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60" r:id="rId3"/>
    <p:sldId id="283" r:id="rId4"/>
    <p:sldId id="304" r:id="rId5"/>
    <p:sldId id="309" r:id="rId6"/>
    <p:sldId id="310" r:id="rId7"/>
    <p:sldId id="312" r:id="rId8"/>
    <p:sldId id="314" r:id="rId9"/>
    <p:sldId id="308" r:id="rId10"/>
    <p:sldId id="301" r:id="rId11"/>
    <p:sldId id="307" r:id="rId12"/>
    <p:sldId id="302" r:id="rId13"/>
    <p:sldId id="311" r:id="rId14"/>
    <p:sldId id="286" r:id="rId15"/>
    <p:sldId id="287" r:id="rId16"/>
  </p:sldIdLst>
  <p:sldSz cx="9144000" cy="5143500" type="screen16x9"/>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p:cViewPr varScale="1">
        <p:scale>
          <a:sx n="88" d="100"/>
          <a:sy n="88" d="100"/>
        </p:scale>
        <p:origin x="-864" y="-102"/>
      </p:cViewPr>
      <p:guideLst>
        <p:guide orient="horz" pos="2160"/>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9F5CEC87-8BCA-478E-BF47-E71A0E371F03}" type="datetimeFigureOut">
              <a:rPr lang="zh-CN" altLang="en-US" smtClean="0"/>
              <a:t>2021/5/26</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9D2A9A8D-585C-4225-875D-8472FF1BB9E1}" type="slidenum">
              <a:rPr lang="zh-CN" altLang="en-US" smtClean="0"/>
              <a:t>‹#›</a:t>
            </a:fld>
            <a:endParaRPr lang="zh-CN" altLang="en-US"/>
          </a:p>
        </p:txBody>
      </p:sp>
    </p:spTree>
    <p:extLst>
      <p:ext uri="{BB962C8B-B14F-4D97-AF65-F5344CB8AC3E}">
        <p14:creationId xmlns:p14="http://schemas.microsoft.com/office/powerpoint/2010/main" val="1176204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1"/>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5"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2021/5/26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2021/5/26</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93812" y="1275606"/>
            <a:ext cx="7772400" cy="918102"/>
          </a:xfrm>
        </p:spPr>
        <p:txBody>
          <a:bodyPr>
            <a:noAutofit/>
          </a:bodyPr>
          <a:lstStyle/>
          <a:p>
            <a:r>
              <a:rPr lang="en-GB" altLang="zh-CN" sz="3200" b="1" dirty="0"/>
              <a:t>WF on further RRM enhancement for NR and MR-DC - PUCCH </a:t>
            </a:r>
            <a:r>
              <a:rPr lang="en-GB" altLang="zh-CN" sz="3200" b="1" dirty="0" err="1"/>
              <a:t>SCell</a:t>
            </a:r>
            <a:r>
              <a:rPr lang="en-GB" altLang="zh-CN" sz="3200" b="1" dirty="0"/>
              <a:t> activation/deactivation requirements</a:t>
            </a:r>
            <a:endParaRPr lang="zh-CN" altLang="en-US" sz="3200" dirty="0"/>
          </a:p>
        </p:txBody>
      </p:sp>
      <p:sp>
        <p:nvSpPr>
          <p:cNvPr id="3" name="副标题 2"/>
          <p:cNvSpPr>
            <a:spLocks noGrp="1"/>
          </p:cNvSpPr>
          <p:nvPr>
            <p:ph type="subTitle" idx="1"/>
          </p:nvPr>
        </p:nvSpPr>
        <p:spPr>
          <a:xfrm>
            <a:off x="2483768" y="3813888"/>
            <a:ext cx="4320480" cy="702078"/>
          </a:xfrm>
        </p:spPr>
        <p:txBody>
          <a:bodyPr/>
          <a:lstStyle/>
          <a:p>
            <a:r>
              <a:rPr lang="en-US" altLang="zh-CN" dirty="0"/>
              <a:t>CATT</a:t>
            </a:r>
            <a:endParaRPr lang="zh-CN" altLang="en-US" dirty="0"/>
          </a:p>
        </p:txBody>
      </p:sp>
      <p:sp>
        <p:nvSpPr>
          <p:cNvPr id="4" name="副标题 2"/>
          <p:cNvSpPr txBox="1">
            <a:spLocks/>
          </p:cNvSpPr>
          <p:nvPr/>
        </p:nvSpPr>
        <p:spPr>
          <a:xfrm>
            <a:off x="323528" y="195486"/>
            <a:ext cx="8496944" cy="702078"/>
          </a:xfrm>
          <a:prstGeom prst="rect">
            <a:avLst/>
          </a:prstGeom>
        </p:spPr>
        <p:txBody>
          <a:bodyPr vert="horz" lIns="91440" tIns="45720" rIns="91440" bIns="45720" rtlCol="0">
            <a:normAutofit fontScale="9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GB" altLang="zh-CN" sz="2400" b="1" dirty="0"/>
              <a:t>3GPP TSG-RAN WG4 Meeting #</a:t>
            </a:r>
            <a:r>
              <a:rPr lang="en-GB" altLang="zh-CN" sz="2400" b="1" dirty="0" smtClean="0"/>
              <a:t>9</a:t>
            </a:r>
            <a:r>
              <a:rPr lang="en-US" altLang="zh-CN" sz="2400" b="1" dirty="0" smtClean="0"/>
              <a:t>9-</a:t>
            </a:r>
            <a:r>
              <a:rPr lang="en-GB" altLang="zh-CN" sz="2400" b="1" dirty="0" smtClean="0"/>
              <a:t>e</a:t>
            </a:r>
            <a:r>
              <a:rPr lang="en-GB" altLang="zh-CN" sz="2400" b="1" dirty="0"/>
              <a:t>	 </a:t>
            </a:r>
            <a:r>
              <a:rPr lang="en-GB" altLang="zh-CN" sz="2400" b="1" dirty="0" smtClean="0"/>
              <a:t>                    R4-2108345</a:t>
            </a:r>
            <a:endParaRPr lang="en-GB" altLang="zh-CN" sz="2400" b="1" dirty="0"/>
          </a:p>
          <a:p>
            <a:pPr algn="l"/>
            <a:r>
              <a:rPr lang="en-GB" altLang="zh-CN" sz="2400" b="1" dirty="0"/>
              <a:t>Electronic Meeting, </a:t>
            </a:r>
            <a:r>
              <a:rPr lang="en-US" altLang="zh-CN" sz="2400" b="1" dirty="0" smtClean="0"/>
              <a:t>19</a:t>
            </a:r>
            <a:r>
              <a:rPr lang="en-US" altLang="zh-CN" sz="2400" b="1" baseline="30000" dirty="0" smtClean="0"/>
              <a:t>th</a:t>
            </a:r>
            <a:r>
              <a:rPr lang="en-US" altLang="zh-CN" sz="2400" b="1" dirty="0" smtClean="0"/>
              <a:t> </a:t>
            </a:r>
            <a:r>
              <a:rPr lang="en-US" altLang="zh-CN" sz="2400" b="1" dirty="0"/>
              <a:t>– </a:t>
            </a:r>
            <a:r>
              <a:rPr lang="en-US" altLang="zh-CN" sz="2400" b="1" dirty="0" smtClean="0"/>
              <a:t>27</a:t>
            </a:r>
            <a:r>
              <a:rPr lang="en-US" altLang="zh-CN" sz="2400" b="1" baseline="30000" dirty="0" smtClean="0"/>
              <a:t>th</a:t>
            </a:r>
            <a:r>
              <a:rPr lang="en-US" altLang="zh-CN" sz="2400" b="1" dirty="0" smtClean="0"/>
              <a:t> May, </a:t>
            </a:r>
            <a:r>
              <a:rPr lang="en-US" altLang="zh-CN" sz="2400" b="1" dirty="0"/>
              <a:t>2021</a:t>
            </a:r>
            <a:endParaRPr lang="zh-CN" altLang="en-US" dirty="0"/>
          </a:p>
        </p:txBody>
      </p:sp>
      <p:sp>
        <p:nvSpPr>
          <p:cNvPr id="5" name="TextBox 4"/>
          <p:cNvSpPr txBox="1"/>
          <p:nvPr/>
        </p:nvSpPr>
        <p:spPr>
          <a:xfrm>
            <a:off x="1655676" y="2625758"/>
            <a:ext cx="5832648" cy="830997"/>
          </a:xfrm>
          <a:prstGeom prst="rect">
            <a:avLst/>
          </a:prstGeom>
          <a:noFill/>
        </p:spPr>
        <p:txBody>
          <a:bodyPr wrap="square" rtlCol="0">
            <a:spAutoFit/>
          </a:bodyPr>
          <a:lstStyle/>
          <a:p>
            <a:pPr algn="ctr"/>
            <a:r>
              <a:rPr lang="en-GB" altLang="zh-CN" sz="2400" dirty="0">
                <a:solidFill>
                  <a:srgbClr val="00B050"/>
                </a:solidFill>
              </a:rPr>
              <a:t>Agreement in 1</a:t>
            </a:r>
            <a:r>
              <a:rPr lang="en-GB" altLang="zh-CN" sz="2400" baseline="30000" dirty="0">
                <a:solidFill>
                  <a:srgbClr val="00B050"/>
                </a:solidFill>
              </a:rPr>
              <a:t>st</a:t>
            </a:r>
            <a:r>
              <a:rPr lang="en-GB" altLang="zh-CN" sz="2400" dirty="0">
                <a:solidFill>
                  <a:srgbClr val="00B050"/>
                </a:solidFill>
              </a:rPr>
              <a:t> round</a:t>
            </a:r>
          </a:p>
          <a:p>
            <a:pPr algn="ctr"/>
            <a:r>
              <a:rPr lang="en-GB" altLang="zh-CN" sz="2400" dirty="0" smtClean="0">
                <a:solidFill>
                  <a:srgbClr val="7030A0"/>
                </a:solidFill>
              </a:rPr>
              <a:t>Agreement </a:t>
            </a:r>
            <a:r>
              <a:rPr lang="en-GB" altLang="zh-CN" sz="2400" dirty="0">
                <a:solidFill>
                  <a:srgbClr val="7030A0"/>
                </a:solidFill>
              </a:rPr>
              <a:t>in 2</a:t>
            </a:r>
            <a:r>
              <a:rPr lang="en-GB" altLang="zh-CN" sz="2400" baseline="30000" dirty="0">
                <a:solidFill>
                  <a:srgbClr val="7030A0"/>
                </a:solidFill>
              </a:rPr>
              <a:t>nd</a:t>
            </a:r>
            <a:r>
              <a:rPr lang="en-GB" altLang="zh-CN" sz="2400" dirty="0">
                <a:solidFill>
                  <a:srgbClr val="7030A0"/>
                </a:solidFill>
              </a:rPr>
              <a:t> round</a:t>
            </a:r>
            <a:endParaRPr lang="zh-CN" altLang="en-US" sz="2400" dirty="0">
              <a:solidFill>
                <a:srgbClr val="7030A0"/>
              </a:solidFill>
            </a:endParaRPr>
          </a:p>
        </p:txBody>
      </p:sp>
    </p:spTree>
    <p:extLst>
      <p:ext uri="{BB962C8B-B14F-4D97-AF65-F5344CB8AC3E}">
        <p14:creationId xmlns:p14="http://schemas.microsoft.com/office/powerpoint/2010/main" val="2147143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dirty="0" smtClean="0">
                <a:latin typeface="Times New Roman" pitchFamily="18" charset="0"/>
                <a:cs typeface="Times New Roman" pitchFamily="18" charset="0"/>
              </a:rPr>
              <a:t>Sub-topic </a:t>
            </a:r>
            <a:r>
              <a:rPr lang="en-US" altLang="zh-CN" sz="2400" dirty="0">
                <a:latin typeface="Times New Roman" pitchFamily="18" charset="0"/>
                <a:cs typeface="Times New Roman" pitchFamily="18" charset="0"/>
              </a:rPr>
              <a:t>1-4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activation delay requirement for valid TA case</a:t>
            </a:r>
            <a:endParaRPr lang="zh-CN" altLang="en-US" sz="2400" dirty="0"/>
          </a:p>
        </p:txBody>
      </p:sp>
      <p:sp>
        <p:nvSpPr>
          <p:cNvPr id="3" name="内容占位符 2"/>
          <p:cNvSpPr>
            <a:spLocks noGrp="1"/>
          </p:cNvSpPr>
          <p:nvPr>
            <p:ph idx="1"/>
          </p:nvPr>
        </p:nvSpPr>
        <p:spPr>
          <a:xfrm>
            <a:off x="467544" y="987574"/>
            <a:ext cx="8229600" cy="3394472"/>
          </a:xfrm>
        </p:spPr>
        <p:txBody>
          <a:bodyPr>
            <a:noAutofit/>
          </a:bodyPr>
          <a:lstStyle/>
          <a:p>
            <a:pPr lvl="1"/>
            <a:r>
              <a:rPr lang="en-GB" altLang="zh-CN" sz="1100" dirty="0" smtClean="0"/>
              <a:t>Option 1: </a:t>
            </a:r>
            <a:r>
              <a:rPr lang="en-GB" altLang="zh-CN" sz="1100" dirty="0"/>
              <a:t>(CATT, </a:t>
            </a:r>
            <a:r>
              <a:rPr lang="en-GB" altLang="zh-CN" sz="1100" dirty="0" err="1"/>
              <a:t>Xiaomi</a:t>
            </a:r>
            <a:r>
              <a:rPr lang="en-GB" altLang="zh-CN" sz="1100" dirty="0"/>
              <a:t>, CMCC, NTT DOCOMO, Nokia</a:t>
            </a:r>
            <a:r>
              <a:rPr lang="en-GB" altLang="zh-CN" sz="1100" dirty="0" smtClean="0"/>
              <a:t>, </a:t>
            </a:r>
            <a:r>
              <a:rPr lang="en-GB" altLang="zh-CN" sz="1100" dirty="0"/>
              <a:t>Ericsson)</a:t>
            </a:r>
            <a:endParaRPr lang="zh-CN" altLang="zh-CN" sz="1100" dirty="0"/>
          </a:p>
          <a:p>
            <a:pPr lvl="2"/>
            <a:r>
              <a:rPr lang="pl-PL" altLang="zh-CN" sz="1050" dirty="0"/>
              <a:t>Reuse the Rel-15 SCell activation delay requirement for valid TA case, i.e. (( T</a:t>
            </a:r>
            <a:r>
              <a:rPr lang="pl-PL" altLang="zh-CN" sz="1050" baseline="-25000" dirty="0"/>
              <a:t>HARQ</a:t>
            </a:r>
            <a:r>
              <a:rPr lang="pl-PL" altLang="zh-CN" sz="1050" dirty="0"/>
              <a:t> + T</a:t>
            </a:r>
            <a:r>
              <a:rPr lang="pl-PL" altLang="zh-CN" sz="1050" baseline="-25000" dirty="0"/>
              <a:t>activation_time</a:t>
            </a:r>
            <a:r>
              <a:rPr lang="pl-PL" altLang="zh-CN" sz="1050" dirty="0"/>
              <a:t> +T</a:t>
            </a:r>
            <a:r>
              <a:rPr lang="pl-PL" altLang="zh-CN" sz="1050" baseline="-25000" dirty="0"/>
              <a:t>CSI_Reporting</a:t>
            </a:r>
            <a:r>
              <a:rPr lang="pl-PL" altLang="zh-CN" sz="1050" dirty="0"/>
              <a:t>)/ NR slot length).</a:t>
            </a:r>
            <a:endParaRPr lang="zh-CN" altLang="zh-CN" sz="1050" dirty="0"/>
          </a:p>
          <a:p>
            <a:pPr lvl="1"/>
            <a:r>
              <a:rPr lang="en-GB" altLang="zh-CN" sz="1100" dirty="0"/>
              <a:t>Option </a:t>
            </a:r>
            <a:r>
              <a:rPr lang="en-GB" altLang="zh-CN" sz="1100" dirty="0" smtClean="0"/>
              <a:t>2: </a:t>
            </a:r>
            <a:r>
              <a:rPr lang="en-GB" altLang="zh-CN" sz="1100" dirty="0"/>
              <a:t>(</a:t>
            </a:r>
            <a:r>
              <a:rPr lang="en-GB" altLang="zh-CN" sz="1100" dirty="0" smtClean="0"/>
              <a:t>Apple, MTK, </a:t>
            </a:r>
            <a:r>
              <a:rPr lang="en-US" altLang="zh-CN" sz="1100" dirty="0" smtClean="0"/>
              <a:t>Qualcomm, OPPO, vivo</a:t>
            </a:r>
            <a:r>
              <a:rPr lang="en-GB" altLang="zh-CN" sz="1100" dirty="0" smtClean="0"/>
              <a:t>)</a:t>
            </a:r>
            <a:endParaRPr lang="zh-CN" altLang="zh-CN" sz="1100" dirty="0"/>
          </a:p>
          <a:p>
            <a:pPr lvl="2"/>
            <a:r>
              <a:rPr lang="pl-PL" altLang="zh-CN" sz="1050" dirty="0"/>
              <a:t>In FR1, reuse the Rel-15 SCell activation delay requirement which is (( T</a:t>
            </a:r>
            <a:r>
              <a:rPr lang="pl-PL" altLang="zh-CN" sz="1050" baseline="-25000" dirty="0"/>
              <a:t>HARQ</a:t>
            </a:r>
            <a:r>
              <a:rPr lang="pl-PL" altLang="zh-CN" sz="1050" dirty="0"/>
              <a:t> + T</a:t>
            </a:r>
            <a:r>
              <a:rPr lang="pl-PL" altLang="zh-CN" sz="1050" baseline="-25000" dirty="0"/>
              <a:t>activation_time</a:t>
            </a:r>
            <a:r>
              <a:rPr lang="pl-PL" altLang="zh-CN" sz="1050" dirty="0"/>
              <a:t> +T</a:t>
            </a:r>
            <a:r>
              <a:rPr lang="pl-PL" altLang="zh-CN" sz="1050" baseline="-25000" dirty="0"/>
              <a:t>CSI_Reporting</a:t>
            </a:r>
            <a:r>
              <a:rPr lang="pl-PL" altLang="zh-CN" sz="1050" dirty="0"/>
              <a:t>)/ NR slot length). </a:t>
            </a:r>
            <a:endParaRPr lang="zh-CN" altLang="zh-CN" sz="1050" dirty="0"/>
          </a:p>
          <a:p>
            <a:pPr lvl="2"/>
            <a:r>
              <a:rPr lang="pl-PL" altLang="zh-CN" sz="1050" dirty="0"/>
              <a:t>In FR2, use normal SCell activation delay (i.e., (( T</a:t>
            </a:r>
            <a:r>
              <a:rPr lang="pl-PL" altLang="zh-CN" sz="1050" baseline="-25000" dirty="0"/>
              <a:t>HARQ</a:t>
            </a:r>
            <a:r>
              <a:rPr lang="pl-PL" altLang="zh-CN" sz="1050" dirty="0"/>
              <a:t> + T</a:t>
            </a:r>
            <a:r>
              <a:rPr lang="pl-PL" altLang="zh-CN" sz="1050" baseline="-25000" dirty="0"/>
              <a:t>activation_time</a:t>
            </a:r>
            <a:r>
              <a:rPr lang="pl-PL" altLang="zh-CN" sz="1050" dirty="0"/>
              <a:t> +T</a:t>
            </a:r>
            <a:r>
              <a:rPr lang="pl-PL" altLang="zh-CN" sz="1050" baseline="-25000" dirty="0"/>
              <a:t>CSI_Reporting</a:t>
            </a:r>
            <a:r>
              <a:rPr lang="pl-PL" altLang="zh-CN" sz="1050" dirty="0"/>
              <a:t>)/ NR slot length);) in TS38.133 section 8.3.2 as baseline, but the time uncertainty of the MAC CE for UL spatial relation activation of PUCCH in target being-activated SCell shall be considered in the baseline T</a:t>
            </a:r>
            <a:r>
              <a:rPr lang="pl-PL" altLang="zh-CN" sz="1050" baseline="-25000" dirty="0"/>
              <a:t>activation_time</a:t>
            </a:r>
            <a:r>
              <a:rPr lang="pl-PL" altLang="zh-CN" sz="1050" dirty="0"/>
              <a:t>.</a:t>
            </a:r>
            <a:endParaRPr lang="zh-CN" altLang="zh-CN" sz="1050" dirty="0"/>
          </a:p>
          <a:p>
            <a:pPr lvl="1"/>
            <a:r>
              <a:rPr lang="en-GB" altLang="zh-CN" sz="1100" dirty="0"/>
              <a:t>Option </a:t>
            </a:r>
            <a:r>
              <a:rPr lang="en-GB" altLang="zh-CN" sz="1100" dirty="0" smtClean="0"/>
              <a:t>3: </a:t>
            </a:r>
            <a:r>
              <a:rPr lang="en-GB" altLang="zh-CN" sz="1100" dirty="0"/>
              <a:t>(NEC)</a:t>
            </a:r>
            <a:endParaRPr lang="zh-CN" altLang="zh-CN" sz="1100" dirty="0"/>
          </a:p>
          <a:p>
            <a:pPr lvl="2"/>
            <a:r>
              <a:rPr lang="en-GB" altLang="zh-CN" sz="1050" dirty="0"/>
              <a:t>PUCCH </a:t>
            </a:r>
            <a:r>
              <a:rPr lang="en-GB" altLang="zh-CN" sz="1050" dirty="0" err="1"/>
              <a:t>SCell</a:t>
            </a:r>
            <a:r>
              <a:rPr lang="en-GB" altLang="zh-CN" sz="1050" dirty="0"/>
              <a:t> activation delay (</a:t>
            </a:r>
            <a:r>
              <a:rPr lang="en-GB" altLang="zh-CN" sz="1050" dirty="0" err="1"/>
              <a:t>T</a:t>
            </a:r>
            <a:r>
              <a:rPr lang="en-GB" altLang="zh-CN" sz="1050" baseline="-25000" dirty="0" err="1"/>
              <a:t>Delay_PUCCH_SCell</a:t>
            </a:r>
            <a:r>
              <a:rPr lang="en-GB" altLang="zh-CN" sz="1050" dirty="0"/>
              <a:t>) is defined as: </a:t>
            </a:r>
            <a:r>
              <a:rPr lang="en-GB" altLang="zh-CN" sz="1050" dirty="0" err="1"/>
              <a:t>T</a:t>
            </a:r>
            <a:r>
              <a:rPr lang="en-GB" altLang="zh-CN" sz="1050" baseline="-25000" dirty="0" err="1"/>
              <a:t>Delay_PUCCH_SCell</a:t>
            </a:r>
            <a:r>
              <a:rPr lang="en-GB" altLang="zh-CN" sz="1050" dirty="0"/>
              <a:t>=</a:t>
            </a:r>
            <a:r>
              <a:rPr lang="en-GB" altLang="zh-CN" sz="1050" dirty="0" err="1"/>
              <a:t>T</a:t>
            </a:r>
            <a:r>
              <a:rPr lang="en-GB" altLang="zh-CN" sz="1050" baseline="-25000" dirty="0" err="1"/>
              <a:t>Basic_SCell_activation_delay</a:t>
            </a:r>
            <a:r>
              <a:rPr lang="en-GB" altLang="zh-CN" sz="1050" dirty="0"/>
              <a:t> + T</a:t>
            </a:r>
            <a:r>
              <a:rPr lang="en-GB" altLang="zh-CN" sz="1050" baseline="-25000" dirty="0"/>
              <a:t>L1-RSRP</a:t>
            </a:r>
            <a:r>
              <a:rPr lang="en-GB" altLang="zh-CN" sz="1050" dirty="0"/>
              <a:t> + </a:t>
            </a:r>
            <a:r>
              <a:rPr lang="en-GB" altLang="zh-CN" sz="1050" dirty="0" err="1"/>
              <a:t>T</a:t>
            </a:r>
            <a:r>
              <a:rPr lang="en-GB" altLang="zh-CN" sz="1050" baseline="-25000" dirty="0" err="1"/>
              <a:t>TA_delay</a:t>
            </a:r>
            <a:r>
              <a:rPr lang="en-GB" altLang="zh-CN" sz="1050" baseline="-25000" dirty="0"/>
              <a:t> </a:t>
            </a:r>
            <a:r>
              <a:rPr lang="en-GB" altLang="zh-CN" sz="1050" dirty="0"/>
              <a:t>+ </a:t>
            </a:r>
            <a:r>
              <a:rPr lang="en-GB" altLang="zh-CN" sz="1050" dirty="0" err="1"/>
              <a:t>T</a:t>
            </a:r>
            <a:r>
              <a:rPr lang="en-GB" altLang="zh-CN" sz="1050" baseline="-25000" dirty="0" err="1"/>
              <a:t>UL_spatial_relationInfo</a:t>
            </a:r>
            <a:r>
              <a:rPr lang="en-GB" altLang="zh-CN" sz="1050" dirty="0"/>
              <a:t>; where:</a:t>
            </a:r>
            <a:endParaRPr lang="zh-CN" altLang="zh-CN" sz="1050" dirty="0"/>
          </a:p>
          <a:p>
            <a:pPr lvl="3"/>
            <a:r>
              <a:rPr lang="en-GB" altLang="zh-CN" sz="1050" dirty="0" err="1"/>
              <a:t>T</a:t>
            </a:r>
            <a:r>
              <a:rPr lang="en-GB" altLang="zh-CN" sz="1050" baseline="-25000" dirty="0" err="1"/>
              <a:t>Basic_SCell_activation_delay</a:t>
            </a:r>
            <a:r>
              <a:rPr lang="en-GB" altLang="zh-CN" sz="1050" dirty="0"/>
              <a:t> is </a:t>
            </a:r>
            <a:r>
              <a:rPr lang="en-GB" altLang="zh-CN" sz="1050" dirty="0" err="1"/>
              <a:t>SCell</a:t>
            </a:r>
            <a:r>
              <a:rPr lang="en-GB" altLang="zh-CN" sz="1050" dirty="0"/>
              <a:t> activation delay as described in clause 8.3.2 of TS 38.133; </a:t>
            </a:r>
            <a:endParaRPr lang="zh-CN" altLang="zh-CN" sz="1050" dirty="0"/>
          </a:p>
          <a:p>
            <a:pPr lvl="3"/>
            <a:r>
              <a:rPr lang="en-GB" altLang="zh-CN" sz="1050" dirty="0"/>
              <a:t>T</a:t>
            </a:r>
            <a:r>
              <a:rPr lang="en-GB" altLang="zh-CN" sz="1050" baseline="-25000" dirty="0"/>
              <a:t>L1-RSRP</a:t>
            </a:r>
            <a:r>
              <a:rPr lang="en-GB" altLang="zh-CN" sz="1050" dirty="0"/>
              <a:t>: L1-RSRP measuring and reporting delay. This is zero for FR1/2 known </a:t>
            </a:r>
            <a:r>
              <a:rPr lang="en-GB" altLang="zh-CN" sz="1050" dirty="0" err="1"/>
              <a:t>SCells</a:t>
            </a:r>
            <a:r>
              <a:rPr lang="en-GB" altLang="zh-CN" sz="1050" dirty="0"/>
              <a:t> and FR2 unknown </a:t>
            </a:r>
            <a:r>
              <a:rPr lang="en-GB" altLang="zh-CN" sz="1050" dirty="0" err="1"/>
              <a:t>SCells</a:t>
            </a:r>
            <a:r>
              <a:rPr lang="en-GB" altLang="zh-CN" sz="1050" dirty="0"/>
              <a:t>; </a:t>
            </a:r>
            <a:endParaRPr lang="zh-CN" altLang="zh-CN" sz="1050" dirty="0"/>
          </a:p>
          <a:p>
            <a:pPr lvl="3"/>
            <a:r>
              <a:rPr lang="en-GB" altLang="zh-CN" sz="1050" dirty="0" err="1"/>
              <a:t>T</a:t>
            </a:r>
            <a:r>
              <a:rPr lang="en-GB" altLang="zh-CN" sz="1050" baseline="-25000" dirty="0" err="1"/>
              <a:t>TA_delay</a:t>
            </a:r>
            <a:r>
              <a:rPr lang="en-GB" altLang="zh-CN" sz="1050" dirty="0"/>
              <a:t>: Delay required for TA command acquisition and application. Exact delay is FFS; and</a:t>
            </a:r>
            <a:endParaRPr lang="zh-CN" altLang="zh-CN" sz="1050" dirty="0"/>
          </a:p>
          <a:p>
            <a:pPr lvl="3"/>
            <a:r>
              <a:rPr lang="en-GB" altLang="zh-CN" sz="1050" dirty="0" err="1"/>
              <a:t>T</a:t>
            </a:r>
            <a:r>
              <a:rPr lang="en-GB" altLang="zh-CN" sz="1050" baseline="-25000" dirty="0" err="1"/>
              <a:t>UL_spatial_relationInfo</a:t>
            </a:r>
            <a:r>
              <a:rPr lang="en-GB" altLang="zh-CN" sz="1050" dirty="0"/>
              <a:t>: Delay uncertainty for receiving UL spatial relation info MAC CE and UL spatial relation info application delay. Exact delay is FFS. This is applicable only when CSI report of to be activated </a:t>
            </a:r>
            <a:r>
              <a:rPr lang="en-GB" altLang="zh-CN" sz="1050" dirty="0" err="1"/>
              <a:t>SCell</a:t>
            </a:r>
            <a:r>
              <a:rPr lang="en-GB" altLang="zh-CN" sz="1050" dirty="0"/>
              <a:t> is transmitted on </a:t>
            </a:r>
            <a:r>
              <a:rPr lang="en-GB" altLang="zh-CN" sz="1050" dirty="0" err="1" smtClean="0"/>
              <a:t>SCell</a:t>
            </a:r>
            <a:r>
              <a:rPr lang="en-GB" altLang="zh-CN" sz="1050" dirty="0" smtClean="0"/>
              <a:t>.</a:t>
            </a:r>
            <a:endParaRPr lang="en-US" altLang="zh-CN" sz="1050" dirty="0"/>
          </a:p>
          <a:p>
            <a:pPr lvl="3"/>
            <a:r>
              <a:rPr lang="en-GB" altLang="zh-CN" sz="1050" dirty="0" err="1"/>
              <a:t>T</a:t>
            </a:r>
            <a:r>
              <a:rPr lang="en-GB" altLang="zh-CN" sz="1050" baseline="-25000" dirty="0" err="1"/>
              <a:t>TA_delay</a:t>
            </a:r>
            <a:r>
              <a:rPr lang="en-GB" altLang="zh-CN" sz="1050" dirty="0"/>
              <a:t> is considered to be zero</a:t>
            </a:r>
            <a:r>
              <a:rPr lang="en-GB" altLang="zh-CN" sz="1050" dirty="0" smtClean="0"/>
              <a:t>.</a:t>
            </a:r>
            <a:endParaRPr lang="en-GB" altLang="zh-CN" sz="1050" dirty="0"/>
          </a:p>
        </p:txBody>
      </p:sp>
    </p:spTree>
    <p:extLst>
      <p:ext uri="{BB962C8B-B14F-4D97-AF65-F5344CB8AC3E}">
        <p14:creationId xmlns:p14="http://schemas.microsoft.com/office/powerpoint/2010/main" val="687815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05979"/>
            <a:ext cx="8892480" cy="857250"/>
          </a:xfrm>
        </p:spPr>
        <p:txBody>
          <a:bodyPr>
            <a:normAutofit/>
          </a:bodyPr>
          <a:lstStyle/>
          <a:p>
            <a:r>
              <a:rPr lang="en-US" altLang="zh-CN" sz="2400" dirty="0" smtClean="0">
                <a:latin typeface="Times New Roman" pitchFamily="18" charset="0"/>
                <a:cs typeface="Times New Roman" pitchFamily="18" charset="0"/>
              </a:rPr>
              <a:t>Sub-topic </a:t>
            </a:r>
            <a:r>
              <a:rPr lang="en-US" altLang="zh-CN" sz="2400" dirty="0">
                <a:latin typeface="Times New Roman" pitchFamily="18" charset="0"/>
                <a:cs typeface="Times New Roman" pitchFamily="18" charset="0"/>
              </a:rPr>
              <a:t>1-5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activation delay requirement for invalid TA </a:t>
            </a:r>
            <a:r>
              <a:rPr lang="en-US" altLang="zh-CN" sz="2400" dirty="0" smtClean="0">
                <a:latin typeface="Times New Roman" pitchFamily="18" charset="0"/>
                <a:cs typeface="Times New Roman" pitchFamily="18" charset="0"/>
              </a:rPr>
              <a:t>case(1/3)</a:t>
            </a:r>
            <a:endParaRPr lang="zh-CN" altLang="en-US" sz="24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987574"/>
                <a:ext cx="8229600" cy="3394472"/>
              </a:xfrm>
            </p:spPr>
            <p:txBody>
              <a:bodyPr>
                <a:noAutofit/>
              </a:bodyPr>
              <a:lstStyle/>
              <a:p>
                <a:r>
                  <a:rPr lang="en-US" altLang="zh-CN" sz="1200" b="1" u="sng" dirty="0"/>
                  <a:t>Issue 1-5-1: The PUCCH </a:t>
                </a:r>
                <a:r>
                  <a:rPr lang="en-US" altLang="zh-CN" sz="1200" b="1" u="sng" dirty="0" err="1"/>
                  <a:t>SCell</a:t>
                </a:r>
                <a:r>
                  <a:rPr lang="en-US" altLang="zh-CN" sz="1200" b="1" u="sng" dirty="0"/>
                  <a:t> activation requirements for invalid TA </a:t>
                </a:r>
                <a:r>
                  <a:rPr lang="en-US" altLang="zh-CN" sz="1200" b="1" u="sng" dirty="0" smtClean="0"/>
                  <a:t>case</a:t>
                </a:r>
                <a:endParaRPr lang="en-GB" altLang="zh-CN" sz="1200" dirty="0" smtClean="0"/>
              </a:p>
              <a:p>
                <a:pPr lvl="1"/>
                <a:r>
                  <a:rPr lang="en-GB" altLang="zh-CN" sz="800" dirty="0" smtClean="0"/>
                  <a:t>Option </a:t>
                </a:r>
                <a:r>
                  <a:rPr lang="en-GB" altLang="zh-CN" sz="800" dirty="0"/>
                  <a:t>1: (CATT)</a:t>
                </a:r>
                <a:endParaRPr lang="zh-CN" altLang="zh-CN" sz="800" dirty="0"/>
              </a:p>
              <a:p>
                <a:pPr lvl="2"/>
                <a:r>
                  <a:rPr lang="en-GB" altLang="zh-CN" sz="700" dirty="0"/>
                  <a:t>The PUCCH </a:t>
                </a:r>
                <a:r>
                  <a:rPr lang="en-GB" altLang="zh-CN" sz="700" dirty="0" err="1"/>
                  <a:t>SCell</a:t>
                </a:r>
                <a:r>
                  <a:rPr lang="en-GB" altLang="zh-CN" sz="700" dirty="0"/>
                  <a:t> activation requirements for invalid TA case is:</a:t>
                </a:r>
                <a:br>
                  <a:rPr lang="en-GB" altLang="zh-CN" sz="700" dirty="0"/>
                </a:br>
                <a:r>
                  <a:rPr lang="en-GB" altLang="zh-CN" sz="700" dirty="0"/>
                  <a:t>Delay = </a:t>
                </a:r>
                <a:r>
                  <a:rPr lang="pl-PL" altLang="zh-CN" sz="700" dirty="0"/>
                  <a:t>(( T</a:t>
                </a:r>
                <a:r>
                  <a:rPr lang="pl-PL" altLang="zh-CN" sz="700" baseline="-25000" dirty="0"/>
                  <a:t>HARQ</a:t>
                </a:r>
                <a:r>
                  <a:rPr lang="pl-PL" altLang="zh-CN" sz="700" dirty="0"/>
                  <a:t> + T</a:t>
                </a:r>
                <a:r>
                  <a:rPr lang="pl-PL" altLang="zh-CN" sz="700" baseline="-25000" dirty="0"/>
                  <a:t>activation_time</a:t>
                </a:r>
                <a:r>
                  <a:rPr lang="pl-PL" altLang="zh-CN" sz="700" dirty="0"/>
                  <a:t> + T</a:t>
                </a:r>
                <a:r>
                  <a:rPr lang="pl-PL" altLang="zh-CN" sz="700" baseline="-25000" dirty="0"/>
                  <a:t>Cell_search</a:t>
                </a:r>
                <a:r>
                  <a:rPr lang="pl-PL" altLang="zh-CN" sz="700" dirty="0"/>
                  <a:t> + T</a:t>
                </a:r>
                <a:r>
                  <a:rPr lang="pl-PL" altLang="zh-CN" sz="700" baseline="-25000" dirty="0"/>
                  <a:t>CSI_Reporting</a:t>
                </a:r>
                <a:r>
                  <a:rPr lang="pl-PL" altLang="zh-CN" sz="700" dirty="0"/>
                  <a:t> + T</a:t>
                </a:r>
                <a:r>
                  <a:rPr lang="pl-PL" altLang="zh-CN" sz="700" baseline="-25000" dirty="0"/>
                  <a:t>SSB index</a:t>
                </a:r>
                <a:r>
                  <a:rPr lang="pl-PL" altLang="zh-CN" sz="700" dirty="0"/>
                  <a:t> + T</a:t>
                </a:r>
                <a:r>
                  <a:rPr lang="pl-PL" altLang="zh-CN" sz="700" baseline="-25000" dirty="0"/>
                  <a:t>PDCCH</a:t>
                </a:r>
                <a:r>
                  <a:rPr lang="pl-PL" altLang="zh-CN" sz="700" dirty="0"/>
                  <a:t> + T</a:t>
                </a:r>
                <a:r>
                  <a:rPr lang="pl-PL" altLang="zh-CN" sz="700" baseline="-25000" dirty="0"/>
                  <a:t>1</a:t>
                </a:r>
                <a:r>
                  <a:rPr lang="pl-PL" altLang="zh-CN" sz="700" dirty="0"/>
                  <a:t>)/ NR slot length)</a:t>
                </a:r>
                <a:br>
                  <a:rPr lang="pl-PL" altLang="zh-CN" sz="700" dirty="0"/>
                </a:br>
                <a:r>
                  <a:rPr lang="en-GB" altLang="zh-CN" sz="700" dirty="0" err="1"/>
                  <a:t>T</a:t>
                </a:r>
                <a:r>
                  <a:rPr lang="en-GB" altLang="zh-CN" sz="700" baseline="-25000" dirty="0" err="1"/>
                  <a:t>Cell_search</a:t>
                </a:r>
                <a:r>
                  <a:rPr lang="en-GB" altLang="zh-CN" sz="700" dirty="0"/>
                  <a:t> = 0 if PUCCH </a:t>
                </a:r>
                <a:r>
                  <a:rPr lang="en-GB" altLang="zh-CN" sz="700" dirty="0" err="1"/>
                  <a:t>SCell</a:t>
                </a:r>
                <a:r>
                  <a:rPr lang="en-GB" altLang="zh-CN" sz="700" dirty="0"/>
                  <a:t> is known.</a:t>
                </a:r>
                <a:br>
                  <a:rPr lang="en-GB" altLang="zh-CN" sz="700" dirty="0"/>
                </a:br>
                <a:r>
                  <a:rPr lang="pl-PL" altLang="zh-CN" sz="700" dirty="0"/>
                  <a:t>T</a:t>
                </a:r>
                <a:r>
                  <a:rPr lang="pl-PL" altLang="zh-CN" sz="700" baseline="-25000" dirty="0"/>
                  <a:t>SSB index</a:t>
                </a:r>
                <a:r>
                  <a:rPr lang="en-GB" altLang="zh-CN" sz="700" dirty="0"/>
                  <a:t> = 0 if PUCCH </a:t>
                </a:r>
                <a:r>
                  <a:rPr lang="en-GB" altLang="zh-CN" sz="700" dirty="0" err="1"/>
                  <a:t>SCell</a:t>
                </a:r>
                <a:r>
                  <a:rPr lang="en-GB" altLang="zh-CN" sz="700" dirty="0"/>
                  <a:t> is known or ‘</a:t>
                </a:r>
                <a:r>
                  <a:rPr lang="en-GB" altLang="zh-CN" sz="700" dirty="0" err="1"/>
                  <a:t>ssb-PositionInBurst</a:t>
                </a:r>
                <a:r>
                  <a:rPr lang="en-GB" altLang="zh-CN" sz="700" dirty="0"/>
                  <a:t>’ indicates only one SSB.</a:t>
                </a:r>
                <a:endParaRPr lang="zh-CN" altLang="zh-CN" sz="700" dirty="0"/>
              </a:p>
              <a:p>
                <a:pPr lvl="1"/>
                <a:r>
                  <a:rPr lang="en-GB" altLang="zh-CN" sz="800" dirty="0"/>
                  <a:t>Option 2: (</a:t>
                </a:r>
                <a:r>
                  <a:rPr lang="en-GB" altLang="zh-CN" sz="800" dirty="0" err="1"/>
                  <a:t>Xiaomi</a:t>
                </a:r>
                <a:r>
                  <a:rPr lang="en-GB" altLang="zh-CN" sz="800" dirty="0"/>
                  <a:t>, Apple, CMCC, NTT DOCOMO, vivo, MTK, OPPO, Ericsson)</a:t>
                </a:r>
                <a:endParaRPr lang="zh-CN" altLang="zh-CN" sz="800" dirty="0"/>
              </a:p>
              <a:p>
                <a:pPr lvl="2"/>
                <a:r>
                  <a:rPr lang="en-GB" altLang="zh-CN" sz="700" dirty="0"/>
                  <a:t>If UE does not have the valid TA on the PUCCH </a:t>
                </a:r>
                <a:r>
                  <a:rPr lang="en-GB" altLang="zh-CN" sz="700" dirty="0" err="1"/>
                  <a:t>SCell</a:t>
                </a:r>
                <a:r>
                  <a:rPr lang="en-GB" altLang="zh-CN" sz="700" dirty="0"/>
                  <a:t> being activated, an additional UL synchronization procedure to obtain the valid TA shall be considered which including the following factors:</a:t>
                </a:r>
                <a:endParaRPr lang="zh-CN" altLang="zh-CN" sz="700" dirty="0"/>
              </a:p>
              <a:p>
                <a:pPr lvl="3"/>
                <a:r>
                  <a:rPr lang="en-GB" altLang="zh-CN" sz="600" dirty="0"/>
                  <a:t>the delay uncertainty in acquiring the first available PRACH occasion in the PUCCH </a:t>
                </a:r>
                <a:r>
                  <a:rPr lang="en-GB" altLang="zh-CN" sz="600" dirty="0" err="1"/>
                  <a:t>Scell</a:t>
                </a:r>
                <a:r>
                  <a:rPr lang="en-GB" altLang="zh-CN" sz="600" dirty="0"/>
                  <a:t>(T1);</a:t>
                </a:r>
                <a:endParaRPr lang="zh-CN" altLang="zh-CN" sz="600" dirty="0"/>
              </a:p>
              <a:p>
                <a:pPr lvl="3"/>
                <a:r>
                  <a:rPr lang="en-GB" altLang="zh-CN" sz="600" dirty="0"/>
                  <a:t>the delay for obtaining a valid TA command for the </a:t>
                </a:r>
                <a:r>
                  <a:rPr lang="en-GB" altLang="zh-CN" sz="600" dirty="0" err="1"/>
                  <a:t>sTAG</a:t>
                </a:r>
                <a:r>
                  <a:rPr lang="en-GB" altLang="zh-CN" sz="600" dirty="0"/>
                  <a:t> to which the </a:t>
                </a:r>
                <a:r>
                  <a:rPr lang="en-GB" altLang="zh-CN" sz="600" dirty="0" err="1"/>
                  <a:t>SCell</a:t>
                </a:r>
                <a:r>
                  <a:rPr lang="en-GB" altLang="zh-CN" sz="600" dirty="0"/>
                  <a:t> configured with PUCCH belongs(T2);</a:t>
                </a:r>
                <a:endParaRPr lang="zh-CN" altLang="zh-CN" sz="600" dirty="0"/>
              </a:p>
              <a:p>
                <a:pPr lvl="3"/>
                <a:r>
                  <a:rPr lang="en-GB" altLang="zh-CN" sz="600" dirty="0"/>
                  <a:t>the delay for applying the received TA for uplink transmission(T3)</a:t>
                </a:r>
                <a:endParaRPr lang="zh-CN" altLang="zh-CN" sz="600" dirty="0"/>
              </a:p>
              <a:p>
                <a:pPr lvl="1"/>
                <a:r>
                  <a:rPr lang="en-GB" altLang="zh-CN" sz="800" dirty="0"/>
                  <a:t>Option 3: (Nokia)</a:t>
                </a:r>
                <a:endParaRPr lang="zh-CN" altLang="zh-CN" sz="800" dirty="0"/>
              </a:p>
              <a:p>
                <a:pPr lvl="2"/>
                <a:r>
                  <a:rPr lang="en-GB" altLang="zh-CN" sz="700" dirty="0"/>
                  <a:t>The activation delay shall be discussed for downlink and uplink actions separately.  </a:t>
                </a:r>
                <a:endParaRPr lang="zh-CN" altLang="zh-CN" sz="700" dirty="0"/>
              </a:p>
              <a:p>
                <a:pPr lvl="2"/>
                <a:r>
                  <a:rPr lang="en-GB" altLang="zh-CN" sz="700" dirty="0"/>
                  <a:t>The UE shall be capable to perform downlink actions related to the </a:t>
                </a:r>
                <a:r>
                  <a:rPr lang="en-GB" altLang="zh-CN" sz="700" dirty="0" err="1"/>
                  <a:t>SCell</a:t>
                </a:r>
                <a:r>
                  <a:rPr lang="en-GB" altLang="zh-CN" sz="700" dirty="0"/>
                  <a:t> activation command for the </a:t>
                </a:r>
                <a:r>
                  <a:rPr lang="en-GB" altLang="zh-CN" sz="700" dirty="0" err="1"/>
                  <a:t>SCell</a:t>
                </a:r>
                <a:r>
                  <a:rPr lang="en-GB" altLang="zh-CN" sz="700" dirty="0"/>
                  <a:t> being activated on the PUCCH </a:t>
                </a:r>
                <a:r>
                  <a:rPr lang="en-GB" altLang="zh-CN" sz="700" dirty="0" err="1"/>
                  <a:t>SCell</a:t>
                </a:r>
                <a:r>
                  <a:rPr lang="en-GB" altLang="zh-CN" sz="700" dirty="0"/>
                  <a:t> no later than in slot </a:t>
                </a:r>
                <a14:m>
                  <m:oMath xmlns:m="http://schemas.openxmlformats.org/officeDocument/2006/math">
                    <m:r>
                      <m:rPr>
                        <m:sty m:val="p"/>
                      </m:rPr>
                      <a:rPr lang="en-GB" altLang="zh-CN" sz="700">
                        <a:latin typeface="Cambria Math"/>
                      </a:rPr>
                      <m:t>n</m:t>
                    </m:r>
                    <m:r>
                      <a:rPr lang="en-GB" altLang="zh-CN" sz="700">
                        <a:latin typeface="Cambria Math"/>
                      </a:rPr>
                      <m:t>+</m:t>
                    </m:r>
                    <m:f>
                      <m:fPr>
                        <m:ctrlPr>
                          <a:rPr lang="zh-CN" altLang="zh-CN" sz="700" i="1">
                            <a:latin typeface="Cambria Math"/>
                          </a:rPr>
                        </m:ctrlPr>
                      </m:fPr>
                      <m:num>
                        <m:sSub>
                          <m:sSubPr>
                            <m:ctrlPr>
                              <a:rPr lang="zh-CN" altLang="zh-CN" sz="700" i="1">
                                <a:latin typeface="Cambria Math"/>
                              </a:rPr>
                            </m:ctrlPr>
                          </m:sSubPr>
                          <m:e>
                            <m:r>
                              <m:rPr>
                                <m:sty m:val="p"/>
                              </m:rPr>
                              <a:rPr lang="en-GB" altLang="zh-CN" sz="700">
                                <a:latin typeface="Cambria Math"/>
                              </a:rPr>
                              <m:t>T</m:t>
                            </m:r>
                          </m:e>
                          <m:sub>
                            <m:r>
                              <m:rPr>
                                <m:sty m:val="p"/>
                              </m:rPr>
                              <a:rPr lang="en-GB" altLang="zh-CN" sz="700">
                                <a:latin typeface="Cambria Math"/>
                              </a:rPr>
                              <m:t>HARQ</m:t>
                            </m:r>
                          </m:sub>
                        </m:sSub>
                        <m:r>
                          <a:rPr lang="en-GB" altLang="zh-CN" sz="700">
                            <a:latin typeface="Cambria Math"/>
                          </a:rPr>
                          <m:t>+</m:t>
                        </m:r>
                        <m:sSub>
                          <m:sSubPr>
                            <m:ctrlPr>
                              <a:rPr lang="zh-CN" altLang="zh-CN" sz="700" i="1">
                                <a:latin typeface="Cambria Math"/>
                              </a:rPr>
                            </m:ctrlPr>
                          </m:sSubPr>
                          <m:e>
                            <m:r>
                              <m:rPr>
                                <m:sty m:val="p"/>
                              </m:rPr>
                              <a:rPr lang="en-GB" altLang="zh-CN" sz="700">
                                <a:latin typeface="Cambria Math"/>
                              </a:rPr>
                              <m:t>T</m:t>
                            </m:r>
                          </m:e>
                          <m:sub>
                            <m:r>
                              <m:rPr>
                                <m:sty m:val="p"/>
                              </m:rPr>
                              <a:rPr lang="en-GB" altLang="zh-CN" sz="700">
                                <a:latin typeface="Cambria Math"/>
                              </a:rPr>
                              <m:t>activation</m:t>
                            </m:r>
                            <m:r>
                              <a:rPr lang="en-GB" altLang="zh-CN" sz="700">
                                <a:latin typeface="Cambria Math"/>
                              </a:rPr>
                              <m:t>_</m:t>
                            </m:r>
                            <m:r>
                              <m:rPr>
                                <m:sty m:val="p"/>
                              </m:rPr>
                              <a:rPr lang="en-GB" altLang="zh-CN" sz="700">
                                <a:latin typeface="Cambria Math"/>
                              </a:rPr>
                              <m:t>time</m:t>
                            </m:r>
                          </m:sub>
                        </m:sSub>
                      </m:num>
                      <m:den>
                        <m:r>
                          <m:rPr>
                            <m:sty m:val="p"/>
                          </m:rPr>
                          <a:rPr lang="en-GB" altLang="zh-CN" sz="700">
                            <a:latin typeface="Cambria Math"/>
                          </a:rPr>
                          <m:t>NR</m:t>
                        </m:r>
                        <m:r>
                          <a:rPr lang="en-GB" altLang="zh-CN" sz="700">
                            <a:latin typeface="Cambria Math"/>
                          </a:rPr>
                          <m:t> </m:t>
                        </m:r>
                        <m:r>
                          <m:rPr>
                            <m:sty m:val="p"/>
                          </m:rPr>
                          <a:rPr lang="en-GB" altLang="zh-CN" sz="700">
                            <a:latin typeface="Cambria Math"/>
                          </a:rPr>
                          <m:t>slot</m:t>
                        </m:r>
                        <m:r>
                          <a:rPr lang="en-GB" altLang="zh-CN" sz="700">
                            <a:latin typeface="Cambria Math"/>
                          </a:rPr>
                          <m:t> </m:t>
                        </m:r>
                        <m:r>
                          <m:rPr>
                            <m:sty m:val="p"/>
                          </m:rPr>
                          <a:rPr lang="en-GB" altLang="zh-CN" sz="700">
                            <a:latin typeface="Cambria Math"/>
                          </a:rPr>
                          <m:t>length</m:t>
                        </m:r>
                      </m:den>
                    </m:f>
                  </m:oMath>
                </a14:m>
                <a:r>
                  <a:rPr lang="en-GB" altLang="zh-CN" sz="700" dirty="0"/>
                  <a:t>.</a:t>
                </a:r>
                <a:endParaRPr lang="zh-CN" altLang="zh-CN" sz="700" dirty="0"/>
              </a:p>
              <a:p>
                <a:pPr lvl="2"/>
                <a:r>
                  <a:rPr lang="en-GB" altLang="zh-CN" sz="700" dirty="0"/>
                  <a:t>The activation delay requirement for PUCCH </a:t>
                </a:r>
                <a:r>
                  <a:rPr lang="en-GB" altLang="zh-CN" sz="700" dirty="0" err="1"/>
                  <a:t>SCell</a:t>
                </a:r>
                <a:r>
                  <a:rPr lang="en-GB" altLang="zh-CN" sz="700" dirty="0"/>
                  <a:t> shall be defined assuming no dedicated time period for CSI measurements and reporting.</a:t>
                </a:r>
                <a:endParaRPr lang="zh-CN" altLang="zh-CN" sz="700" dirty="0"/>
              </a:p>
              <a:p>
                <a:pPr lvl="2"/>
                <a:r>
                  <a:rPr lang="en-GB" altLang="zh-CN" sz="700" dirty="0"/>
                  <a:t>The UE shall be capable to perform uplink actions related to the </a:t>
                </a:r>
                <a:r>
                  <a:rPr lang="en-GB" altLang="zh-CN" sz="700" dirty="0" err="1"/>
                  <a:t>SCell</a:t>
                </a:r>
                <a:r>
                  <a:rPr lang="en-GB" altLang="zh-CN" sz="700" dirty="0"/>
                  <a:t> activation command for the </a:t>
                </a:r>
                <a:r>
                  <a:rPr lang="en-GB" altLang="zh-CN" sz="700" dirty="0" err="1"/>
                  <a:t>SCell</a:t>
                </a:r>
                <a:r>
                  <a:rPr lang="en-GB" altLang="zh-CN" sz="700" dirty="0"/>
                  <a:t> being activated on the PUCCH </a:t>
                </a:r>
                <a:r>
                  <a:rPr lang="en-GB" altLang="zh-CN" sz="700" dirty="0" err="1"/>
                  <a:t>SCell</a:t>
                </a:r>
                <a:r>
                  <a:rPr lang="en-GB" altLang="zh-CN" sz="700" dirty="0"/>
                  <a:t> no later than in slot </a:t>
                </a:r>
                <a14:m>
                  <m:oMath xmlns:m="http://schemas.openxmlformats.org/officeDocument/2006/math">
                    <m:r>
                      <m:rPr>
                        <m:sty m:val="p"/>
                      </m:rPr>
                      <a:rPr lang="en-GB" altLang="zh-CN" sz="700">
                        <a:latin typeface="Cambria Math"/>
                      </a:rPr>
                      <m:t>n</m:t>
                    </m:r>
                    <m:r>
                      <a:rPr lang="en-GB" altLang="zh-CN" sz="700">
                        <a:latin typeface="Cambria Math"/>
                      </a:rPr>
                      <m:t>+</m:t>
                    </m:r>
                    <m:f>
                      <m:fPr>
                        <m:ctrlPr>
                          <a:rPr lang="zh-CN" altLang="zh-CN" sz="700" i="1">
                            <a:latin typeface="Cambria Math"/>
                          </a:rPr>
                        </m:ctrlPr>
                      </m:fPr>
                      <m:num>
                        <m:sSub>
                          <m:sSubPr>
                            <m:ctrlPr>
                              <a:rPr lang="zh-CN" altLang="zh-CN" sz="700" i="1">
                                <a:latin typeface="Cambria Math"/>
                              </a:rPr>
                            </m:ctrlPr>
                          </m:sSubPr>
                          <m:e>
                            <m:r>
                              <m:rPr>
                                <m:sty m:val="p"/>
                              </m:rPr>
                              <a:rPr lang="en-GB" altLang="zh-CN" sz="700">
                                <a:latin typeface="Cambria Math"/>
                              </a:rPr>
                              <m:t>T</m:t>
                            </m:r>
                          </m:e>
                          <m:sub>
                            <m:r>
                              <m:rPr>
                                <m:sty m:val="p"/>
                              </m:rPr>
                              <a:rPr lang="en-GB" altLang="zh-CN" sz="700">
                                <a:latin typeface="Cambria Math"/>
                              </a:rPr>
                              <m:t>HARQ</m:t>
                            </m:r>
                          </m:sub>
                        </m:sSub>
                        <m:r>
                          <a:rPr lang="en-GB" altLang="zh-CN" sz="700">
                            <a:latin typeface="Cambria Math"/>
                          </a:rPr>
                          <m:t>+</m:t>
                        </m:r>
                        <m:sSub>
                          <m:sSubPr>
                            <m:ctrlPr>
                              <a:rPr lang="zh-CN" altLang="zh-CN" sz="700" i="1">
                                <a:latin typeface="Cambria Math"/>
                              </a:rPr>
                            </m:ctrlPr>
                          </m:sSubPr>
                          <m:e>
                            <m:r>
                              <m:rPr>
                                <m:sty m:val="p"/>
                              </m:rPr>
                              <a:rPr lang="en-GB" altLang="zh-CN" sz="700">
                                <a:latin typeface="Cambria Math"/>
                              </a:rPr>
                              <m:t>T</m:t>
                            </m:r>
                          </m:e>
                          <m:sub>
                            <m:r>
                              <m:rPr>
                                <m:sty m:val="p"/>
                              </m:rPr>
                              <a:rPr lang="en-GB" altLang="zh-CN" sz="700">
                                <a:latin typeface="Cambria Math"/>
                              </a:rPr>
                              <m:t>activation</m:t>
                            </m:r>
                            <m:r>
                              <a:rPr lang="en-GB" altLang="zh-CN" sz="700">
                                <a:latin typeface="Cambria Math"/>
                              </a:rPr>
                              <m:t>_</m:t>
                            </m:r>
                            <m:r>
                              <m:rPr>
                                <m:sty m:val="p"/>
                              </m:rPr>
                              <a:rPr lang="en-GB" altLang="zh-CN" sz="700">
                                <a:latin typeface="Cambria Math"/>
                              </a:rPr>
                              <m:t>time</m:t>
                            </m:r>
                          </m:sub>
                        </m:sSub>
                        <m:r>
                          <a:rPr lang="en-GB" altLang="zh-CN" sz="700">
                            <a:latin typeface="Cambria Math"/>
                          </a:rPr>
                          <m:t>+</m:t>
                        </m:r>
                        <m:sSub>
                          <m:sSubPr>
                            <m:ctrlPr>
                              <a:rPr lang="zh-CN" altLang="zh-CN" sz="700" i="1">
                                <a:latin typeface="Cambria Math"/>
                              </a:rPr>
                            </m:ctrlPr>
                          </m:sSubPr>
                          <m:e>
                            <m:r>
                              <m:rPr>
                                <m:sty m:val="p"/>
                              </m:rPr>
                              <a:rPr lang="en-GB" altLang="zh-CN" sz="700">
                                <a:latin typeface="Cambria Math"/>
                              </a:rPr>
                              <m:t>T</m:t>
                            </m:r>
                          </m:e>
                          <m:sub>
                            <m:r>
                              <m:rPr>
                                <m:sty m:val="p"/>
                              </m:rPr>
                              <a:rPr lang="en-GB" altLang="zh-CN" sz="700">
                                <a:latin typeface="Cambria Math"/>
                              </a:rPr>
                              <m:t>RACH</m:t>
                            </m:r>
                          </m:sub>
                        </m:sSub>
                      </m:num>
                      <m:den>
                        <m:r>
                          <m:rPr>
                            <m:sty m:val="p"/>
                          </m:rPr>
                          <a:rPr lang="en-GB" altLang="zh-CN" sz="700">
                            <a:latin typeface="Cambria Math"/>
                          </a:rPr>
                          <m:t>NR</m:t>
                        </m:r>
                        <m:r>
                          <a:rPr lang="en-GB" altLang="zh-CN" sz="700">
                            <a:latin typeface="Cambria Math"/>
                          </a:rPr>
                          <m:t> </m:t>
                        </m:r>
                        <m:r>
                          <m:rPr>
                            <m:sty m:val="p"/>
                          </m:rPr>
                          <a:rPr lang="en-GB" altLang="zh-CN" sz="700">
                            <a:latin typeface="Cambria Math"/>
                          </a:rPr>
                          <m:t>slot</m:t>
                        </m:r>
                        <m:r>
                          <a:rPr lang="en-GB" altLang="zh-CN" sz="700">
                            <a:latin typeface="Cambria Math"/>
                          </a:rPr>
                          <m:t> </m:t>
                        </m:r>
                        <m:r>
                          <m:rPr>
                            <m:sty m:val="p"/>
                          </m:rPr>
                          <a:rPr lang="en-GB" altLang="zh-CN" sz="700">
                            <a:latin typeface="Cambria Math"/>
                          </a:rPr>
                          <m:t>length</m:t>
                        </m:r>
                      </m:den>
                    </m:f>
                  </m:oMath>
                </a14:m>
                <a:r>
                  <a:rPr lang="en-GB" altLang="zh-CN" sz="700" dirty="0"/>
                  <a:t>, where TRACH is the delay to perform RACH procedure and apply the TA.</a:t>
                </a:r>
                <a:endParaRPr lang="zh-CN" altLang="zh-CN" sz="700" dirty="0"/>
              </a:p>
              <a:p>
                <a:pPr lvl="2"/>
                <a:r>
                  <a:rPr lang="en-GB" altLang="zh-CN" sz="700" dirty="0"/>
                  <a:t>In case beam information needs to be transmitted, the CSI report may be sent together with the beam information hence RACH completion can be considered as the ending point of PUCCH </a:t>
                </a:r>
                <a:r>
                  <a:rPr lang="en-GB" altLang="zh-CN" sz="700" dirty="0" err="1"/>
                  <a:t>SCell</a:t>
                </a:r>
                <a:r>
                  <a:rPr lang="en-GB" altLang="zh-CN" sz="700" dirty="0"/>
                  <a:t> activation.</a:t>
                </a:r>
                <a:endParaRPr lang="zh-CN" altLang="zh-CN" sz="700" dirty="0"/>
              </a:p>
              <a:p>
                <a:pPr lvl="1"/>
                <a:r>
                  <a:rPr lang="en-GB" altLang="zh-CN" sz="800" dirty="0"/>
                  <a:t>Option 4: (NEC)</a:t>
                </a:r>
                <a:endParaRPr lang="zh-CN" altLang="zh-CN" sz="800" dirty="0"/>
              </a:p>
              <a:p>
                <a:pPr lvl="2"/>
                <a:r>
                  <a:rPr lang="en-GB" altLang="zh-CN" sz="700" dirty="0"/>
                  <a:t>PUCCH </a:t>
                </a:r>
                <a:r>
                  <a:rPr lang="en-GB" altLang="zh-CN" sz="700" dirty="0" err="1"/>
                  <a:t>SCell</a:t>
                </a:r>
                <a:r>
                  <a:rPr lang="en-GB" altLang="zh-CN" sz="700" dirty="0"/>
                  <a:t> activation delay (</a:t>
                </a:r>
                <a:r>
                  <a:rPr lang="en-GB" altLang="zh-CN" sz="700" dirty="0" err="1"/>
                  <a:t>T</a:t>
                </a:r>
                <a:r>
                  <a:rPr lang="en-GB" altLang="zh-CN" sz="700" baseline="-25000" dirty="0" err="1"/>
                  <a:t>Delay_PUCCH_SCell</a:t>
                </a:r>
                <a:r>
                  <a:rPr lang="en-GB" altLang="zh-CN" sz="700" dirty="0"/>
                  <a:t>) is defined as: </a:t>
                </a:r>
                <a:r>
                  <a:rPr lang="en-GB" altLang="zh-CN" sz="700" dirty="0" err="1"/>
                  <a:t>T</a:t>
                </a:r>
                <a:r>
                  <a:rPr lang="en-GB" altLang="zh-CN" sz="700" baseline="-25000" dirty="0" err="1"/>
                  <a:t>Delay_PUCCH_SCell</a:t>
                </a:r>
                <a:r>
                  <a:rPr lang="en-GB" altLang="zh-CN" sz="700" dirty="0"/>
                  <a:t>=</a:t>
                </a:r>
                <a:r>
                  <a:rPr lang="en-GB" altLang="zh-CN" sz="700" dirty="0" err="1"/>
                  <a:t>T</a:t>
                </a:r>
                <a:r>
                  <a:rPr lang="en-GB" altLang="zh-CN" sz="700" baseline="-25000" dirty="0" err="1"/>
                  <a:t>Basic_SCell_activation_delay</a:t>
                </a:r>
                <a:r>
                  <a:rPr lang="en-GB" altLang="zh-CN" sz="700" dirty="0"/>
                  <a:t> + T</a:t>
                </a:r>
                <a:r>
                  <a:rPr lang="en-GB" altLang="zh-CN" sz="700" baseline="-25000" dirty="0"/>
                  <a:t>L1-RSRP</a:t>
                </a:r>
                <a:r>
                  <a:rPr lang="en-GB" altLang="zh-CN" sz="700" dirty="0"/>
                  <a:t> + </a:t>
                </a:r>
                <a:r>
                  <a:rPr lang="en-GB" altLang="zh-CN" sz="700" dirty="0" err="1"/>
                  <a:t>T</a:t>
                </a:r>
                <a:r>
                  <a:rPr lang="en-GB" altLang="zh-CN" sz="700" baseline="-25000" dirty="0" err="1"/>
                  <a:t>TA_delay</a:t>
                </a:r>
                <a:r>
                  <a:rPr lang="en-GB" altLang="zh-CN" sz="700" baseline="-25000" dirty="0"/>
                  <a:t> </a:t>
                </a:r>
                <a:r>
                  <a:rPr lang="en-GB" altLang="zh-CN" sz="700" dirty="0"/>
                  <a:t>+ </a:t>
                </a:r>
                <a:r>
                  <a:rPr lang="en-GB" altLang="zh-CN" sz="700" dirty="0" err="1"/>
                  <a:t>T</a:t>
                </a:r>
                <a:r>
                  <a:rPr lang="en-GB" altLang="zh-CN" sz="700" baseline="-25000" dirty="0" err="1"/>
                  <a:t>UL_spatial_relationInfo</a:t>
                </a:r>
                <a:r>
                  <a:rPr lang="en-GB" altLang="zh-CN" sz="700" dirty="0"/>
                  <a:t>; where:</a:t>
                </a:r>
                <a:endParaRPr lang="zh-CN" altLang="zh-CN" sz="700" dirty="0"/>
              </a:p>
              <a:p>
                <a:pPr lvl="3"/>
                <a:r>
                  <a:rPr lang="en-GB" altLang="zh-CN" sz="600" dirty="0" err="1"/>
                  <a:t>T</a:t>
                </a:r>
                <a:r>
                  <a:rPr lang="en-GB" altLang="zh-CN" sz="600" baseline="-25000" dirty="0" err="1"/>
                  <a:t>Basic_SCell_activation_delay</a:t>
                </a:r>
                <a:r>
                  <a:rPr lang="en-GB" altLang="zh-CN" sz="600" dirty="0"/>
                  <a:t> is </a:t>
                </a:r>
                <a:r>
                  <a:rPr lang="en-GB" altLang="zh-CN" sz="600" dirty="0" err="1"/>
                  <a:t>SCell</a:t>
                </a:r>
                <a:r>
                  <a:rPr lang="en-GB" altLang="zh-CN" sz="600" dirty="0"/>
                  <a:t> activation delay as described in clause 8.3.2 of TS 38.133; </a:t>
                </a:r>
                <a:endParaRPr lang="zh-CN" altLang="zh-CN" sz="600" dirty="0"/>
              </a:p>
              <a:p>
                <a:pPr lvl="3"/>
                <a:r>
                  <a:rPr lang="en-GB" altLang="zh-CN" sz="600" dirty="0"/>
                  <a:t>T</a:t>
                </a:r>
                <a:r>
                  <a:rPr lang="en-GB" altLang="zh-CN" sz="600" baseline="-25000" dirty="0"/>
                  <a:t>L1-RSRP</a:t>
                </a:r>
                <a:r>
                  <a:rPr lang="en-GB" altLang="zh-CN" sz="600" dirty="0"/>
                  <a:t>: L1-RSRP measuring and reporting delay. This is zero for FR1/2 known </a:t>
                </a:r>
                <a:r>
                  <a:rPr lang="en-GB" altLang="zh-CN" sz="600" dirty="0" err="1"/>
                  <a:t>SCells</a:t>
                </a:r>
                <a:r>
                  <a:rPr lang="en-GB" altLang="zh-CN" sz="600" dirty="0"/>
                  <a:t> and FR2 unknown </a:t>
                </a:r>
                <a:r>
                  <a:rPr lang="en-GB" altLang="zh-CN" sz="600" dirty="0" err="1"/>
                  <a:t>SCells</a:t>
                </a:r>
                <a:r>
                  <a:rPr lang="en-GB" altLang="zh-CN" sz="600" dirty="0"/>
                  <a:t>; </a:t>
                </a:r>
                <a:endParaRPr lang="zh-CN" altLang="zh-CN" sz="600" dirty="0"/>
              </a:p>
              <a:p>
                <a:pPr lvl="3"/>
                <a:r>
                  <a:rPr lang="en-GB" altLang="zh-CN" sz="600" dirty="0" err="1"/>
                  <a:t>T</a:t>
                </a:r>
                <a:r>
                  <a:rPr lang="en-GB" altLang="zh-CN" sz="600" baseline="-25000" dirty="0" err="1"/>
                  <a:t>TA_delay</a:t>
                </a:r>
                <a:r>
                  <a:rPr lang="en-GB" altLang="zh-CN" sz="600" dirty="0"/>
                  <a:t>: Delay required for TA command acquisition and application. Exact delay is FFS; and</a:t>
                </a:r>
                <a:endParaRPr lang="zh-CN" altLang="zh-CN" sz="600" dirty="0"/>
              </a:p>
              <a:p>
                <a:pPr lvl="3"/>
                <a:r>
                  <a:rPr lang="en-GB" altLang="zh-CN" sz="600" dirty="0" err="1"/>
                  <a:t>T</a:t>
                </a:r>
                <a:r>
                  <a:rPr lang="en-GB" altLang="zh-CN" sz="600" baseline="-25000" dirty="0" err="1"/>
                  <a:t>UL_spatial_relationInfo</a:t>
                </a:r>
                <a:r>
                  <a:rPr lang="en-GB" altLang="zh-CN" sz="600" dirty="0"/>
                  <a:t>: Delay uncertainty for receiving UL spatial relation info MAC CE and UL spatial relation info application delay. Exact delay is FFS. This is applicable only when CSI report of to be activated </a:t>
                </a:r>
                <a:r>
                  <a:rPr lang="en-GB" altLang="zh-CN" sz="600" dirty="0" err="1"/>
                  <a:t>SCell</a:t>
                </a:r>
                <a:r>
                  <a:rPr lang="en-GB" altLang="zh-CN" sz="600" dirty="0"/>
                  <a:t> is transmitted on </a:t>
                </a:r>
                <a:r>
                  <a:rPr lang="en-GB" altLang="zh-CN" sz="600" dirty="0" err="1" smtClean="0"/>
                  <a:t>SCell</a:t>
                </a:r>
                <a:r>
                  <a:rPr lang="en-GB" altLang="zh-CN" sz="600" dirty="0" smtClean="0"/>
                  <a:t>.</a:t>
                </a:r>
                <a:endParaRPr lang="en-US" altLang="zh-CN" sz="600" dirty="0"/>
              </a:p>
              <a:p>
                <a:pPr lvl="3"/>
                <a:r>
                  <a:rPr lang="en-GB" altLang="zh-CN" sz="600" dirty="0" err="1" smtClean="0"/>
                  <a:t>T</a:t>
                </a:r>
                <a:r>
                  <a:rPr lang="en-GB" altLang="zh-CN" sz="600" baseline="-25000" dirty="0" err="1" smtClean="0"/>
                  <a:t>TA_delay</a:t>
                </a:r>
                <a:r>
                  <a:rPr lang="en-GB" altLang="zh-CN" sz="600" dirty="0" smtClean="0"/>
                  <a:t> </a:t>
                </a:r>
                <a:r>
                  <a:rPr lang="en-GB" altLang="zh-CN" sz="600" dirty="0"/>
                  <a:t>is T1+T2+T3</a:t>
                </a:r>
                <a:endParaRPr lang="zh-CN" altLang="zh-CN" sz="11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987574"/>
                <a:ext cx="8229600" cy="3394472"/>
              </a:xfrm>
              <a:blipFill rotWithShape="1">
                <a:blip r:embed="rId2"/>
                <a:stretch>
                  <a:fillRect b="-772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468001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147248" cy="709587"/>
          </a:xfrm>
        </p:spPr>
        <p:txBody>
          <a:bodyPr>
            <a:normAutofit fontScale="90000"/>
          </a:bodyPr>
          <a:lstStyle/>
          <a:p>
            <a:r>
              <a:rPr lang="en-US" altLang="zh-CN" sz="2400" dirty="0">
                <a:latin typeface="Times New Roman" pitchFamily="18" charset="0"/>
                <a:cs typeface="Times New Roman" pitchFamily="18" charset="0"/>
              </a:rPr>
              <a:t>Sub-topic 1-5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activation delay requirement for invalid TA </a:t>
            </a:r>
            <a:r>
              <a:rPr lang="en-US" altLang="zh-CN" sz="2400" dirty="0" smtClean="0">
                <a:latin typeface="Times New Roman" pitchFamily="18" charset="0"/>
                <a:cs typeface="Times New Roman" pitchFamily="18" charset="0"/>
              </a:rPr>
              <a:t>case(2/3)</a:t>
            </a:r>
            <a:endParaRPr lang="zh-CN" altLang="en-US" sz="2400" dirty="0"/>
          </a:p>
        </p:txBody>
      </p:sp>
      <p:sp>
        <p:nvSpPr>
          <p:cNvPr id="3" name="内容占位符 2"/>
          <p:cNvSpPr>
            <a:spLocks noGrp="1"/>
          </p:cNvSpPr>
          <p:nvPr>
            <p:ph idx="1"/>
          </p:nvPr>
        </p:nvSpPr>
        <p:spPr/>
        <p:txBody>
          <a:bodyPr>
            <a:normAutofit fontScale="92500" lnSpcReduction="10000"/>
          </a:bodyPr>
          <a:lstStyle/>
          <a:p>
            <a:r>
              <a:rPr lang="en-US" altLang="zh-CN" sz="1800" b="1" u="sng" dirty="0"/>
              <a:t>Issue 1-5-1a: Whether to define separated requirements for downlink actions and uplink actions? </a:t>
            </a:r>
            <a:endParaRPr lang="zh-CN" altLang="zh-CN" sz="1800" dirty="0"/>
          </a:p>
          <a:p>
            <a:pPr lvl="1"/>
            <a:r>
              <a:rPr lang="en-GB" altLang="zh-CN" sz="1600" dirty="0"/>
              <a:t>Option 1: </a:t>
            </a:r>
            <a:r>
              <a:rPr lang="en-GB" altLang="zh-CN" sz="1600" dirty="0" smtClean="0"/>
              <a:t>(</a:t>
            </a:r>
            <a:r>
              <a:rPr lang="en-US" altLang="zh-CN" sz="1600" dirty="0" smtClean="0"/>
              <a:t>Nokia, </a:t>
            </a:r>
            <a:r>
              <a:rPr lang="en-US" altLang="zh-CN" sz="1600" dirty="0" smtClean="0"/>
              <a:t>Ericsson, CMCC</a:t>
            </a:r>
            <a:r>
              <a:rPr lang="en-GB" altLang="zh-CN" sz="1600" dirty="0" smtClean="0"/>
              <a:t>)</a:t>
            </a:r>
            <a:endParaRPr lang="zh-CN" altLang="zh-CN" sz="1600" dirty="0"/>
          </a:p>
          <a:p>
            <a:pPr lvl="2"/>
            <a:r>
              <a:rPr lang="en-GB" altLang="zh-CN" sz="1400" dirty="0"/>
              <a:t>Yes</a:t>
            </a:r>
            <a:endParaRPr lang="zh-CN" altLang="zh-CN" sz="1400" dirty="0"/>
          </a:p>
          <a:p>
            <a:pPr lvl="1"/>
            <a:r>
              <a:rPr lang="en-GB" altLang="zh-CN" sz="1600" dirty="0"/>
              <a:t>Option 2: </a:t>
            </a:r>
            <a:r>
              <a:rPr lang="en-GB" altLang="zh-CN" sz="1600" dirty="0" smtClean="0"/>
              <a:t>(</a:t>
            </a:r>
            <a:r>
              <a:rPr lang="en-US" altLang="zh-CN" sz="1600" dirty="0" err="1" smtClean="0"/>
              <a:t>Xiaomi</a:t>
            </a:r>
            <a:r>
              <a:rPr lang="en-US" altLang="zh-CN" sz="1600" dirty="0" smtClean="0"/>
              <a:t>, Apple, vivo, Huawei</a:t>
            </a:r>
            <a:r>
              <a:rPr lang="en-GB" altLang="zh-CN" sz="1600" dirty="0" smtClean="0"/>
              <a:t>)</a:t>
            </a:r>
            <a:endParaRPr lang="zh-CN" altLang="zh-CN" sz="1600" dirty="0"/>
          </a:p>
          <a:p>
            <a:pPr lvl="2"/>
            <a:r>
              <a:rPr lang="en-GB" altLang="zh-CN" sz="1400" dirty="0" smtClean="0"/>
              <a:t>No</a:t>
            </a:r>
          </a:p>
          <a:p>
            <a:pPr lvl="1"/>
            <a:r>
              <a:rPr lang="en-GB" altLang="zh-CN" sz="1600" dirty="0"/>
              <a:t>Option </a:t>
            </a:r>
            <a:r>
              <a:rPr lang="en-GB" altLang="zh-CN" sz="1600" dirty="0" smtClean="0"/>
              <a:t>3: (</a:t>
            </a:r>
            <a:r>
              <a:rPr lang="en-US" altLang="zh-CN" sz="1600" dirty="0" smtClean="0"/>
              <a:t>MTK, </a:t>
            </a:r>
            <a:r>
              <a:rPr lang="en-US" altLang="zh-CN" sz="1600" dirty="0" smtClean="0"/>
              <a:t>Qualcomm, NEC, NTT DOCOMO, CATT</a:t>
            </a:r>
            <a:r>
              <a:rPr lang="en-GB" altLang="zh-CN" sz="1600" dirty="0" smtClean="0"/>
              <a:t>)</a:t>
            </a:r>
            <a:endParaRPr lang="zh-CN" altLang="zh-CN" sz="1600" dirty="0"/>
          </a:p>
          <a:p>
            <a:pPr lvl="2"/>
            <a:r>
              <a:rPr lang="en-US" altLang="zh-CN" sz="1400" dirty="0" smtClean="0"/>
              <a:t>FFS</a:t>
            </a:r>
            <a:endParaRPr lang="zh-CN" altLang="zh-CN" sz="1400" dirty="0"/>
          </a:p>
          <a:p>
            <a:r>
              <a:rPr lang="en-US" altLang="zh-CN" sz="1800" b="1" u="sng" dirty="0"/>
              <a:t>Issue 1-5-2: the delay uncertainty in acquiring the first available PRACH occasion in the PUCCH </a:t>
            </a:r>
            <a:r>
              <a:rPr lang="en-US" altLang="zh-CN" sz="1800" b="1" u="sng" dirty="0" err="1"/>
              <a:t>SCell</a:t>
            </a:r>
            <a:r>
              <a:rPr lang="en-US" altLang="zh-CN" sz="1800" b="1" u="sng" dirty="0"/>
              <a:t> (i.e. T1) </a:t>
            </a:r>
            <a:endParaRPr lang="en-US" altLang="zh-CN" sz="1800" b="1" u="sng" dirty="0" smtClean="0"/>
          </a:p>
          <a:p>
            <a:pPr lvl="1"/>
            <a:r>
              <a:rPr lang="en-US" altLang="zh-CN" sz="1600" dirty="0">
                <a:solidFill>
                  <a:srgbClr val="00B050"/>
                </a:solidFill>
              </a:rPr>
              <a:t>Agreements:</a:t>
            </a:r>
            <a:endParaRPr lang="zh-CN" altLang="zh-CN" sz="1600" dirty="0">
              <a:solidFill>
                <a:srgbClr val="00B050"/>
              </a:solidFill>
            </a:endParaRPr>
          </a:p>
          <a:p>
            <a:pPr lvl="2"/>
            <a:r>
              <a:rPr lang="en-US" altLang="zh-CN" sz="1400" dirty="0">
                <a:solidFill>
                  <a:srgbClr val="00B050"/>
                </a:solidFill>
              </a:rPr>
              <a:t>T1 is up to the summation of SSB to PRACH occasion association period and 10 </a:t>
            </a:r>
            <a:r>
              <a:rPr lang="en-US" altLang="zh-CN" sz="1400" dirty="0" err="1">
                <a:solidFill>
                  <a:srgbClr val="00B050"/>
                </a:solidFill>
              </a:rPr>
              <a:t>ms.</a:t>
            </a:r>
            <a:r>
              <a:rPr lang="en-US" altLang="zh-CN" sz="1400" dirty="0">
                <a:solidFill>
                  <a:srgbClr val="00B050"/>
                </a:solidFill>
              </a:rPr>
              <a:t> SSB to PRACH occasion associated period is defined in the table 8.1-1 of TS 38.213 </a:t>
            </a:r>
            <a:endParaRPr lang="zh-CN" altLang="zh-CN" sz="1400" dirty="0">
              <a:solidFill>
                <a:srgbClr val="00B050"/>
              </a:solidFill>
            </a:endParaRPr>
          </a:p>
        </p:txBody>
      </p:sp>
    </p:spTree>
    <p:extLst>
      <p:ext uri="{BB962C8B-B14F-4D97-AF65-F5344CB8AC3E}">
        <p14:creationId xmlns:p14="http://schemas.microsoft.com/office/powerpoint/2010/main" val="2503640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147248" cy="709587"/>
          </a:xfrm>
        </p:spPr>
        <p:txBody>
          <a:bodyPr>
            <a:normAutofit fontScale="90000"/>
          </a:bodyPr>
          <a:lstStyle/>
          <a:p>
            <a:r>
              <a:rPr lang="en-US" altLang="zh-CN" sz="2400" dirty="0">
                <a:latin typeface="Times New Roman" pitchFamily="18" charset="0"/>
                <a:cs typeface="Times New Roman" pitchFamily="18" charset="0"/>
              </a:rPr>
              <a:t>Sub-topic 1-5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activation delay requirement for invalid TA </a:t>
            </a:r>
            <a:r>
              <a:rPr lang="en-US" altLang="zh-CN" sz="2400" dirty="0" smtClean="0">
                <a:latin typeface="Times New Roman" pitchFamily="18" charset="0"/>
                <a:cs typeface="Times New Roman" pitchFamily="18" charset="0"/>
              </a:rPr>
              <a:t>case(3/3)</a:t>
            </a:r>
            <a:endParaRPr lang="zh-CN" altLang="en-US" sz="2400" dirty="0"/>
          </a:p>
        </p:txBody>
      </p:sp>
      <p:sp>
        <p:nvSpPr>
          <p:cNvPr id="3" name="内容占位符 2"/>
          <p:cNvSpPr>
            <a:spLocks noGrp="1"/>
          </p:cNvSpPr>
          <p:nvPr>
            <p:ph idx="1"/>
          </p:nvPr>
        </p:nvSpPr>
        <p:spPr>
          <a:xfrm>
            <a:off x="457200" y="1200150"/>
            <a:ext cx="8229600" cy="3531839"/>
          </a:xfrm>
        </p:spPr>
        <p:txBody>
          <a:bodyPr>
            <a:normAutofit fontScale="92500" lnSpcReduction="10000"/>
          </a:bodyPr>
          <a:lstStyle/>
          <a:p>
            <a:r>
              <a:rPr lang="en-US" altLang="zh-CN" sz="1700" b="1" u="sng" dirty="0"/>
              <a:t>Issue 1-5-3: the delay for obtaining a valid TA command for the </a:t>
            </a:r>
            <a:r>
              <a:rPr lang="en-US" altLang="zh-CN" sz="1700" b="1" u="sng" dirty="0" err="1"/>
              <a:t>sTAG</a:t>
            </a:r>
            <a:r>
              <a:rPr lang="en-US" altLang="zh-CN" sz="1700" b="1" u="sng" dirty="0"/>
              <a:t> to which the </a:t>
            </a:r>
            <a:r>
              <a:rPr lang="en-US" altLang="zh-CN" sz="1700" b="1" u="sng" dirty="0" err="1"/>
              <a:t>SCell</a:t>
            </a:r>
            <a:r>
              <a:rPr lang="en-US" altLang="zh-CN" sz="1700" b="1" u="sng" dirty="0"/>
              <a:t> configured with PUCCH belongs (i.e. T2) </a:t>
            </a:r>
            <a:endParaRPr lang="zh-CN" altLang="zh-CN" sz="1700" dirty="0"/>
          </a:p>
          <a:p>
            <a:pPr lvl="1"/>
            <a:r>
              <a:rPr lang="en-GB" altLang="zh-CN" sz="1300" dirty="0"/>
              <a:t>Option 1: (CATT)</a:t>
            </a:r>
            <a:endParaRPr lang="zh-CN" altLang="zh-CN" sz="1300" dirty="0"/>
          </a:p>
          <a:p>
            <a:pPr lvl="2"/>
            <a:r>
              <a:rPr lang="pl-PL" altLang="zh-CN" sz="1200" dirty="0"/>
              <a:t>T2 should not be considered in the delay requirements for PUCCH SCell activation</a:t>
            </a:r>
            <a:endParaRPr lang="zh-CN" altLang="zh-CN" sz="1200" dirty="0"/>
          </a:p>
          <a:p>
            <a:pPr lvl="1"/>
            <a:r>
              <a:rPr lang="en-GB" altLang="zh-CN" sz="1300" dirty="0"/>
              <a:t>Option 2: (vivo, MTK, Apple, Qualcomm, Ericsson, OPPO, Huawei, NEC, NTT DOCOMO)</a:t>
            </a:r>
            <a:endParaRPr lang="zh-CN" altLang="zh-CN" sz="1300" dirty="0"/>
          </a:p>
          <a:p>
            <a:pPr lvl="2"/>
            <a:r>
              <a:rPr lang="en-US" altLang="zh-CN" sz="1200" dirty="0"/>
              <a:t>T</a:t>
            </a:r>
            <a:r>
              <a:rPr lang="en-US" altLang="zh-CN" sz="1200" baseline="-25000" dirty="0"/>
              <a:t>2</a:t>
            </a:r>
            <a:r>
              <a:rPr lang="en-US" altLang="zh-CN" sz="1200" dirty="0"/>
              <a:t> is the delay from slot n + (</a:t>
            </a:r>
            <a:r>
              <a:rPr lang="en-US" altLang="zh-CN" sz="1200" dirty="0" err="1"/>
              <a:t>T</a:t>
            </a:r>
            <a:r>
              <a:rPr lang="en-US" altLang="zh-CN" sz="1200" baseline="-25000" dirty="0" err="1"/>
              <a:t>activate_basic</a:t>
            </a:r>
            <a:r>
              <a:rPr lang="en-US" altLang="zh-CN" sz="1200" baseline="-25000" dirty="0"/>
              <a:t> </a:t>
            </a:r>
            <a:r>
              <a:rPr lang="en-US" altLang="zh-CN" sz="1200" dirty="0"/>
              <a:t>+T</a:t>
            </a:r>
            <a:r>
              <a:rPr lang="en-US" altLang="zh-CN" sz="1200" baseline="-25000" dirty="0"/>
              <a:t>1</a:t>
            </a:r>
            <a:r>
              <a:rPr lang="en-US" altLang="zh-CN" sz="1200" dirty="0"/>
              <a:t>)/NR slot length until UE has obtained a valid TA command for the target PUCCH </a:t>
            </a:r>
            <a:r>
              <a:rPr lang="en-US" altLang="zh-CN" sz="1200" dirty="0" err="1"/>
              <a:t>SCell</a:t>
            </a:r>
            <a:r>
              <a:rPr lang="en-US" altLang="zh-CN" sz="1200" dirty="0"/>
              <a:t> being activated. </a:t>
            </a:r>
            <a:r>
              <a:rPr lang="en-US" altLang="zh-CN" sz="1200" dirty="0" err="1"/>
              <a:t>T</a:t>
            </a:r>
            <a:r>
              <a:rPr lang="en-US" altLang="zh-CN" sz="1200" baseline="-25000" dirty="0" err="1"/>
              <a:t>activate_basic</a:t>
            </a:r>
            <a:r>
              <a:rPr lang="en-US" altLang="zh-CN" sz="1200" baseline="-25000" dirty="0"/>
              <a:t> </a:t>
            </a:r>
            <a:r>
              <a:rPr lang="en-US" altLang="zh-CN" sz="1200" dirty="0"/>
              <a:t>is the normal </a:t>
            </a:r>
            <a:r>
              <a:rPr lang="en-US" altLang="zh-CN" sz="1200" dirty="0" err="1"/>
              <a:t>SCell</a:t>
            </a:r>
            <a:r>
              <a:rPr lang="en-US" altLang="zh-CN" sz="1200" dirty="0"/>
              <a:t> activation delay in TS38.133 section 8.3.2. slot n is the slot when UE received PUCCH </a:t>
            </a:r>
            <a:r>
              <a:rPr lang="en-US" altLang="zh-CN" sz="1200" dirty="0" err="1"/>
              <a:t>SCell</a:t>
            </a:r>
            <a:r>
              <a:rPr lang="en-US" altLang="zh-CN" sz="1200" dirty="0"/>
              <a:t> activation MAC CE</a:t>
            </a:r>
            <a:endParaRPr lang="zh-CN" altLang="zh-CN" sz="1200" dirty="0"/>
          </a:p>
          <a:p>
            <a:pPr lvl="1"/>
            <a:r>
              <a:rPr lang="en-GB" altLang="zh-CN" sz="1300" dirty="0"/>
              <a:t>Option 3: (Nokia)</a:t>
            </a:r>
            <a:endParaRPr lang="zh-CN" altLang="zh-CN" sz="1300" dirty="0"/>
          </a:p>
          <a:p>
            <a:pPr lvl="2"/>
            <a:r>
              <a:rPr lang="en-GB" altLang="zh-CN" sz="1200" dirty="0" smtClean="0"/>
              <a:t>FFS</a:t>
            </a:r>
            <a:endParaRPr lang="en-US" altLang="zh-CN" sz="1700" b="1" u="sng" dirty="0" smtClean="0"/>
          </a:p>
          <a:p>
            <a:r>
              <a:rPr lang="en-US" altLang="zh-CN" sz="1700" b="1" u="sng" dirty="0" smtClean="0"/>
              <a:t>Issue </a:t>
            </a:r>
            <a:r>
              <a:rPr lang="en-US" altLang="zh-CN" sz="1700" b="1" u="sng" dirty="0"/>
              <a:t>1-5-4: the delay for applying the received TA for uplink transmission on target PUCCH </a:t>
            </a:r>
            <a:r>
              <a:rPr lang="en-US" altLang="zh-CN" sz="1700" b="1" u="sng" dirty="0" err="1"/>
              <a:t>SCell</a:t>
            </a:r>
            <a:r>
              <a:rPr lang="en-US" altLang="zh-CN" sz="1700" b="1" u="sng" dirty="0"/>
              <a:t> being activated (i.e. T3) </a:t>
            </a:r>
            <a:endParaRPr lang="zh-CN" altLang="zh-CN" sz="1700" dirty="0"/>
          </a:p>
          <a:p>
            <a:pPr lvl="1"/>
            <a:r>
              <a:rPr lang="en-GB" altLang="zh-CN" sz="1300" dirty="0"/>
              <a:t>Option 1: (CATT)</a:t>
            </a:r>
            <a:endParaRPr lang="zh-CN" altLang="zh-CN" sz="1300" dirty="0"/>
          </a:p>
          <a:p>
            <a:pPr lvl="2"/>
            <a:r>
              <a:rPr lang="pl-PL" altLang="zh-CN" sz="1200" dirty="0"/>
              <a:t>T3 should not be considered in the delay requirements for PUCCH SCell activation</a:t>
            </a:r>
            <a:endParaRPr lang="zh-CN" altLang="zh-CN" sz="1200" dirty="0"/>
          </a:p>
          <a:p>
            <a:pPr lvl="1"/>
            <a:r>
              <a:rPr lang="en-GB" altLang="zh-CN" sz="1300" dirty="0"/>
              <a:t>Option 2: (vivo, MTK, Apple, Qualcomm, Ericsson, OPPO, Huawei, NEC, NTT DOCOMO)</a:t>
            </a:r>
            <a:endParaRPr lang="zh-CN" altLang="zh-CN" sz="1300" dirty="0"/>
          </a:p>
          <a:p>
            <a:pPr lvl="2"/>
            <a:r>
              <a:rPr lang="en-US" altLang="zh-CN" sz="1200" dirty="0"/>
              <a:t>T</a:t>
            </a:r>
            <a:r>
              <a:rPr lang="en-US" altLang="zh-CN" sz="1200" baseline="-25000" dirty="0"/>
              <a:t>3</a:t>
            </a:r>
            <a:r>
              <a:rPr lang="en-US" altLang="zh-CN" sz="1200" dirty="0"/>
              <a:t> is the delay for applying the received TA for uplink transmission on target PUCCH </a:t>
            </a:r>
            <a:r>
              <a:rPr lang="en-US" altLang="zh-CN" sz="1200" dirty="0" err="1"/>
              <a:t>SCell</a:t>
            </a:r>
            <a:r>
              <a:rPr lang="en-US" altLang="zh-CN" sz="1200" dirty="0"/>
              <a:t> being activated, and greater than or equal to k+1 slot, where k is defined in clause 4.2 in TS 38.213</a:t>
            </a:r>
            <a:r>
              <a:rPr lang="en-US" altLang="zh-CN" sz="1200" dirty="0" smtClean="0"/>
              <a:t>.</a:t>
            </a:r>
            <a:endParaRPr lang="zh-CN" altLang="zh-CN" sz="1200" dirty="0"/>
          </a:p>
        </p:txBody>
      </p:sp>
    </p:spTree>
    <p:extLst>
      <p:ext uri="{BB962C8B-B14F-4D97-AF65-F5344CB8AC3E}">
        <p14:creationId xmlns:p14="http://schemas.microsoft.com/office/powerpoint/2010/main" val="727577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075240" cy="709587"/>
          </a:xfrm>
        </p:spPr>
        <p:txBody>
          <a:bodyPr>
            <a:noAutofit/>
          </a:bodyPr>
          <a:lstStyle/>
          <a:p>
            <a:r>
              <a:rPr lang="en-US" altLang="zh-CN" sz="2400" dirty="0" smtClean="0"/>
              <a:t>Sub-topic </a:t>
            </a:r>
            <a:r>
              <a:rPr lang="en-US" altLang="zh-CN" sz="2400" dirty="0"/>
              <a:t>1-6 Interruption requirements for PUCCH </a:t>
            </a:r>
            <a:r>
              <a:rPr lang="en-US" altLang="zh-CN" sz="2400" dirty="0" err="1"/>
              <a:t>SCell</a:t>
            </a:r>
            <a:r>
              <a:rPr lang="en-US" altLang="zh-CN" sz="2400" dirty="0"/>
              <a:t> activation in </a:t>
            </a:r>
            <a:r>
              <a:rPr lang="en-US" altLang="zh-CN" sz="2400" dirty="0" err="1"/>
              <a:t>invalide</a:t>
            </a:r>
            <a:r>
              <a:rPr lang="en-US" altLang="zh-CN" sz="2400" dirty="0"/>
              <a:t> TA case</a:t>
            </a:r>
            <a:endParaRPr lang="zh-CN" altLang="en-US" sz="2400" dirty="0"/>
          </a:p>
        </p:txBody>
      </p:sp>
      <p:sp>
        <p:nvSpPr>
          <p:cNvPr id="3" name="内容占位符 2"/>
          <p:cNvSpPr>
            <a:spLocks noGrp="1"/>
          </p:cNvSpPr>
          <p:nvPr>
            <p:ph idx="1"/>
          </p:nvPr>
        </p:nvSpPr>
        <p:spPr>
          <a:xfrm>
            <a:off x="467544" y="1131590"/>
            <a:ext cx="8229600" cy="3456384"/>
          </a:xfrm>
        </p:spPr>
        <p:txBody>
          <a:bodyPr>
            <a:normAutofit/>
          </a:bodyPr>
          <a:lstStyle/>
          <a:p>
            <a:pPr lvl="1"/>
            <a:r>
              <a:rPr lang="en-GB" altLang="zh-CN" sz="1600" dirty="0" smtClean="0"/>
              <a:t>Option </a:t>
            </a:r>
            <a:r>
              <a:rPr lang="en-GB" altLang="zh-CN" sz="1600" dirty="0"/>
              <a:t>1: (CATT, Ericsson, NEC, Nokia)</a:t>
            </a:r>
            <a:endParaRPr lang="zh-CN" altLang="zh-CN" sz="1600" dirty="0"/>
          </a:p>
          <a:p>
            <a:pPr lvl="2"/>
            <a:r>
              <a:rPr lang="pl-PL" altLang="zh-CN" sz="1600" dirty="0"/>
              <a:t>Reuse the interruption requirement of normal Scell activation</a:t>
            </a:r>
            <a:endParaRPr lang="zh-CN" altLang="zh-CN" sz="1600" dirty="0"/>
          </a:p>
          <a:p>
            <a:pPr lvl="1"/>
            <a:r>
              <a:rPr lang="en-GB" altLang="zh-CN" sz="1600" dirty="0"/>
              <a:t>Option 2: (MTK, Apple, Qualcomm, OPPO)</a:t>
            </a:r>
            <a:endParaRPr lang="zh-CN" altLang="zh-CN" sz="1600" dirty="0"/>
          </a:p>
          <a:p>
            <a:pPr lvl="2"/>
            <a:r>
              <a:rPr lang="en-GB" altLang="zh-CN" sz="1600" dirty="0"/>
              <a:t>The interruption requirement shall include the existing requirement for </a:t>
            </a:r>
            <a:r>
              <a:rPr lang="en-GB" altLang="zh-CN" sz="1600" dirty="0" err="1"/>
              <a:t>Scell</a:t>
            </a:r>
            <a:r>
              <a:rPr lang="en-GB" altLang="zh-CN" sz="1600" dirty="0"/>
              <a:t> activation in Rel-15. </a:t>
            </a:r>
            <a:endParaRPr lang="zh-CN" altLang="zh-CN" sz="1600" dirty="0"/>
          </a:p>
          <a:p>
            <a:pPr lvl="2"/>
            <a:r>
              <a:rPr lang="en-US" altLang="zh-CN" sz="1600" dirty="0"/>
              <a:t>I</a:t>
            </a:r>
            <a:r>
              <a:rPr lang="en-GB" altLang="zh-CN" sz="1600" dirty="0" err="1"/>
              <a:t>ntroduce</a:t>
            </a:r>
            <a:r>
              <a:rPr lang="en-US" altLang="zh-CN" sz="1600" dirty="0"/>
              <a:t> additional</a:t>
            </a:r>
            <a:r>
              <a:rPr lang="en-GB" altLang="zh-CN" sz="1600" dirty="0"/>
              <a:t> interruption by PRACH transmission </a:t>
            </a:r>
            <a:r>
              <a:rPr lang="en-US" altLang="zh-CN" sz="1600" dirty="0"/>
              <a:t>when </a:t>
            </a:r>
            <a:r>
              <a:rPr lang="en-GB" altLang="zh-CN" sz="1600" dirty="0"/>
              <a:t>target PUCCH </a:t>
            </a:r>
            <a:r>
              <a:rPr lang="en-GB" altLang="zh-CN" sz="1600" dirty="0" err="1"/>
              <a:t>SCell</a:t>
            </a:r>
            <a:r>
              <a:rPr lang="en-GB" altLang="zh-CN" sz="1600" dirty="0"/>
              <a:t> RACH has different SCS from </a:t>
            </a:r>
            <a:r>
              <a:rPr lang="en-GB" altLang="zh-CN" sz="1600" dirty="0" err="1"/>
              <a:t>spCell</a:t>
            </a:r>
            <a:r>
              <a:rPr lang="en-GB" altLang="zh-CN" sz="1600" dirty="0"/>
              <a:t> data/control channel and UE does not support </a:t>
            </a:r>
            <a:r>
              <a:rPr lang="en-GB" altLang="zh-CN" sz="1600" dirty="0" err="1"/>
              <a:t>diffNumerologyAcrossPUCCH</a:t>
            </a:r>
            <a:r>
              <a:rPr lang="en-GB" altLang="zh-CN" sz="1600" dirty="0"/>
              <a:t>-Group</a:t>
            </a:r>
            <a:r>
              <a:rPr lang="en-GB" altLang="zh-CN" sz="1600" dirty="0" smtClean="0"/>
              <a:t>.</a:t>
            </a:r>
            <a:endParaRPr lang="zh-CN" altLang="zh-CN" sz="1600" dirty="0"/>
          </a:p>
        </p:txBody>
      </p:sp>
    </p:spTree>
    <p:extLst>
      <p:ext uri="{BB962C8B-B14F-4D97-AF65-F5344CB8AC3E}">
        <p14:creationId xmlns:p14="http://schemas.microsoft.com/office/powerpoint/2010/main" val="22003791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tLang="zh-CN" sz="2400" dirty="0" smtClean="0"/>
              <a:t>Sub-topic </a:t>
            </a:r>
            <a:r>
              <a:rPr lang="en-US" altLang="zh-CN" sz="2400" dirty="0"/>
              <a:t>1-7 Applicability of PUCCH </a:t>
            </a:r>
            <a:r>
              <a:rPr lang="en-US" altLang="zh-CN" sz="2400" dirty="0" err="1"/>
              <a:t>SCell</a:t>
            </a:r>
            <a:r>
              <a:rPr lang="en-US" altLang="zh-CN" sz="2400" dirty="0"/>
              <a:t> activation requirements</a:t>
            </a:r>
            <a:endParaRPr lang="zh-CN" altLang="en-US" sz="2400" dirty="0"/>
          </a:p>
        </p:txBody>
      </p:sp>
      <p:sp>
        <p:nvSpPr>
          <p:cNvPr id="3" name="内容占位符 2"/>
          <p:cNvSpPr>
            <a:spLocks noGrp="1"/>
          </p:cNvSpPr>
          <p:nvPr>
            <p:ph idx="1"/>
          </p:nvPr>
        </p:nvSpPr>
        <p:spPr/>
        <p:txBody>
          <a:bodyPr>
            <a:noAutofit/>
          </a:bodyPr>
          <a:lstStyle/>
          <a:p>
            <a:pPr lvl="1"/>
            <a:r>
              <a:rPr lang="en-GB" altLang="zh-CN" sz="1100" dirty="0"/>
              <a:t>Option 1: (CATT, Apple)</a:t>
            </a:r>
            <a:endParaRPr lang="zh-CN" altLang="zh-CN" sz="1100" dirty="0"/>
          </a:p>
          <a:p>
            <a:pPr lvl="2"/>
            <a:r>
              <a:rPr lang="pl-PL" altLang="zh-CN" sz="1050" dirty="0"/>
              <a:t>The PUCCH Scell activation delay requirement shall apply provided that,</a:t>
            </a:r>
            <a:endParaRPr lang="zh-CN" altLang="zh-CN" sz="1050" dirty="0"/>
          </a:p>
          <a:p>
            <a:pPr lvl="3"/>
            <a:r>
              <a:rPr lang="pl-PL" altLang="zh-CN" sz="800" dirty="0"/>
              <a:t>The UE has received a PDCCH order to initiate RA procedure on the PUCCH Scell within T</a:t>
            </a:r>
            <a:r>
              <a:rPr lang="pl-PL" altLang="zh-CN" sz="800" baseline="-25000" dirty="0"/>
              <a:t>activate_basic</a:t>
            </a:r>
            <a:r>
              <a:rPr lang="pl-PL" altLang="zh-CN" sz="800" dirty="0"/>
              <a:t> otherwise additional delay to activate the Scell is expected; and</a:t>
            </a:r>
            <a:endParaRPr lang="zh-CN" altLang="zh-CN" sz="800" dirty="0"/>
          </a:p>
          <a:p>
            <a:pPr lvl="3"/>
            <a:r>
              <a:rPr lang="pl-PL" altLang="zh-CN" sz="800" dirty="0"/>
              <a:t>No interruption occurs in same FR as the target PUCCH Scell during the Scell activation procedure if UE supports per-FR MG, otherwise the PUCCH Scell activation delay can be extended, and</a:t>
            </a:r>
            <a:endParaRPr lang="zh-CN" altLang="zh-CN" sz="800" dirty="0"/>
          </a:p>
          <a:p>
            <a:pPr lvl="3"/>
            <a:r>
              <a:rPr lang="pl-PL" altLang="zh-CN" sz="800" dirty="0"/>
              <a:t>No interruption occurs during the Scell activation procedure if UE does not support per-FR MG, otherwise the PUCCH Scell activation delay can be extended.</a:t>
            </a:r>
            <a:endParaRPr lang="zh-CN" altLang="zh-CN" sz="800" dirty="0"/>
          </a:p>
          <a:p>
            <a:pPr lvl="3"/>
            <a:r>
              <a:rPr lang="pl-PL" altLang="zh-CN" sz="800" dirty="0"/>
              <a:t>The above interruption is caused by factor defined in TS38.133 section 8.2.1.1 for EN-DC, in TS38.133 section 8.2.2.1 for NR SA, in TS38.133 section 8.2.3.1 for NE-DC and in TS38.133 section 8.2.4.1 for NR-DC.</a:t>
            </a:r>
            <a:endParaRPr lang="zh-CN" altLang="zh-CN" sz="800" dirty="0"/>
          </a:p>
          <a:p>
            <a:pPr lvl="1"/>
            <a:r>
              <a:rPr lang="en-GB" altLang="zh-CN" sz="1100" dirty="0"/>
              <a:t>Option 2: (Ericsson)</a:t>
            </a:r>
            <a:endParaRPr lang="zh-CN" altLang="zh-CN" sz="1100" dirty="0"/>
          </a:p>
          <a:p>
            <a:pPr lvl="2"/>
            <a:r>
              <a:rPr lang="pl-PL" altLang="zh-CN" sz="1050" dirty="0"/>
              <a:t>For the applicability of PUCCH SCell activation requirements</a:t>
            </a:r>
            <a:endParaRPr lang="zh-CN" altLang="zh-CN" sz="1050" dirty="0"/>
          </a:p>
          <a:p>
            <a:pPr lvl="3"/>
            <a:r>
              <a:rPr lang="pl-PL" altLang="zh-CN" sz="800" dirty="0"/>
              <a:t>Delay requirements for PUCCH SCell activation shall account for additional time when PDCCH order is received outside T</a:t>
            </a:r>
            <a:r>
              <a:rPr lang="pl-PL" altLang="zh-CN" sz="800" baseline="-25000" dirty="0"/>
              <a:t>activate_basic</a:t>
            </a:r>
            <a:r>
              <a:rPr lang="pl-PL" altLang="zh-CN" sz="800" dirty="0"/>
              <a:t>. The additional time shall be accounted for by an expression and/or a delay component, e.g. max(T</a:t>
            </a:r>
            <a:r>
              <a:rPr lang="pl-PL" altLang="zh-CN" sz="800" baseline="-25000" dirty="0"/>
              <a:t>activate_basic</a:t>
            </a:r>
            <a:r>
              <a:rPr lang="pl-PL" altLang="zh-CN" sz="800" dirty="0"/>
              <a:t>, T</a:t>
            </a:r>
            <a:r>
              <a:rPr lang="pl-PL" altLang="zh-CN" sz="800" baseline="-25000" dirty="0"/>
              <a:t>PDCCH_order</a:t>
            </a:r>
            <a:r>
              <a:rPr lang="pl-PL" altLang="zh-CN" sz="800" dirty="0"/>
              <a:t>). </a:t>
            </a:r>
            <a:endParaRPr lang="zh-CN" altLang="zh-CN" sz="800" dirty="0"/>
          </a:p>
          <a:p>
            <a:pPr lvl="3"/>
            <a:r>
              <a:rPr lang="pl-PL" altLang="zh-CN" sz="800" dirty="0"/>
              <a:t>In activation of multiple SCells with one PUCCH SCell, activation delay requirement shall apply at least for the PUCCH SCell in the event that one or more SCells have configurations that render parallel activation impossible for the UE. FFS on whether activation delay requirement also is to apply for SCells that are compatible with parallel activation with PUCCH SCell</a:t>
            </a:r>
            <a:r>
              <a:rPr lang="pl-PL" altLang="zh-CN" sz="800" dirty="0" smtClean="0"/>
              <a:t>.</a:t>
            </a:r>
            <a:endParaRPr lang="en-US" altLang="zh-CN" sz="800" dirty="0" smtClean="0"/>
          </a:p>
          <a:p>
            <a:pPr lvl="1"/>
            <a:r>
              <a:rPr lang="pl-PL" altLang="zh-CN" sz="1100" dirty="0"/>
              <a:t>Option 3: (Qualcomm)</a:t>
            </a:r>
            <a:endParaRPr lang="zh-CN" altLang="zh-CN" sz="1100" dirty="0"/>
          </a:p>
          <a:p>
            <a:pPr lvl="2"/>
            <a:r>
              <a:rPr lang="pl-PL" altLang="zh-CN" sz="1050" dirty="0"/>
              <a:t>RAN4 to discuss/determine whether the following cases are valid and/or to be considered for PUCCH Scell (de)activation requirements.</a:t>
            </a:r>
            <a:endParaRPr lang="zh-CN" altLang="zh-CN" sz="1050" dirty="0"/>
          </a:p>
          <a:p>
            <a:pPr lvl="3"/>
            <a:r>
              <a:rPr lang="pl-PL" altLang="zh-CN" sz="800" dirty="0"/>
              <a:t>Single-TAG vs. Multi-TAG for Dual PUCCH</a:t>
            </a:r>
            <a:endParaRPr lang="zh-CN" altLang="zh-CN" sz="800" dirty="0"/>
          </a:p>
          <a:p>
            <a:pPr lvl="3"/>
            <a:r>
              <a:rPr lang="pl-PL" altLang="zh-CN" sz="800" dirty="0"/>
              <a:t>Intra- vs. Inter-band between PUCCH </a:t>
            </a:r>
            <a:r>
              <a:rPr lang="pl-PL" altLang="zh-CN" sz="800" dirty="0" smtClean="0"/>
              <a:t>cells</a:t>
            </a:r>
            <a:endParaRPr lang="zh-CN" altLang="zh-CN" sz="800" dirty="0"/>
          </a:p>
        </p:txBody>
      </p:sp>
    </p:spTree>
    <p:extLst>
      <p:ext uri="{BB962C8B-B14F-4D97-AF65-F5344CB8AC3E}">
        <p14:creationId xmlns:p14="http://schemas.microsoft.com/office/powerpoint/2010/main" val="2479088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95486"/>
            <a:ext cx="8028384" cy="493563"/>
          </a:xfrm>
        </p:spPr>
        <p:txBody>
          <a:bodyPr>
            <a:normAutofit/>
          </a:bodyPr>
          <a:lstStyle/>
          <a:p>
            <a:r>
              <a:rPr lang="en-US" altLang="zh-CN" sz="2400" dirty="0" smtClean="0">
                <a:latin typeface="Times New Roman" pitchFamily="18" charset="0"/>
                <a:cs typeface="Times New Roman" pitchFamily="18" charset="0"/>
              </a:rPr>
              <a:t>Sub-topic </a:t>
            </a:r>
            <a:r>
              <a:rPr lang="en-US" altLang="zh-CN" sz="2400" dirty="0">
                <a:latin typeface="Times New Roman" pitchFamily="18" charset="0"/>
                <a:cs typeface="Times New Roman" pitchFamily="18" charset="0"/>
              </a:rPr>
              <a:t>1-1 Ending point of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activation</a:t>
            </a:r>
            <a:endParaRPr lang="zh-CN" altLang="en-US" sz="2400" dirty="0">
              <a:latin typeface="Times New Roman" pitchFamily="18" charset="0"/>
              <a:cs typeface="Times New Roman" pitchFamily="18" charset="0"/>
            </a:endParaRPr>
          </a:p>
        </p:txBody>
      </p:sp>
      <p:sp>
        <p:nvSpPr>
          <p:cNvPr id="3" name="内容占位符 2"/>
          <p:cNvSpPr>
            <a:spLocks noGrp="1"/>
          </p:cNvSpPr>
          <p:nvPr>
            <p:ph idx="1"/>
          </p:nvPr>
        </p:nvSpPr>
        <p:spPr>
          <a:xfrm>
            <a:off x="539552" y="843558"/>
            <a:ext cx="8229600" cy="3394472"/>
          </a:xfrm>
        </p:spPr>
        <p:txBody>
          <a:bodyPr>
            <a:normAutofit/>
          </a:bodyPr>
          <a:lstStyle/>
          <a:p>
            <a:r>
              <a:rPr lang="en-GB" altLang="zh-CN" sz="1600" b="1" u="sng" dirty="0"/>
              <a:t>Issue 1-1-1: The ending point of PUCCH </a:t>
            </a:r>
            <a:r>
              <a:rPr lang="en-GB" altLang="zh-CN" sz="1600" b="1" u="sng" dirty="0" err="1"/>
              <a:t>SCell</a:t>
            </a:r>
            <a:r>
              <a:rPr lang="en-GB" altLang="zh-CN" sz="1600" b="1" u="sng" dirty="0"/>
              <a:t> activation procedure for valid TA </a:t>
            </a:r>
            <a:r>
              <a:rPr lang="en-GB" altLang="zh-CN" sz="1600" b="1" u="sng" dirty="0" smtClean="0"/>
              <a:t>case?</a:t>
            </a:r>
          </a:p>
          <a:p>
            <a:pPr lvl="1"/>
            <a:r>
              <a:rPr lang="en-GB" altLang="zh-CN" sz="1200" dirty="0" smtClean="0">
                <a:solidFill>
                  <a:srgbClr val="00B050"/>
                </a:solidFill>
              </a:rPr>
              <a:t>For </a:t>
            </a:r>
            <a:r>
              <a:rPr lang="en-GB" altLang="zh-CN" sz="1200" dirty="0">
                <a:solidFill>
                  <a:srgbClr val="00B050"/>
                </a:solidFill>
              </a:rPr>
              <a:t>valid TA case, the ending point of PUCCH </a:t>
            </a:r>
            <a:r>
              <a:rPr lang="en-GB" altLang="zh-CN" sz="1200" dirty="0" err="1">
                <a:solidFill>
                  <a:srgbClr val="00B050"/>
                </a:solidFill>
              </a:rPr>
              <a:t>SCell</a:t>
            </a:r>
            <a:r>
              <a:rPr lang="en-GB" altLang="zh-CN" sz="1200" dirty="0">
                <a:solidFill>
                  <a:srgbClr val="00B050"/>
                </a:solidFill>
              </a:rPr>
              <a:t> activation should be the point when UE transmit valid CSI report on target PUCCH </a:t>
            </a:r>
            <a:r>
              <a:rPr lang="en-GB" altLang="zh-CN" sz="1200" dirty="0" err="1" smtClean="0">
                <a:solidFill>
                  <a:srgbClr val="00B050"/>
                </a:solidFill>
              </a:rPr>
              <a:t>SCell</a:t>
            </a:r>
            <a:endParaRPr lang="en-GB" altLang="zh-CN" sz="1200" dirty="0">
              <a:solidFill>
                <a:srgbClr val="00B050"/>
              </a:solidFill>
            </a:endParaRPr>
          </a:p>
          <a:p>
            <a:r>
              <a:rPr lang="en-GB" altLang="zh-CN" sz="1600" b="1" u="sng" dirty="0"/>
              <a:t>Issue 1-1-2: The ending point of PUCCH </a:t>
            </a:r>
            <a:r>
              <a:rPr lang="en-GB" altLang="zh-CN" sz="1600" b="1" u="sng" dirty="0" err="1"/>
              <a:t>SCell</a:t>
            </a:r>
            <a:r>
              <a:rPr lang="en-GB" altLang="zh-CN" sz="1600" b="1" u="sng" dirty="0"/>
              <a:t> activation procedure for invalid TA case</a:t>
            </a:r>
            <a:r>
              <a:rPr lang="en-GB" altLang="zh-CN" sz="1600" b="1" u="sng" dirty="0" smtClean="0"/>
              <a:t>?</a:t>
            </a:r>
          </a:p>
          <a:p>
            <a:pPr lvl="1"/>
            <a:r>
              <a:rPr lang="en-GB" altLang="zh-CN" sz="1300" dirty="0"/>
              <a:t>Option 1: (Qualcomm, </a:t>
            </a:r>
            <a:r>
              <a:rPr lang="en-GB" altLang="zh-CN" sz="1300" dirty="0" err="1"/>
              <a:t>Xiaomi</a:t>
            </a:r>
            <a:r>
              <a:rPr lang="en-GB" altLang="zh-CN" sz="1300" dirty="0"/>
              <a:t>, Apple, CMCC, NTT DOCOMO, vivo, MTK, NEC, OPPO, Huawei, Ericsson)</a:t>
            </a:r>
            <a:endParaRPr lang="zh-CN" altLang="zh-CN" sz="1300" dirty="0"/>
          </a:p>
          <a:p>
            <a:pPr lvl="2"/>
            <a:r>
              <a:rPr lang="en-GB" altLang="zh-CN" sz="1200" dirty="0"/>
              <a:t>For invalid TA case, the ending point of PUCCH </a:t>
            </a:r>
            <a:r>
              <a:rPr lang="en-GB" altLang="zh-CN" sz="1200" dirty="0" err="1"/>
              <a:t>SCell</a:t>
            </a:r>
            <a:r>
              <a:rPr lang="en-GB" altLang="zh-CN" sz="1200" dirty="0"/>
              <a:t> activation should be the point when UE transmit valid CSI report on the target PUCCH </a:t>
            </a:r>
            <a:r>
              <a:rPr lang="en-GB" altLang="zh-CN" sz="1200" dirty="0" err="1"/>
              <a:t>SCell</a:t>
            </a:r>
            <a:endParaRPr lang="zh-CN" altLang="zh-CN" sz="1200" dirty="0"/>
          </a:p>
          <a:p>
            <a:pPr lvl="1"/>
            <a:r>
              <a:rPr lang="en-GB" altLang="zh-CN" sz="1300" dirty="0"/>
              <a:t>Option 2: (CATT)</a:t>
            </a:r>
            <a:endParaRPr lang="zh-CN" altLang="zh-CN" sz="1300" dirty="0"/>
          </a:p>
          <a:p>
            <a:pPr lvl="2"/>
            <a:r>
              <a:rPr lang="en-GB" altLang="zh-CN" sz="1200" dirty="0"/>
              <a:t>For invalid TA case, the ending point of PUCCH </a:t>
            </a:r>
            <a:r>
              <a:rPr lang="en-GB" altLang="zh-CN" sz="1200" dirty="0" err="1"/>
              <a:t>SCell</a:t>
            </a:r>
            <a:r>
              <a:rPr lang="en-GB" altLang="zh-CN" sz="1200" dirty="0"/>
              <a:t> activation should be the point when UE transmit PRACH on PUCCH </a:t>
            </a:r>
            <a:r>
              <a:rPr lang="en-GB" altLang="zh-CN" sz="1200" dirty="0" err="1"/>
              <a:t>Scell</a:t>
            </a:r>
            <a:endParaRPr lang="zh-CN" altLang="zh-CN" sz="1200" dirty="0"/>
          </a:p>
          <a:p>
            <a:pPr lvl="1"/>
            <a:r>
              <a:rPr lang="en-GB" altLang="zh-CN" sz="1300" dirty="0"/>
              <a:t>Option 3: (Nokia)</a:t>
            </a:r>
            <a:endParaRPr lang="zh-CN" altLang="zh-CN" sz="1300" dirty="0"/>
          </a:p>
          <a:p>
            <a:pPr lvl="2"/>
            <a:r>
              <a:rPr lang="en-GB" altLang="zh-CN" sz="1200" dirty="0"/>
              <a:t>For invalid TA case, the ending point of PUCCH </a:t>
            </a:r>
            <a:r>
              <a:rPr lang="en-GB" altLang="zh-CN" sz="1200" dirty="0" err="1"/>
              <a:t>SCell</a:t>
            </a:r>
            <a:r>
              <a:rPr lang="en-GB" altLang="zh-CN" sz="1200" dirty="0"/>
              <a:t> activation should be the point when RACH is completed on PUCCH </a:t>
            </a:r>
            <a:r>
              <a:rPr lang="en-GB" altLang="zh-CN" sz="1200" dirty="0" err="1"/>
              <a:t>Scell</a:t>
            </a:r>
            <a:r>
              <a:rPr lang="en-GB" altLang="zh-CN" sz="1200" dirty="0" smtClean="0"/>
              <a:t>.</a:t>
            </a:r>
            <a:endParaRPr lang="zh-CN" altLang="zh-CN" sz="1200" dirty="0"/>
          </a:p>
        </p:txBody>
      </p:sp>
    </p:spTree>
    <p:extLst>
      <p:ext uri="{BB962C8B-B14F-4D97-AF65-F5344CB8AC3E}">
        <p14:creationId xmlns:p14="http://schemas.microsoft.com/office/powerpoint/2010/main" val="11016334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19256" cy="493563"/>
          </a:xfrm>
        </p:spPr>
        <p:txBody>
          <a:bodyPr>
            <a:noAutofit/>
          </a:bodyPr>
          <a:lstStyle/>
          <a:p>
            <a:r>
              <a:rPr lang="en-US" altLang="zh-CN" sz="2400" dirty="0" smtClean="0">
                <a:latin typeface="Times New Roman" pitchFamily="18" charset="0"/>
                <a:cs typeface="Times New Roman" pitchFamily="18" charset="0"/>
              </a:rPr>
              <a:t>Sub-topic </a:t>
            </a:r>
            <a:r>
              <a:rPr lang="en-US" altLang="zh-CN" sz="2400" dirty="0">
                <a:latin typeface="Times New Roman" pitchFamily="18" charset="0"/>
                <a:cs typeface="Times New Roman" pitchFamily="18" charset="0"/>
              </a:rPr>
              <a:t>1-2 Beam information for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activation(1/6) </a:t>
            </a:r>
            <a:endParaRPr lang="zh-CN" altLang="en-US" sz="2400" dirty="0"/>
          </a:p>
        </p:txBody>
      </p:sp>
      <p:sp>
        <p:nvSpPr>
          <p:cNvPr id="3" name="内容占位符 2"/>
          <p:cNvSpPr>
            <a:spLocks noGrp="1"/>
          </p:cNvSpPr>
          <p:nvPr>
            <p:ph idx="1"/>
          </p:nvPr>
        </p:nvSpPr>
        <p:spPr>
          <a:xfrm>
            <a:off x="323528" y="771550"/>
            <a:ext cx="8496944" cy="4176464"/>
          </a:xfrm>
        </p:spPr>
        <p:txBody>
          <a:bodyPr>
            <a:normAutofit fontScale="40000" lnSpcReduction="20000"/>
          </a:bodyPr>
          <a:lstStyle/>
          <a:p>
            <a:r>
              <a:rPr lang="en-GB" altLang="zh-CN" sz="4900" b="1" u="sng" dirty="0"/>
              <a:t>Issue 1-2-1: Whether the beam information (SSB index) of PUCCH </a:t>
            </a:r>
            <a:r>
              <a:rPr lang="en-GB" altLang="zh-CN" sz="4900" b="1" u="sng" dirty="0" err="1"/>
              <a:t>SCell</a:t>
            </a:r>
            <a:r>
              <a:rPr lang="en-GB" altLang="zh-CN" sz="4900" b="1" u="sng" dirty="0"/>
              <a:t> is needed to be indicated to NW for unknown cell in </a:t>
            </a:r>
            <a:r>
              <a:rPr lang="en-GB" altLang="zh-CN" sz="4900" b="1" u="sng" dirty="0" smtClean="0"/>
              <a:t>FR2?</a:t>
            </a:r>
            <a:endParaRPr lang="en-US" altLang="zh-CN" sz="4900" dirty="0"/>
          </a:p>
          <a:p>
            <a:pPr lvl="1"/>
            <a:r>
              <a:rPr lang="en-US" altLang="zh-CN" sz="5000" dirty="0" smtClean="0">
                <a:solidFill>
                  <a:srgbClr val="00B050"/>
                </a:solidFill>
              </a:rPr>
              <a:t>Agreements </a:t>
            </a:r>
            <a:endParaRPr lang="en-US" altLang="zh-CN" sz="3800" dirty="0" smtClean="0">
              <a:solidFill>
                <a:srgbClr val="00B050"/>
              </a:solidFill>
            </a:endParaRPr>
          </a:p>
          <a:p>
            <a:pPr lvl="2"/>
            <a:r>
              <a:rPr lang="en-GB" altLang="zh-CN" sz="4000" dirty="0" smtClean="0">
                <a:solidFill>
                  <a:srgbClr val="00B050"/>
                </a:solidFill>
              </a:rPr>
              <a:t>If </a:t>
            </a:r>
            <a:r>
              <a:rPr lang="en-GB" altLang="zh-CN" sz="4000" dirty="0">
                <a:solidFill>
                  <a:srgbClr val="00B050"/>
                </a:solidFill>
              </a:rPr>
              <a:t>the target PUCCH </a:t>
            </a:r>
            <a:r>
              <a:rPr lang="en-GB" altLang="zh-CN" sz="4000" dirty="0" err="1">
                <a:solidFill>
                  <a:srgbClr val="00B050"/>
                </a:solidFill>
              </a:rPr>
              <a:t>Scell</a:t>
            </a:r>
            <a:r>
              <a:rPr lang="en-GB" altLang="zh-CN" sz="4000" dirty="0">
                <a:solidFill>
                  <a:srgbClr val="00B050"/>
                </a:solidFill>
              </a:rPr>
              <a:t> is known, no need to indicate the beam information to network for determining the associated SSB in PDCCH order for RA, i.e., no additional SSB based beam measurement is needed.</a:t>
            </a:r>
            <a:endParaRPr lang="zh-CN" altLang="zh-CN" sz="4000" dirty="0">
              <a:solidFill>
                <a:srgbClr val="00B050"/>
              </a:solidFill>
            </a:endParaRPr>
          </a:p>
          <a:p>
            <a:pPr lvl="3" hangingPunct="0"/>
            <a:r>
              <a:rPr lang="en-GB" altLang="zh-CN" sz="4000" dirty="0">
                <a:solidFill>
                  <a:srgbClr val="00B050"/>
                </a:solidFill>
              </a:rPr>
              <a:t>If the target PUCCH </a:t>
            </a:r>
            <a:r>
              <a:rPr lang="en-GB" altLang="zh-CN" sz="4000" dirty="0" err="1">
                <a:solidFill>
                  <a:srgbClr val="00B050"/>
                </a:solidFill>
              </a:rPr>
              <a:t>Scell</a:t>
            </a:r>
            <a:r>
              <a:rPr lang="en-GB" altLang="zh-CN" sz="4000" dirty="0">
                <a:solidFill>
                  <a:srgbClr val="00B050"/>
                </a:solidFill>
              </a:rPr>
              <a:t> is unknown cell in FR2:</a:t>
            </a:r>
            <a:endParaRPr lang="zh-CN" altLang="zh-CN" sz="4000" dirty="0">
              <a:solidFill>
                <a:srgbClr val="00B050"/>
              </a:solidFill>
            </a:endParaRPr>
          </a:p>
          <a:p>
            <a:pPr lvl="4" hangingPunct="0"/>
            <a:r>
              <a:rPr lang="en-GB" altLang="zh-CN" sz="4000" dirty="0">
                <a:solidFill>
                  <a:srgbClr val="00B050"/>
                </a:solidFill>
              </a:rPr>
              <a:t>If there is at least one active serving cell on that FR2 band </a:t>
            </a:r>
            <a:r>
              <a:rPr lang="en-US" altLang="zh-CN" sz="4000" dirty="0">
                <a:solidFill>
                  <a:srgbClr val="00B050"/>
                </a:solidFill>
              </a:rPr>
              <a:t>(</a:t>
            </a:r>
            <a:r>
              <a:rPr lang="en-GB" altLang="zh-CN" sz="4000" dirty="0">
                <a:solidFill>
                  <a:srgbClr val="00B050"/>
                </a:solidFill>
              </a:rPr>
              <a:t>following the same conditions in TS38.133 section 8.3.2 for intra-band FR2 </a:t>
            </a:r>
            <a:r>
              <a:rPr lang="en-GB" altLang="zh-CN" sz="4000" dirty="0" err="1">
                <a:solidFill>
                  <a:srgbClr val="00B050"/>
                </a:solidFill>
              </a:rPr>
              <a:t>Scell</a:t>
            </a:r>
            <a:r>
              <a:rPr lang="en-GB" altLang="zh-CN" sz="4000" dirty="0">
                <a:solidFill>
                  <a:srgbClr val="00B050"/>
                </a:solidFill>
              </a:rPr>
              <a:t> activation), no need to indicate the beam information to network for determining the associated SSB in PDCCH order for RA.</a:t>
            </a:r>
            <a:endParaRPr lang="zh-CN" altLang="zh-CN" sz="4000" dirty="0">
              <a:solidFill>
                <a:srgbClr val="00B050"/>
              </a:solidFill>
            </a:endParaRPr>
          </a:p>
          <a:p>
            <a:pPr lvl="4" hangingPunct="0"/>
            <a:r>
              <a:rPr lang="en-GB" altLang="zh-CN" sz="4000" dirty="0" smtClean="0">
                <a:solidFill>
                  <a:srgbClr val="00B050"/>
                </a:solidFill>
              </a:rPr>
              <a:t>Otherwise</a:t>
            </a:r>
            <a:r>
              <a:rPr lang="en-GB" altLang="zh-CN" sz="4000" dirty="0" smtClean="0">
                <a:solidFill>
                  <a:srgbClr val="00B050"/>
                </a:solidFill>
              </a:rPr>
              <a:t>, </a:t>
            </a:r>
            <a:r>
              <a:rPr lang="en-GB" altLang="zh-CN" sz="4000" dirty="0">
                <a:solidFill>
                  <a:srgbClr val="00B050"/>
                </a:solidFill>
              </a:rPr>
              <a:t>need to indicate the beam information to network for determining the associated SSB in PDCCH order for RA</a:t>
            </a:r>
            <a:r>
              <a:rPr lang="en-GB" altLang="zh-CN" sz="4000" dirty="0" smtClean="0">
                <a:solidFill>
                  <a:srgbClr val="00B050"/>
                </a:solidFill>
              </a:rPr>
              <a:t>.</a:t>
            </a:r>
          </a:p>
          <a:p>
            <a:pPr lvl="2" hangingPunct="0"/>
            <a:r>
              <a:rPr lang="en-US" altLang="zh-CN" sz="4000" dirty="0" smtClean="0">
                <a:solidFill>
                  <a:srgbClr val="7030A0"/>
                </a:solidFill>
              </a:rPr>
              <a:t>Note: When capturing the agreements in the specification, the text on known and unknown condition shall be aligned with existing </a:t>
            </a:r>
            <a:r>
              <a:rPr lang="en-US" altLang="zh-CN" sz="4000" dirty="0" err="1" smtClean="0">
                <a:solidFill>
                  <a:srgbClr val="7030A0"/>
                </a:solidFill>
              </a:rPr>
              <a:t>SCell</a:t>
            </a:r>
            <a:r>
              <a:rPr lang="en-US" altLang="zh-CN" sz="4000" dirty="0" smtClean="0">
                <a:solidFill>
                  <a:srgbClr val="7030A0"/>
                </a:solidFill>
              </a:rPr>
              <a:t> activation requirements.  </a:t>
            </a:r>
            <a:endParaRPr lang="en-GB" altLang="zh-CN" sz="4000" dirty="0">
              <a:solidFill>
                <a:srgbClr val="7030A0"/>
              </a:solidFill>
            </a:endParaRPr>
          </a:p>
          <a:p>
            <a:pPr lvl="3" hangingPunct="0"/>
            <a:endParaRPr lang="en-GB" altLang="zh-CN" sz="4000" dirty="0">
              <a:solidFill>
                <a:srgbClr val="00B050"/>
              </a:solidFill>
            </a:endParaRPr>
          </a:p>
        </p:txBody>
      </p:sp>
    </p:spTree>
    <p:extLst>
      <p:ext uri="{BB962C8B-B14F-4D97-AF65-F5344CB8AC3E}">
        <p14:creationId xmlns:p14="http://schemas.microsoft.com/office/powerpoint/2010/main" val="1981156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05979"/>
            <a:ext cx="8352928" cy="637579"/>
          </a:xfrm>
        </p:spPr>
        <p:txBody>
          <a:bodyPr>
            <a:noAutofit/>
          </a:bodyPr>
          <a:lstStyle/>
          <a:p>
            <a:r>
              <a:rPr lang="en-US" altLang="zh-CN" sz="2400" dirty="0">
                <a:latin typeface="Times New Roman" pitchFamily="18" charset="0"/>
                <a:cs typeface="Times New Roman" pitchFamily="18" charset="0"/>
              </a:rPr>
              <a:t>Sub-topic 1-2 Beam information for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activation(2/</a:t>
            </a:r>
            <a:r>
              <a:rPr lang="en-US" altLang="zh-CN" sz="2400" dirty="0">
                <a:latin typeface="Times New Roman" pitchFamily="18" charset="0"/>
                <a:cs typeface="Times New Roman" pitchFamily="18" charset="0"/>
              </a:rPr>
              <a:t>6</a:t>
            </a:r>
            <a:r>
              <a:rPr lang="en-US" altLang="zh-CN" sz="2400" dirty="0" smtClean="0">
                <a:latin typeface="Times New Roman" pitchFamily="18" charset="0"/>
                <a:cs typeface="Times New Roman" pitchFamily="18" charset="0"/>
              </a:rPr>
              <a:t>) </a:t>
            </a:r>
            <a:endParaRPr lang="zh-CN" altLang="en-US" sz="2400" dirty="0"/>
          </a:p>
        </p:txBody>
      </p:sp>
      <p:sp>
        <p:nvSpPr>
          <p:cNvPr id="3" name="内容占位符 2"/>
          <p:cNvSpPr>
            <a:spLocks noGrp="1"/>
          </p:cNvSpPr>
          <p:nvPr>
            <p:ph idx="1"/>
          </p:nvPr>
        </p:nvSpPr>
        <p:spPr>
          <a:xfrm>
            <a:off x="467544" y="843558"/>
            <a:ext cx="8229600" cy="3394472"/>
          </a:xfrm>
        </p:spPr>
        <p:txBody>
          <a:bodyPr>
            <a:normAutofit lnSpcReduction="10000"/>
          </a:bodyPr>
          <a:lstStyle/>
          <a:p>
            <a:r>
              <a:rPr lang="en-GB" altLang="zh-CN" sz="2300" b="1" u="sng" dirty="0"/>
              <a:t>Issue 1-2-2: Whether the beam information (SSB index) of PUCCH </a:t>
            </a:r>
            <a:r>
              <a:rPr lang="en-GB" altLang="zh-CN" sz="2300" b="1" u="sng" dirty="0" err="1"/>
              <a:t>SCell</a:t>
            </a:r>
            <a:r>
              <a:rPr lang="en-GB" altLang="zh-CN" sz="2300" b="1" u="sng" dirty="0"/>
              <a:t> is needed to be indicated to NW for unknown cell in FR1</a:t>
            </a:r>
            <a:r>
              <a:rPr lang="en-GB" altLang="zh-CN" sz="2300" b="1" u="sng" dirty="0" smtClean="0"/>
              <a:t>?</a:t>
            </a:r>
          </a:p>
          <a:p>
            <a:pPr lvl="1"/>
            <a:r>
              <a:rPr lang="en-US" altLang="zh-CN" sz="2200" dirty="0">
                <a:solidFill>
                  <a:srgbClr val="7030A0"/>
                </a:solidFill>
              </a:rPr>
              <a:t>Agreements</a:t>
            </a:r>
            <a:r>
              <a:rPr lang="en-US" altLang="zh-CN" sz="2100" dirty="0">
                <a:solidFill>
                  <a:srgbClr val="7030A0"/>
                </a:solidFill>
              </a:rPr>
              <a:t>: </a:t>
            </a:r>
            <a:endParaRPr lang="en-US" altLang="zh-CN" sz="2100" dirty="0" smtClean="0">
              <a:solidFill>
                <a:srgbClr val="7030A0"/>
              </a:solidFill>
            </a:endParaRPr>
          </a:p>
          <a:p>
            <a:pPr lvl="2"/>
            <a:r>
              <a:rPr lang="en-GB" altLang="zh-CN" sz="1900" dirty="0" smtClean="0">
                <a:solidFill>
                  <a:srgbClr val="7030A0"/>
                </a:solidFill>
              </a:rPr>
              <a:t>If </a:t>
            </a:r>
            <a:r>
              <a:rPr lang="en-GB" altLang="zh-CN" sz="1900" dirty="0">
                <a:solidFill>
                  <a:srgbClr val="7030A0"/>
                </a:solidFill>
              </a:rPr>
              <a:t>it is contiguous to an active serving cell in the same band (following the same conditions in TS38.133 section 8.3.2 for intra-band contiguous FR1 </a:t>
            </a:r>
            <a:r>
              <a:rPr lang="en-GB" altLang="zh-CN" sz="1900" dirty="0" err="1">
                <a:solidFill>
                  <a:srgbClr val="7030A0"/>
                </a:solidFill>
              </a:rPr>
              <a:t>Scell</a:t>
            </a:r>
            <a:r>
              <a:rPr lang="en-GB" altLang="zh-CN" sz="1900" dirty="0">
                <a:solidFill>
                  <a:srgbClr val="7030A0"/>
                </a:solidFill>
              </a:rPr>
              <a:t> activation), no need to indicate the beam information to network for determining the associated SSB in PDCCH order for RA.</a:t>
            </a:r>
            <a:endParaRPr lang="zh-CN" altLang="zh-CN" sz="1900" dirty="0">
              <a:solidFill>
                <a:srgbClr val="7030A0"/>
              </a:solidFill>
            </a:endParaRPr>
          </a:p>
          <a:p>
            <a:pPr lvl="2"/>
            <a:r>
              <a:rPr lang="en-US" altLang="zh-CN" sz="1900" dirty="0" smtClean="0">
                <a:solidFill>
                  <a:srgbClr val="7030A0"/>
                </a:solidFill>
              </a:rPr>
              <a:t>Otherwise</a:t>
            </a:r>
            <a:r>
              <a:rPr lang="en-GB" altLang="zh-CN" sz="1900" dirty="0" smtClean="0">
                <a:solidFill>
                  <a:srgbClr val="7030A0"/>
                </a:solidFill>
              </a:rPr>
              <a:t>, </a:t>
            </a:r>
            <a:r>
              <a:rPr lang="en-GB" altLang="zh-CN" sz="1900" dirty="0">
                <a:solidFill>
                  <a:srgbClr val="7030A0"/>
                </a:solidFill>
              </a:rPr>
              <a:t>need to indicate the beam information to network for determining the associated SSB in PDCCH order for RA</a:t>
            </a:r>
            <a:r>
              <a:rPr lang="en-GB" altLang="zh-CN" sz="1900" dirty="0" smtClean="0">
                <a:solidFill>
                  <a:srgbClr val="7030A0"/>
                </a:solidFill>
              </a:rPr>
              <a:t>.</a:t>
            </a:r>
            <a:endParaRPr lang="zh-CN" altLang="zh-CN" sz="1900" dirty="0">
              <a:solidFill>
                <a:srgbClr val="7030A0"/>
              </a:solidFill>
            </a:endParaRPr>
          </a:p>
        </p:txBody>
      </p:sp>
    </p:spTree>
    <p:extLst>
      <p:ext uri="{BB962C8B-B14F-4D97-AF65-F5344CB8AC3E}">
        <p14:creationId xmlns:p14="http://schemas.microsoft.com/office/powerpoint/2010/main" val="31636607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05979"/>
            <a:ext cx="8352928" cy="637579"/>
          </a:xfrm>
        </p:spPr>
        <p:txBody>
          <a:bodyPr>
            <a:noAutofit/>
          </a:bodyPr>
          <a:lstStyle/>
          <a:p>
            <a:r>
              <a:rPr lang="en-US" altLang="zh-CN" sz="2400" dirty="0">
                <a:latin typeface="Times New Roman" pitchFamily="18" charset="0"/>
                <a:cs typeface="Times New Roman" pitchFamily="18" charset="0"/>
              </a:rPr>
              <a:t>Sub-topic 1-2 Beam information for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t>
            </a:r>
            <a:r>
              <a:rPr lang="en-US" altLang="zh-CN" sz="2400" dirty="0">
                <a:latin typeface="Times New Roman" pitchFamily="18" charset="0"/>
                <a:cs typeface="Times New Roman" pitchFamily="18" charset="0"/>
              </a:rPr>
              <a:t>activation(3/6) </a:t>
            </a:r>
            <a:endParaRPr lang="zh-CN" altLang="en-US" sz="2400" dirty="0"/>
          </a:p>
        </p:txBody>
      </p:sp>
      <p:sp>
        <p:nvSpPr>
          <p:cNvPr id="3" name="内容占位符 2"/>
          <p:cNvSpPr>
            <a:spLocks noGrp="1"/>
          </p:cNvSpPr>
          <p:nvPr>
            <p:ph idx="1"/>
          </p:nvPr>
        </p:nvSpPr>
        <p:spPr>
          <a:xfrm>
            <a:off x="467544" y="843558"/>
            <a:ext cx="8229600" cy="3394472"/>
          </a:xfrm>
        </p:spPr>
        <p:txBody>
          <a:bodyPr>
            <a:normAutofit fontScale="47500" lnSpcReduction="20000"/>
          </a:bodyPr>
          <a:lstStyle/>
          <a:p>
            <a:r>
              <a:rPr lang="en-GB" altLang="zh-CN" sz="3400" b="1" u="sng" dirty="0"/>
              <a:t>Issue 1-2-3: How to indicate the beam information for PUCCH </a:t>
            </a:r>
            <a:r>
              <a:rPr lang="en-GB" altLang="zh-CN" sz="3400" b="1" u="sng" dirty="0" err="1"/>
              <a:t>SCell</a:t>
            </a:r>
            <a:r>
              <a:rPr lang="en-GB" altLang="zh-CN" sz="3400" b="1" u="sng" dirty="0"/>
              <a:t> activation (The procedure for beam indication for PUCCH </a:t>
            </a:r>
            <a:r>
              <a:rPr lang="en-GB" altLang="zh-CN" sz="3400" b="1" u="sng" dirty="0" err="1"/>
              <a:t>SCell</a:t>
            </a:r>
            <a:r>
              <a:rPr lang="en-GB" altLang="zh-CN" sz="3400" b="1" u="sng" dirty="0"/>
              <a:t> activation</a:t>
            </a:r>
            <a:r>
              <a:rPr lang="en-GB" altLang="zh-CN" sz="3400" b="1" u="sng" dirty="0" smtClean="0"/>
              <a:t>)?</a:t>
            </a:r>
          </a:p>
          <a:p>
            <a:pPr lvl="1"/>
            <a:r>
              <a:rPr lang="en-GB" altLang="zh-CN" dirty="0"/>
              <a:t>Option 1: </a:t>
            </a:r>
            <a:r>
              <a:rPr lang="en-GB" altLang="zh-CN" dirty="0" smtClean="0"/>
              <a:t>(vivo)</a:t>
            </a:r>
            <a:endParaRPr lang="zh-CN" altLang="zh-CN" dirty="0"/>
          </a:p>
          <a:p>
            <a:pPr lvl="2"/>
            <a:r>
              <a:rPr lang="en-GB" altLang="zh-CN" dirty="0"/>
              <a:t>RAN4 to discuss/decide whether to define the </a:t>
            </a:r>
            <a:r>
              <a:rPr lang="en-GB" altLang="zh-CN" dirty="0" err="1"/>
              <a:t>SCell</a:t>
            </a:r>
            <a:r>
              <a:rPr lang="en-GB" altLang="zh-CN" dirty="0"/>
              <a:t> activation requirements for unknown cell (including valid TA case and invalid TA case)</a:t>
            </a:r>
            <a:endParaRPr lang="zh-CN" altLang="zh-CN" dirty="0"/>
          </a:p>
          <a:p>
            <a:pPr lvl="1"/>
            <a:r>
              <a:rPr lang="en-GB" altLang="zh-CN" dirty="0"/>
              <a:t>Option 1a: </a:t>
            </a:r>
            <a:r>
              <a:rPr lang="en-US" altLang="zh-CN" dirty="0" smtClean="0"/>
              <a:t>(MTK, Apple, Qualcomm(for R15/16 UE</a:t>
            </a:r>
            <a:r>
              <a:rPr lang="en-US" altLang="zh-CN" dirty="0" smtClean="0"/>
              <a:t>), CATT)</a:t>
            </a:r>
            <a:endParaRPr lang="zh-CN" altLang="zh-CN" dirty="0"/>
          </a:p>
          <a:p>
            <a:pPr lvl="2"/>
            <a:r>
              <a:rPr lang="en-GB" altLang="zh-CN" dirty="0"/>
              <a:t>RAN4 only define requirements for the known cell (include FR1 and FR2)</a:t>
            </a:r>
            <a:endParaRPr lang="zh-CN" altLang="zh-CN" dirty="0"/>
          </a:p>
          <a:p>
            <a:pPr lvl="1"/>
            <a:r>
              <a:rPr lang="en-GB" altLang="zh-CN" dirty="0"/>
              <a:t>Option 1b: </a:t>
            </a:r>
            <a:endParaRPr lang="zh-CN" altLang="zh-CN" dirty="0"/>
          </a:p>
          <a:p>
            <a:pPr lvl="2"/>
            <a:r>
              <a:rPr lang="en-GB" altLang="zh-CN" dirty="0"/>
              <a:t>RAN4 define requirements for both known and unknown cell (include FR1 and FR2)</a:t>
            </a:r>
            <a:endParaRPr lang="zh-CN" altLang="zh-CN" dirty="0"/>
          </a:p>
          <a:p>
            <a:pPr lvl="1"/>
            <a:r>
              <a:rPr lang="en-GB" altLang="zh-CN" dirty="0"/>
              <a:t>Option 2: </a:t>
            </a:r>
            <a:r>
              <a:rPr lang="en-GB" altLang="zh-CN" dirty="0" smtClean="0"/>
              <a:t>(Apple,</a:t>
            </a:r>
            <a:r>
              <a:rPr lang="en-US" altLang="zh-CN" dirty="0" smtClean="0"/>
              <a:t> </a:t>
            </a:r>
            <a:r>
              <a:rPr lang="en-US" altLang="zh-CN" dirty="0"/>
              <a:t>Qualcomm(for R15/16 UE</a:t>
            </a:r>
            <a:r>
              <a:rPr lang="en-US" altLang="zh-CN" dirty="0" smtClean="0"/>
              <a:t>), CATT)</a:t>
            </a:r>
            <a:endParaRPr lang="zh-CN" altLang="zh-CN" dirty="0"/>
          </a:p>
          <a:p>
            <a:pPr lvl="2"/>
            <a:r>
              <a:rPr lang="en-GB" altLang="zh-CN" dirty="0"/>
              <a:t>Using L3 measurement report of PUCCH </a:t>
            </a:r>
            <a:r>
              <a:rPr lang="en-GB" altLang="zh-CN" dirty="0" err="1"/>
              <a:t>SCell</a:t>
            </a:r>
            <a:r>
              <a:rPr lang="en-GB" altLang="zh-CN" dirty="0"/>
              <a:t> via </a:t>
            </a:r>
            <a:r>
              <a:rPr lang="en-GB" altLang="zh-CN" dirty="0" err="1"/>
              <a:t>SpCell</a:t>
            </a:r>
            <a:r>
              <a:rPr lang="en-GB" altLang="zh-CN" dirty="0"/>
              <a:t> PUSCH</a:t>
            </a:r>
            <a:endParaRPr lang="zh-CN" altLang="zh-CN" dirty="0"/>
          </a:p>
          <a:p>
            <a:pPr lvl="1"/>
            <a:r>
              <a:rPr lang="en-GB" altLang="zh-CN" dirty="0"/>
              <a:t>Option 3: </a:t>
            </a:r>
            <a:r>
              <a:rPr lang="en-GB" altLang="zh-CN" dirty="0" smtClean="0"/>
              <a:t>(</a:t>
            </a:r>
            <a:r>
              <a:rPr lang="en-US" altLang="zh-CN" dirty="0" err="1" smtClean="0"/>
              <a:t>Xiaomi</a:t>
            </a:r>
            <a:r>
              <a:rPr lang="en-US" altLang="zh-CN" dirty="0" smtClean="0"/>
              <a:t>, vivo</a:t>
            </a:r>
            <a:r>
              <a:rPr lang="en-GB" altLang="zh-CN" dirty="0" smtClean="0"/>
              <a:t>)</a:t>
            </a:r>
            <a:endParaRPr lang="zh-CN" altLang="zh-CN" dirty="0"/>
          </a:p>
          <a:p>
            <a:pPr lvl="2" hangingPunct="0"/>
            <a:r>
              <a:rPr lang="en-GB" altLang="zh-CN" dirty="0"/>
              <a:t>UE measures the quality of the PUCCH </a:t>
            </a:r>
            <a:r>
              <a:rPr lang="en-GB" altLang="zh-CN" dirty="0" err="1"/>
              <a:t>SCell</a:t>
            </a:r>
            <a:r>
              <a:rPr lang="en-GB" altLang="zh-CN" dirty="0"/>
              <a:t> and reports the beam information to network via </a:t>
            </a:r>
            <a:r>
              <a:rPr lang="en-GB" altLang="zh-CN" dirty="0" err="1"/>
              <a:t>SpCell</a:t>
            </a:r>
            <a:r>
              <a:rPr lang="en-GB" altLang="zh-CN" dirty="0"/>
              <a:t>.</a:t>
            </a:r>
            <a:endParaRPr lang="zh-CN" altLang="zh-CN" dirty="0"/>
          </a:p>
          <a:p>
            <a:pPr lvl="1"/>
            <a:r>
              <a:rPr lang="en-GB" altLang="zh-CN" dirty="0" smtClean="0"/>
              <a:t>Option 4: </a:t>
            </a:r>
            <a:r>
              <a:rPr lang="en-US" altLang="zh-CN" dirty="0" smtClean="0"/>
              <a:t>(</a:t>
            </a:r>
            <a:r>
              <a:rPr lang="en-US" altLang="zh-CN" dirty="0" err="1" smtClean="0"/>
              <a:t>Xiaomi</a:t>
            </a:r>
            <a:r>
              <a:rPr lang="en-US" altLang="zh-CN" dirty="0" smtClean="0"/>
              <a:t>, MTK, Nokia, vivo, Huawei, Ericsson, Qualcomm(for R17 UE</a:t>
            </a:r>
            <a:r>
              <a:rPr lang="en-US" altLang="zh-CN" dirty="0" smtClean="0"/>
              <a:t>), NEC, NTT DOCOMO, CMCC)</a:t>
            </a:r>
            <a:endParaRPr lang="zh-CN" altLang="zh-CN" dirty="0" smtClean="0"/>
          </a:p>
          <a:p>
            <a:pPr lvl="2"/>
            <a:r>
              <a:rPr lang="en-GB" altLang="zh-CN" dirty="0" smtClean="0"/>
              <a:t>Send </a:t>
            </a:r>
            <a:r>
              <a:rPr lang="en-GB" altLang="zh-CN" dirty="0"/>
              <a:t>an LS to RAN1 to confirm the feasibility of beam information indication approach</a:t>
            </a:r>
            <a:endParaRPr lang="zh-CN" altLang="zh-CN" dirty="0"/>
          </a:p>
          <a:p>
            <a:pPr lvl="3" hangingPunct="0"/>
            <a:r>
              <a:rPr lang="en-GB" altLang="zh-CN" dirty="0"/>
              <a:t>Whether UE can report CSI of PUCCH </a:t>
            </a:r>
            <a:r>
              <a:rPr lang="en-GB" altLang="zh-CN" dirty="0" err="1"/>
              <a:t>SCell</a:t>
            </a:r>
            <a:r>
              <a:rPr lang="en-GB" altLang="zh-CN" dirty="0"/>
              <a:t> via </a:t>
            </a:r>
            <a:r>
              <a:rPr lang="en-GB" altLang="zh-CN" dirty="0" err="1"/>
              <a:t>SpCell</a:t>
            </a:r>
            <a:endParaRPr lang="zh-CN" altLang="zh-CN" dirty="0"/>
          </a:p>
          <a:p>
            <a:pPr lvl="3"/>
            <a:r>
              <a:rPr lang="en-GB" altLang="zh-CN" dirty="0"/>
              <a:t>Whether CBRA can be supported on PUCCH </a:t>
            </a:r>
            <a:r>
              <a:rPr lang="en-GB" altLang="zh-CN" dirty="0" err="1"/>
              <a:t>SCell</a:t>
            </a:r>
            <a:r>
              <a:rPr lang="en-GB" altLang="zh-CN" dirty="0"/>
              <a:t> for the advantages of facilitating the unknown PUCCH </a:t>
            </a:r>
            <a:r>
              <a:rPr lang="en-GB" altLang="zh-CN" dirty="0" err="1"/>
              <a:t>SCell</a:t>
            </a:r>
            <a:r>
              <a:rPr lang="en-GB" altLang="zh-CN" dirty="0"/>
              <a:t> activation with invalid TA.</a:t>
            </a:r>
            <a:endParaRPr lang="zh-CN" altLang="zh-CN" dirty="0"/>
          </a:p>
          <a:p>
            <a:pPr lvl="3"/>
            <a:r>
              <a:rPr lang="en-GB" altLang="zh-CN" dirty="0"/>
              <a:t>The possibility of unknown PUCCH </a:t>
            </a:r>
            <a:r>
              <a:rPr lang="en-GB" altLang="zh-CN" dirty="0" err="1"/>
              <a:t>SCell</a:t>
            </a:r>
            <a:r>
              <a:rPr lang="en-GB" altLang="zh-CN" dirty="0"/>
              <a:t> activation </a:t>
            </a:r>
            <a:r>
              <a:rPr lang="en-GB" altLang="zh-CN" dirty="0" smtClean="0"/>
              <a:t>procedure</a:t>
            </a:r>
            <a:endParaRPr lang="zh-CN" altLang="zh-CN" dirty="0"/>
          </a:p>
        </p:txBody>
      </p:sp>
    </p:spTree>
    <p:extLst>
      <p:ext uri="{BB962C8B-B14F-4D97-AF65-F5344CB8AC3E}">
        <p14:creationId xmlns:p14="http://schemas.microsoft.com/office/powerpoint/2010/main" val="472761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05979"/>
            <a:ext cx="8352928" cy="637579"/>
          </a:xfrm>
        </p:spPr>
        <p:txBody>
          <a:bodyPr>
            <a:noAutofit/>
          </a:bodyPr>
          <a:lstStyle/>
          <a:p>
            <a:r>
              <a:rPr lang="en-US" altLang="zh-CN" sz="2400" dirty="0">
                <a:latin typeface="Times New Roman" pitchFamily="18" charset="0"/>
                <a:cs typeface="Times New Roman" pitchFamily="18" charset="0"/>
              </a:rPr>
              <a:t>Sub-topic 1-2 Beam information for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t>
            </a:r>
            <a:r>
              <a:rPr lang="en-US" altLang="zh-CN" sz="2400" dirty="0">
                <a:latin typeface="Times New Roman" pitchFamily="18" charset="0"/>
                <a:cs typeface="Times New Roman" pitchFamily="18" charset="0"/>
              </a:rPr>
              <a:t>activation(4/6) </a:t>
            </a:r>
            <a:endParaRPr lang="zh-CN" altLang="en-US" sz="2400" dirty="0"/>
          </a:p>
        </p:txBody>
      </p:sp>
      <p:sp>
        <p:nvSpPr>
          <p:cNvPr id="3" name="内容占位符 2"/>
          <p:cNvSpPr>
            <a:spLocks noGrp="1"/>
          </p:cNvSpPr>
          <p:nvPr>
            <p:ph idx="1"/>
          </p:nvPr>
        </p:nvSpPr>
        <p:spPr>
          <a:xfrm>
            <a:off x="467544" y="843558"/>
            <a:ext cx="8229600" cy="3394472"/>
          </a:xfrm>
        </p:spPr>
        <p:txBody>
          <a:bodyPr>
            <a:normAutofit fontScale="85000" lnSpcReduction="20000"/>
          </a:bodyPr>
          <a:lstStyle/>
          <a:p>
            <a:r>
              <a:rPr lang="en-GB" altLang="zh-CN" sz="2100" b="1" u="sng" dirty="0"/>
              <a:t>Issue 1-2-4: Which cell is the L1-RSRP reporting transmitted for PUCCH </a:t>
            </a:r>
            <a:r>
              <a:rPr lang="en-GB" altLang="zh-CN" sz="2100" b="1" u="sng" dirty="0" err="1"/>
              <a:t>SCell</a:t>
            </a:r>
            <a:r>
              <a:rPr lang="en-GB" altLang="zh-CN" sz="2100" b="1" u="sng" dirty="0"/>
              <a:t> activation?</a:t>
            </a:r>
            <a:endParaRPr lang="zh-CN" altLang="zh-CN" sz="2100" dirty="0"/>
          </a:p>
          <a:p>
            <a:pPr lvl="1"/>
            <a:r>
              <a:rPr lang="en-US" altLang="zh-CN" sz="1900" dirty="0" smtClean="0">
                <a:solidFill>
                  <a:srgbClr val="00B050"/>
                </a:solidFill>
              </a:rPr>
              <a:t>Agreements</a:t>
            </a:r>
            <a:r>
              <a:rPr lang="en-US" altLang="zh-CN" sz="1900" dirty="0">
                <a:solidFill>
                  <a:srgbClr val="00B050"/>
                </a:solidFill>
              </a:rPr>
              <a:t>: </a:t>
            </a:r>
            <a:endParaRPr lang="en-GB" altLang="zh-CN" sz="1900" dirty="0">
              <a:solidFill>
                <a:srgbClr val="00B050"/>
              </a:solidFill>
            </a:endParaRPr>
          </a:p>
          <a:p>
            <a:pPr lvl="2"/>
            <a:r>
              <a:rPr lang="en-US" altLang="zh-CN" sz="1600" dirty="0">
                <a:solidFill>
                  <a:srgbClr val="00B050"/>
                </a:solidFill>
              </a:rPr>
              <a:t>L1-RSRP report is one kind of CSI report, and the same solution of CSI report in issue 1-2-3 can be applied. </a:t>
            </a:r>
            <a:endParaRPr lang="en-US" altLang="zh-CN" sz="1600" dirty="0" smtClean="0">
              <a:solidFill>
                <a:srgbClr val="00B050"/>
              </a:solidFill>
            </a:endParaRPr>
          </a:p>
          <a:p>
            <a:r>
              <a:rPr lang="en-GB" altLang="zh-CN" sz="2100" b="1" u="sng" dirty="0"/>
              <a:t>Issue 1-2-5: Whether the UL spatial relation is needed for PUCCH </a:t>
            </a:r>
            <a:r>
              <a:rPr lang="en-GB" altLang="zh-CN" sz="2100" b="1" u="sng" dirty="0" err="1"/>
              <a:t>Scell</a:t>
            </a:r>
            <a:r>
              <a:rPr lang="en-GB" altLang="zh-CN" sz="2100" b="1" u="sng" dirty="0"/>
              <a:t> activation? </a:t>
            </a:r>
            <a:endParaRPr lang="en-GB" altLang="zh-CN" sz="2100" b="1" u="sng" dirty="0" smtClean="0"/>
          </a:p>
          <a:p>
            <a:pPr lvl="1"/>
            <a:r>
              <a:rPr lang="en-GB" altLang="zh-CN" sz="1900" dirty="0" smtClean="0">
                <a:solidFill>
                  <a:srgbClr val="00B050"/>
                </a:solidFill>
              </a:rPr>
              <a:t>Agreements</a:t>
            </a:r>
            <a:r>
              <a:rPr lang="en-US" altLang="zh-CN" sz="1900" dirty="0" smtClean="0">
                <a:solidFill>
                  <a:srgbClr val="00B050"/>
                </a:solidFill>
              </a:rPr>
              <a:t>:</a:t>
            </a:r>
            <a:endParaRPr lang="zh-CN" altLang="zh-CN" sz="1900" dirty="0">
              <a:solidFill>
                <a:srgbClr val="00B050"/>
              </a:solidFill>
            </a:endParaRPr>
          </a:p>
          <a:p>
            <a:pPr lvl="2"/>
            <a:r>
              <a:rPr lang="en-US" altLang="zh-CN" sz="1600" dirty="0">
                <a:solidFill>
                  <a:srgbClr val="00B050"/>
                </a:solidFill>
              </a:rPr>
              <a:t>The UL </a:t>
            </a:r>
            <a:r>
              <a:rPr lang="en-US" altLang="zh-CN" sz="1600" dirty="0" smtClean="0">
                <a:solidFill>
                  <a:srgbClr val="00B050"/>
                </a:solidFill>
              </a:rPr>
              <a:t>spatial </a:t>
            </a:r>
            <a:r>
              <a:rPr lang="en-US" altLang="zh-CN" sz="1600" dirty="0">
                <a:solidFill>
                  <a:srgbClr val="00B050"/>
                </a:solidFill>
              </a:rPr>
              <a:t>relation of PUCCH on target being-activated </a:t>
            </a:r>
            <a:r>
              <a:rPr lang="en-US" altLang="zh-CN" sz="1600" dirty="0" err="1">
                <a:solidFill>
                  <a:srgbClr val="00B050"/>
                </a:solidFill>
              </a:rPr>
              <a:t>Scell</a:t>
            </a:r>
            <a:r>
              <a:rPr lang="en-US" altLang="zh-CN" sz="1600" dirty="0">
                <a:solidFill>
                  <a:srgbClr val="00B050"/>
                </a:solidFill>
              </a:rPr>
              <a:t> should be considered for PUCCH </a:t>
            </a:r>
            <a:r>
              <a:rPr lang="en-US" altLang="zh-CN" sz="1600" dirty="0" err="1">
                <a:solidFill>
                  <a:srgbClr val="00B050"/>
                </a:solidFill>
              </a:rPr>
              <a:t>Scell</a:t>
            </a:r>
            <a:r>
              <a:rPr lang="en-US" altLang="zh-CN" sz="1600" dirty="0">
                <a:solidFill>
                  <a:srgbClr val="00B050"/>
                </a:solidFill>
              </a:rPr>
              <a:t> activation for valid case. </a:t>
            </a:r>
            <a:endParaRPr lang="zh-CN" altLang="zh-CN" dirty="0">
              <a:solidFill>
                <a:srgbClr val="00B050"/>
              </a:solidFill>
            </a:endParaRPr>
          </a:p>
          <a:p>
            <a:pPr lvl="3"/>
            <a:r>
              <a:rPr lang="en-US" altLang="zh-CN" sz="1600" dirty="0">
                <a:solidFill>
                  <a:srgbClr val="00B050"/>
                </a:solidFill>
              </a:rPr>
              <a:t>T</a:t>
            </a:r>
            <a:r>
              <a:rPr lang="en-GB" altLang="zh-CN" sz="1600" dirty="0">
                <a:solidFill>
                  <a:srgbClr val="00B050"/>
                </a:solidFill>
              </a:rPr>
              <a:t>he UL spatial relation of PUCCH on target being-activated </a:t>
            </a:r>
            <a:r>
              <a:rPr lang="en-GB" altLang="zh-CN" sz="1600" dirty="0" err="1">
                <a:solidFill>
                  <a:srgbClr val="00B050"/>
                </a:solidFill>
              </a:rPr>
              <a:t>Scell</a:t>
            </a:r>
            <a:r>
              <a:rPr lang="en-GB" altLang="zh-CN" sz="1600" dirty="0">
                <a:solidFill>
                  <a:srgbClr val="00B050"/>
                </a:solidFill>
              </a:rPr>
              <a:t> should be considered for PUCCH </a:t>
            </a:r>
            <a:r>
              <a:rPr lang="en-GB" altLang="zh-CN" sz="1600" dirty="0" err="1">
                <a:solidFill>
                  <a:srgbClr val="00B050"/>
                </a:solidFill>
              </a:rPr>
              <a:t>Scell</a:t>
            </a:r>
            <a:r>
              <a:rPr lang="en-GB" altLang="zh-CN" sz="1600" dirty="0">
                <a:solidFill>
                  <a:srgbClr val="00B050"/>
                </a:solidFill>
              </a:rPr>
              <a:t> activation in FR2 only. </a:t>
            </a:r>
            <a:endParaRPr lang="zh-CN" altLang="zh-CN" sz="1600" dirty="0">
              <a:solidFill>
                <a:srgbClr val="00B050"/>
              </a:solidFill>
            </a:endParaRPr>
          </a:p>
          <a:p>
            <a:pPr lvl="4"/>
            <a:r>
              <a:rPr lang="en-GB" altLang="zh-CN" sz="1400" dirty="0">
                <a:solidFill>
                  <a:srgbClr val="00B050"/>
                </a:solidFill>
              </a:rPr>
              <a:t>the time uncertainty of the MAC CE for UL spatial relation activation of PUCCH in target being-activated </a:t>
            </a:r>
            <a:r>
              <a:rPr lang="en-GB" altLang="zh-CN" sz="1400" dirty="0" err="1">
                <a:solidFill>
                  <a:srgbClr val="00B050"/>
                </a:solidFill>
              </a:rPr>
              <a:t>Scell</a:t>
            </a:r>
            <a:r>
              <a:rPr lang="en-GB" altLang="zh-CN" sz="1400" dirty="0">
                <a:solidFill>
                  <a:srgbClr val="00B050"/>
                </a:solidFill>
              </a:rPr>
              <a:t> shall be defined in the baseline FR2 </a:t>
            </a:r>
            <a:r>
              <a:rPr lang="en-GB" altLang="zh-CN" sz="1400" dirty="0" err="1">
                <a:solidFill>
                  <a:srgbClr val="00B050"/>
                </a:solidFill>
              </a:rPr>
              <a:t>Scell</a:t>
            </a:r>
            <a:r>
              <a:rPr lang="en-GB" altLang="zh-CN" sz="1400" dirty="0">
                <a:solidFill>
                  <a:srgbClr val="00B050"/>
                </a:solidFill>
              </a:rPr>
              <a:t> activation delay part (</a:t>
            </a:r>
            <a:r>
              <a:rPr lang="en-GB" altLang="zh-CN" sz="1400" dirty="0" err="1">
                <a:solidFill>
                  <a:srgbClr val="00B050"/>
                </a:solidFill>
              </a:rPr>
              <a:t>T</a:t>
            </a:r>
            <a:r>
              <a:rPr lang="en-GB" altLang="zh-CN" sz="1400" baseline="-25000" dirty="0" err="1">
                <a:solidFill>
                  <a:srgbClr val="00B050"/>
                </a:solidFill>
              </a:rPr>
              <a:t>activate_basic</a:t>
            </a:r>
            <a:r>
              <a:rPr lang="en-GB" altLang="zh-CN" sz="1400" dirty="0">
                <a:solidFill>
                  <a:srgbClr val="00B050"/>
                </a:solidFill>
              </a:rPr>
              <a:t>). Details are FFS. </a:t>
            </a:r>
            <a:endParaRPr lang="zh-CN" altLang="zh-CN" sz="1400" dirty="0">
              <a:solidFill>
                <a:srgbClr val="00B050"/>
              </a:solidFill>
            </a:endParaRPr>
          </a:p>
          <a:p>
            <a:pPr lvl="2"/>
            <a:r>
              <a:rPr lang="en-GB" altLang="zh-CN" sz="1600" dirty="0">
                <a:solidFill>
                  <a:srgbClr val="00B050"/>
                </a:solidFill>
              </a:rPr>
              <a:t>FFS: whether the UL spatial relation of PUCCH on target being-activated </a:t>
            </a:r>
            <a:r>
              <a:rPr lang="en-GB" altLang="zh-CN" sz="1600" dirty="0" err="1">
                <a:solidFill>
                  <a:srgbClr val="00B050"/>
                </a:solidFill>
              </a:rPr>
              <a:t>Scell</a:t>
            </a:r>
            <a:r>
              <a:rPr lang="en-GB" altLang="zh-CN" sz="1600" dirty="0">
                <a:solidFill>
                  <a:srgbClr val="00B050"/>
                </a:solidFill>
              </a:rPr>
              <a:t> should be considered for PUCCH </a:t>
            </a:r>
            <a:r>
              <a:rPr lang="en-GB" altLang="zh-CN" sz="1600" dirty="0" err="1">
                <a:solidFill>
                  <a:srgbClr val="00B050"/>
                </a:solidFill>
              </a:rPr>
              <a:t>Scell</a:t>
            </a:r>
            <a:r>
              <a:rPr lang="en-GB" altLang="zh-CN" sz="1600" dirty="0">
                <a:solidFill>
                  <a:srgbClr val="00B050"/>
                </a:solidFill>
              </a:rPr>
              <a:t> activation for invalid case. </a:t>
            </a:r>
            <a:endParaRPr lang="zh-CN" altLang="zh-CN" sz="1600" dirty="0">
              <a:solidFill>
                <a:srgbClr val="00B050"/>
              </a:solidFill>
            </a:endParaRPr>
          </a:p>
        </p:txBody>
      </p:sp>
    </p:spTree>
    <p:extLst>
      <p:ext uri="{BB962C8B-B14F-4D97-AF65-F5344CB8AC3E}">
        <p14:creationId xmlns:p14="http://schemas.microsoft.com/office/powerpoint/2010/main" val="4727616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05979"/>
            <a:ext cx="8352928" cy="637579"/>
          </a:xfrm>
        </p:spPr>
        <p:txBody>
          <a:bodyPr>
            <a:noAutofit/>
          </a:bodyPr>
          <a:lstStyle/>
          <a:p>
            <a:r>
              <a:rPr lang="en-US" altLang="zh-CN" sz="2400" dirty="0">
                <a:latin typeface="Times New Roman" pitchFamily="18" charset="0"/>
                <a:cs typeface="Times New Roman" pitchFamily="18" charset="0"/>
              </a:rPr>
              <a:t>Sub-topic 1-2 Beam information for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t>
            </a:r>
            <a:r>
              <a:rPr lang="en-US" altLang="zh-CN" sz="2400" dirty="0">
                <a:latin typeface="Times New Roman" pitchFamily="18" charset="0"/>
                <a:cs typeface="Times New Roman" pitchFamily="18" charset="0"/>
              </a:rPr>
              <a:t>activation(5/6) </a:t>
            </a:r>
            <a:endParaRPr lang="zh-CN" altLang="en-US" sz="2400" dirty="0"/>
          </a:p>
        </p:txBody>
      </p:sp>
      <p:sp>
        <p:nvSpPr>
          <p:cNvPr id="3" name="内容占位符 2"/>
          <p:cNvSpPr>
            <a:spLocks noGrp="1"/>
          </p:cNvSpPr>
          <p:nvPr>
            <p:ph idx="1"/>
          </p:nvPr>
        </p:nvSpPr>
        <p:spPr>
          <a:xfrm>
            <a:off x="467544" y="843558"/>
            <a:ext cx="8229600" cy="3394472"/>
          </a:xfrm>
        </p:spPr>
        <p:txBody>
          <a:bodyPr>
            <a:normAutofit/>
          </a:bodyPr>
          <a:lstStyle/>
          <a:p>
            <a:r>
              <a:rPr lang="en-GB" altLang="zh-CN" sz="2000" b="1" u="sng" dirty="0" smtClean="0"/>
              <a:t>Issue 1-2-5a: </a:t>
            </a:r>
            <a:r>
              <a:rPr lang="en-US" altLang="zh-CN" sz="2000" b="1" u="sng" dirty="0"/>
              <a:t>Whether the UL spatial relation of PUCCH on target being-activated </a:t>
            </a:r>
            <a:r>
              <a:rPr lang="en-US" altLang="zh-CN" sz="2000" b="1" u="sng" dirty="0" err="1"/>
              <a:t>Scell</a:t>
            </a:r>
            <a:r>
              <a:rPr lang="en-US" altLang="zh-CN" sz="2000" b="1" u="sng" dirty="0"/>
              <a:t> should be considered for PUCCH </a:t>
            </a:r>
            <a:r>
              <a:rPr lang="en-US" altLang="zh-CN" sz="2000" b="1" u="sng" dirty="0" err="1"/>
              <a:t>Scell</a:t>
            </a:r>
            <a:r>
              <a:rPr lang="en-US" altLang="zh-CN" sz="2000" b="1" u="sng" dirty="0"/>
              <a:t> activation for </a:t>
            </a:r>
            <a:r>
              <a:rPr lang="en-US" altLang="zh-CN" sz="2000" b="1" u="sng" dirty="0" smtClean="0"/>
              <a:t>invalid case</a:t>
            </a:r>
            <a:r>
              <a:rPr lang="en-GB" altLang="zh-CN" sz="2000" b="1" u="sng" dirty="0" smtClean="0"/>
              <a:t>? </a:t>
            </a:r>
          </a:p>
          <a:p>
            <a:pPr lvl="1"/>
            <a:r>
              <a:rPr lang="en-GB" altLang="zh-CN" sz="2000" dirty="0"/>
              <a:t>Option 1: </a:t>
            </a:r>
            <a:r>
              <a:rPr lang="en-US" altLang="zh-CN" sz="2000" dirty="0" smtClean="0"/>
              <a:t>(</a:t>
            </a:r>
            <a:r>
              <a:rPr lang="en-US" altLang="zh-CN" sz="2000" dirty="0" err="1" smtClean="0"/>
              <a:t>Xiaomi</a:t>
            </a:r>
            <a:r>
              <a:rPr lang="en-US" altLang="zh-CN" sz="2000" dirty="0" smtClean="0"/>
              <a:t>, vivo, Huawei, </a:t>
            </a:r>
            <a:r>
              <a:rPr lang="en-US" altLang="zh-CN" sz="2000" dirty="0" smtClean="0"/>
              <a:t>Ericsson, Apple, NTT DOCOMO, CATT)</a:t>
            </a:r>
            <a:endParaRPr lang="zh-CN" altLang="zh-CN" sz="2000" dirty="0"/>
          </a:p>
          <a:p>
            <a:pPr lvl="2"/>
            <a:r>
              <a:rPr lang="en-GB" altLang="zh-CN" sz="2000" dirty="0"/>
              <a:t>Yes</a:t>
            </a:r>
            <a:endParaRPr lang="zh-CN" altLang="zh-CN" sz="2000" dirty="0"/>
          </a:p>
          <a:p>
            <a:pPr lvl="1"/>
            <a:r>
              <a:rPr lang="en-GB" altLang="zh-CN" sz="2000" dirty="0"/>
              <a:t>Option 2: </a:t>
            </a:r>
            <a:r>
              <a:rPr lang="en-US" altLang="zh-CN" sz="2000" dirty="0" smtClean="0"/>
              <a:t>(MTK, Nokia)</a:t>
            </a:r>
            <a:endParaRPr lang="zh-CN" altLang="zh-CN" sz="2000" dirty="0"/>
          </a:p>
          <a:p>
            <a:pPr lvl="2"/>
            <a:r>
              <a:rPr lang="en-GB" altLang="zh-CN" sz="1800" dirty="0"/>
              <a:t>No</a:t>
            </a:r>
            <a:endParaRPr lang="zh-CN" altLang="zh-CN" sz="1800" dirty="0"/>
          </a:p>
          <a:p>
            <a:pPr lvl="1"/>
            <a:r>
              <a:rPr lang="en-US" altLang="zh-CN" sz="2000" dirty="0"/>
              <a:t>Note: this issue is related to the outcome of </a:t>
            </a:r>
            <a:r>
              <a:rPr lang="en-US" altLang="zh-CN" sz="2000" dirty="0" smtClean="0"/>
              <a:t>sub-topic </a:t>
            </a:r>
            <a:r>
              <a:rPr lang="en-US" altLang="zh-CN" sz="2000" dirty="0" smtClean="0"/>
              <a:t>1-3</a:t>
            </a:r>
            <a:r>
              <a:rPr lang="en-US" altLang="zh-CN" sz="2000" dirty="0"/>
              <a:t>. </a:t>
            </a:r>
            <a:endParaRPr lang="en-GB" altLang="zh-CN" sz="2000" dirty="0"/>
          </a:p>
        </p:txBody>
      </p:sp>
    </p:spTree>
    <p:extLst>
      <p:ext uri="{BB962C8B-B14F-4D97-AF65-F5344CB8AC3E}">
        <p14:creationId xmlns:p14="http://schemas.microsoft.com/office/powerpoint/2010/main" val="2792035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19256" cy="493563"/>
          </a:xfrm>
        </p:spPr>
        <p:txBody>
          <a:bodyPr>
            <a:noAutofit/>
          </a:bodyPr>
          <a:lstStyle/>
          <a:p>
            <a:r>
              <a:rPr lang="en-US" altLang="zh-CN" sz="2400" dirty="0" smtClean="0">
                <a:latin typeface="Times New Roman" pitchFamily="18" charset="0"/>
                <a:cs typeface="Times New Roman" pitchFamily="18" charset="0"/>
              </a:rPr>
              <a:t>Sub-topic </a:t>
            </a:r>
            <a:r>
              <a:rPr lang="en-US" altLang="zh-CN" sz="2400" dirty="0">
                <a:latin typeface="Times New Roman" pitchFamily="18" charset="0"/>
                <a:cs typeface="Times New Roman" pitchFamily="18" charset="0"/>
              </a:rPr>
              <a:t>1-2 Beam information for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t>
            </a:r>
            <a:r>
              <a:rPr lang="en-US" altLang="zh-CN" sz="2400" dirty="0" smtClean="0">
                <a:latin typeface="Times New Roman" pitchFamily="18" charset="0"/>
                <a:cs typeface="Times New Roman" pitchFamily="18" charset="0"/>
              </a:rPr>
              <a:t>activation(6/</a:t>
            </a:r>
            <a:r>
              <a:rPr lang="en-US" altLang="zh-CN" sz="2400" dirty="0">
                <a:latin typeface="Times New Roman" pitchFamily="18" charset="0"/>
                <a:cs typeface="Times New Roman" pitchFamily="18" charset="0"/>
              </a:rPr>
              <a:t>6</a:t>
            </a:r>
            <a:r>
              <a:rPr lang="en-US" altLang="zh-CN" sz="2400" dirty="0" smtClean="0">
                <a:latin typeface="Times New Roman" pitchFamily="18" charset="0"/>
                <a:cs typeface="Times New Roman" pitchFamily="18" charset="0"/>
              </a:rPr>
              <a:t>) </a:t>
            </a:r>
            <a:endParaRPr lang="zh-CN" altLang="en-US" sz="2400" dirty="0"/>
          </a:p>
        </p:txBody>
      </p:sp>
      <p:sp>
        <p:nvSpPr>
          <p:cNvPr id="3" name="内容占位符 2"/>
          <p:cNvSpPr>
            <a:spLocks noGrp="1"/>
          </p:cNvSpPr>
          <p:nvPr>
            <p:ph idx="1"/>
          </p:nvPr>
        </p:nvSpPr>
        <p:spPr>
          <a:xfrm>
            <a:off x="323528" y="771550"/>
            <a:ext cx="8496944" cy="4176464"/>
          </a:xfrm>
        </p:spPr>
        <p:txBody>
          <a:bodyPr>
            <a:normAutofit/>
          </a:bodyPr>
          <a:lstStyle/>
          <a:p>
            <a:r>
              <a:rPr lang="en-US" altLang="zh-CN" sz="2000" b="1" u="sng" dirty="0" smtClean="0"/>
              <a:t>New </a:t>
            </a:r>
            <a:r>
              <a:rPr lang="en-GB" altLang="zh-CN" sz="2000" b="1" u="sng" dirty="0" smtClean="0"/>
              <a:t>Issue 1-2-6: </a:t>
            </a:r>
            <a:r>
              <a:rPr lang="en-GB" altLang="zh-CN" sz="2000" b="1" u="sng" dirty="0"/>
              <a:t>Whether the beam information </a:t>
            </a:r>
            <a:r>
              <a:rPr lang="en-GB" altLang="zh-CN" sz="2000" b="1" u="sng" dirty="0"/>
              <a:t>(L1-RSRP measurement result) </a:t>
            </a:r>
            <a:r>
              <a:rPr lang="en-GB" altLang="zh-CN" sz="2000" b="1" u="sng" dirty="0"/>
              <a:t>of PUCCH </a:t>
            </a:r>
            <a:r>
              <a:rPr lang="en-GB" altLang="zh-CN" sz="2000" b="1" u="sng" dirty="0" err="1"/>
              <a:t>SCell</a:t>
            </a:r>
            <a:r>
              <a:rPr lang="en-GB" altLang="zh-CN" sz="2000" b="1" u="sng" dirty="0"/>
              <a:t> </a:t>
            </a:r>
            <a:r>
              <a:rPr lang="en-US" altLang="zh-CN" sz="2000" b="1" u="sng" dirty="0" smtClean="0"/>
              <a:t>for </a:t>
            </a:r>
            <a:r>
              <a:rPr lang="en-US" altLang="zh-CN" sz="2000" b="1" u="sng" dirty="0"/>
              <a:t>TCI determination is needed or </a:t>
            </a:r>
            <a:r>
              <a:rPr lang="en-US" altLang="zh-CN" sz="2000" b="1" u="sng" dirty="0" smtClean="0"/>
              <a:t>not for unknown cell</a:t>
            </a:r>
            <a:r>
              <a:rPr lang="en-GB" altLang="zh-CN" sz="2000" b="1" u="sng" dirty="0" smtClean="0"/>
              <a:t>?</a:t>
            </a:r>
            <a:endParaRPr lang="en-US" altLang="zh-CN" sz="2000" dirty="0"/>
          </a:p>
          <a:p>
            <a:pPr lvl="1"/>
            <a:r>
              <a:rPr lang="en-US" altLang="zh-CN" sz="2000" dirty="0" smtClean="0"/>
              <a:t>FFS </a:t>
            </a:r>
            <a:endParaRPr lang="en-US" altLang="zh-CN" sz="1600" dirty="0" smtClean="0"/>
          </a:p>
          <a:p>
            <a:pPr lvl="2"/>
            <a:r>
              <a:rPr lang="en-US" altLang="zh-CN" sz="1600" dirty="0"/>
              <a:t>Whether the beam information </a:t>
            </a:r>
            <a:r>
              <a:rPr lang="en-US" altLang="zh-CN" sz="1600" dirty="0"/>
              <a:t>(L1-RSRP measurement result) </a:t>
            </a:r>
            <a:r>
              <a:rPr lang="en-US" altLang="zh-CN" sz="1600" dirty="0"/>
              <a:t>of PUCCH </a:t>
            </a:r>
            <a:r>
              <a:rPr lang="en-US" altLang="zh-CN" sz="1600" dirty="0" err="1"/>
              <a:t>SCell</a:t>
            </a:r>
            <a:r>
              <a:rPr lang="en-US" altLang="zh-CN" sz="1600" dirty="0"/>
              <a:t> for TCI determination is needed or </a:t>
            </a:r>
            <a:r>
              <a:rPr lang="en-US" altLang="zh-CN" sz="1600" dirty="0" smtClean="0"/>
              <a:t>not</a:t>
            </a:r>
            <a:endParaRPr lang="en-GB" altLang="zh-CN" sz="1600" dirty="0" smtClean="0"/>
          </a:p>
          <a:p>
            <a:pPr lvl="3"/>
            <a:r>
              <a:rPr lang="en-US" altLang="zh-CN" sz="1400" dirty="0" smtClean="0"/>
              <a:t>FFS: whether the beam information is needed to be indicated to NW</a:t>
            </a:r>
          </a:p>
          <a:p>
            <a:pPr lvl="3"/>
            <a:r>
              <a:rPr lang="en-US" altLang="zh-CN" sz="1400" dirty="0" smtClean="0"/>
              <a:t>FFS: for valid TA and invalid TA case</a:t>
            </a:r>
          </a:p>
          <a:p>
            <a:pPr lvl="3"/>
            <a:r>
              <a:rPr lang="en-US" altLang="zh-CN" sz="1400" dirty="0" smtClean="0"/>
              <a:t>FFS: for FR1 and FR2</a:t>
            </a:r>
          </a:p>
          <a:p>
            <a:pPr lvl="2"/>
            <a:r>
              <a:rPr lang="en-US" altLang="zh-CN" sz="1600" dirty="0"/>
              <a:t>Note: this issue is related to the outcome of issue 1-2-3. </a:t>
            </a:r>
            <a:endParaRPr lang="en-US" altLang="zh-CN" sz="1600" dirty="0" smtClean="0"/>
          </a:p>
        </p:txBody>
      </p:sp>
    </p:spTree>
    <p:extLst>
      <p:ext uri="{BB962C8B-B14F-4D97-AF65-F5344CB8AC3E}">
        <p14:creationId xmlns:p14="http://schemas.microsoft.com/office/powerpoint/2010/main" val="1704330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05979"/>
            <a:ext cx="8964488" cy="857250"/>
          </a:xfrm>
        </p:spPr>
        <p:txBody>
          <a:bodyPr>
            <a:normAutofit/>
          </a:bodyPr>
          <a:lstStyle/>
          <a:p>
            <a:r>
              <a:rPr lang="en-US" altLang="zh-CN" sz="2400" dirty="0" smtClean="0">
                <a:latin typeface="Times New Roman" pitchFamily="18" charset="0"/>
                <a:cs typeface="Times New Roman" pitchFamily="18" charset="0"/>
              </a:rPr>
              <a:t>Sub-topic </a:t>
            </a:r>
            <a:r>
              <a:rPr lang="en-US" altLang="zh-CN" sz="2400" dirty="0">
                <a:latin typeface="Times New Roman" pitchFamily="18" charset="0"/>
                <a:cs typeface="Times New Roman" pitchFamily="18" charset="0"/>
              </a:rPr>
              <a:t>1-3 UE capability for PUCCH </a:t>
            </a:r>
            <a:r>
              <a:rPr lang="en-US" altLang="zh-CN" sz="2400" dirty="0" err="1">
                <a:latin typeface="Times New Roman" pitchFamily="18" charset="0"/>
                <a:cs typeface="Times New Roman" pitchFamily="18" charset="0"/>
              </a:rPr>
              <a:t>SCell</a:t>
            </a:r>
            <a:r>
              <a:rPr lang="en-US" altLang="zh-CN" sz="2400" dirty="0">
                <a:latin typeface="Times New Roman" pitchFamily="18" charset="0"/>
                <a:cs typeface="Times New Roman" pitchFamily="18" charset="0"/>
              </a:rPr>
              <a:t> activation requirements</a:t>
            </a:r>
            <a:endParaRPr lang="zh-CN" altLang="en-US" sz="2400" dirty="0"/>
          </a:p>
        </p:txBody>
      </p:sp>
      <p:sp>
        <p:nvSpPr>
          <p:cNvPr id="3" name="内容占位符 2"/>
          <p:cNvSpPr>
            <a:spLocks noGrp="1"/>
          </p:cNvSpPr>
          <p:nvPr>
            <p:ph idx="1"/>
          </p:nvPr>
        </p:nvSpPr>
        <p:spPr>
          <a:xfrm>
            <a:off x="467544" y="1059582"/>
            <a:ext cx="8229600" cy="3394472"/>
          </a:xfrm>
        </p:spPr>
        <p:txBody>
          <a:bodyPr>
            <a:noAutofit/>
          </a:bodyPr>
          <a:lstStyle/>
          <a:p>
            <a:pPr lvl="1"/>
            <a:r>
              <a:rPr lang="en-GB" altLang="zh-CN" sz="1600" dirty="0"/>
              <a:t>Option 1: (Apple)</a:t>
            </a:r>
            <a:endParaRPr lang="zh-CN" altLang="zh-CN" sz="1600" dirty="0"/>
          </a:p>
          <a:p>
            <a:pPr lvl="2"/>
            <a:r>
              <a:rPr lang="en-GB" altLang="zh-CN" sz="1400" dirty="0"/>
              <a:t>For UEs not supporting </a:t>
            </a:r>
            <a:r>
              <a:rPr lang="en-US" altLang="zh-CN" sz="1400" i="1" dirty="0" err="1"/>
              <a:t>beamCorrespondenceWithoutUL-BeamSweeping</a:t>
            </a:r>
            <a:r>
              <a:rPr lang="en-GB" altLang="zh-CN" sz="1400" dirty="0"/>
              <a:t>, FR2 PUCCH </a:t>
            </a:r>
            <a:r>
              <a:rPr lang="en-GB" altLang="zh-CN" sz="1400" dirty="0" err="1"/>
              <a:t>Scell</a:t>
            </a:r>
            <a:r>
              <a:rPr lang="en-GB" altLang="zh-CN" sz="1400" dirty="0"/>
              <a:t> (de)activation requirements are not defined.</a:t>
            </a:r>
            <a:endParaRPr lang="zh-CN" altLang="zh-CN" sz="1400" dirty="0"/>
          </a:p>
          <a:p>
            <a:pPr lvl="1"/>
            <a:r>
              <a:rPr lang="en-GB" altLang="zh-CN" sz="1600" dirty="0"/>
              <a:t>Option 2: (Ericsson, NTT </a:t>
            </a:r>
            <a:r>
              <a:rPr lang="en-GB" altLang="zh-CN" sz="1600" dirty="0" smtClean="0"/>
              <a:t>DOCOMO</a:t>
            </a:r>
            <a:r>
              <a:rPr lang="en-US" altLang="zh-CN" sz="1600" dirty="0" smtClean="0"/>
              <a:t>, vivo</a:t>
            </a:r>
            <a:r>
              <a:rPr lang="en-GB" altLang="zh-CN" sz="1600" dirty="0" smtClean="0"/>
              <a:t>)</a:t>
            </a:r>
            <a:endParaRPr lang="zh-CN" altLang="zh-CN" sz="1600" dirty="0"/>
          </a:p>
          <a:p>
            <a:pPr lvl="2"/>
            <a:r>
              <a:rPr lang="en-US" altLang="zh-CN" sz="1400" dirty="0"/>
              <a:t>Rel-17 PUCCH </a:t>
            </a:r>
            <a:r>
              <a:rPr lang="en-US" altLang="zh-CN" sz="1400" dirty="0" err="1"/>
              <a:t>SCell</a:t>
            </a:r>
            <a:r>
              <a:rPr lang="en-US" altLang="zh-CN" sz="1400" dirty="0"/>
              <a:t> activation should require beam correspondence related capability support</a:t>
            </a:r>
            <a:endParaRPr lang="zh-CN" altLang="zh-CN" sz="1400" dirty="0"/>
          </a:p>
          <a:p>
            <a:pPr lvl="1"/>
            <a:r>
              <a:rPr lang="en-GB" altLang="zh-CN" sz="1600" dirty="0"/>
              <a:t>Option 3: (Qualcomm, Ericsson, NTT DOCOMO, </a:t>
            </a:r>
            <a:r>
              <a:rPr lang="en-GB" altLang="zh-CN" sz="1600" dirty="0" smtClean="0"/>
              <a:t>Nokia, </a:t>
            </a:r>
            <a:r>
              <a:rPr lang="en-GB" altLang="zh-CN" sz="1600" dirty="0" smtClean="0"/>
              <a:t>vivo, Apple)</a:t>
            </a:r>
            <a:endParaRPr lang="zh-CN" altLang="zh-CN" sz="1600" dirty="0"/>
          </a:p>
          <a:p>
            <a:pPr lvl="2"/>
            <a:r>
              <a:rPr lang="en-US" altLang="zh-CN" sz="1400" dirty="0"/>
              <a:t>Current set of requirements is developed for </a:t>
            </a:r>
            <a:r>
              <a:rPr lang="en-US" altLang="zh-CN" sz="1400" dirty="0" err="1"/>
              <a:t>Ues</a:t>
            </a:r>
            <a:r>
              <a:rPr lang="en-US" altLang="zh-CN" sz="1400" dirty="0"/>
              <a:t> supporting either of following capabilities:</a:t>
            </a:r>
            <a:endParaRPr lang="zh-CN" altLang="zh-CN" sz="1400" dirty="0"/>
          </a:p>
          <a:p>
            <a:pPr lvl="3"/>
            <a:r>
              <a:rPr lang="en-US" altLang="zh-CN" sz="1200" dirty="0" err="1"/>
              <a:t>beamCorrespondenceWithoutUL-BeamSweeping</a:t>
            </a:r>
            <a:endParaRPr lang="zh-CN" altLang="zh-CN" sz="1200" dirty="0"/>
          </a:p>
          <a:p>
            <a:pPr lvl="3"/>
            <a:r>
              <a:rPr lang="en-US" altLang="zh-CN" sz="1200" dirty="0"/>
              <a:t>beamCorrespondenceSSB-based-r16. </a:t>
            </a:r>
            <a:endParaRPr lang="zh-CN" altLang="zh-CN" sz="1200" dirty="0"/>
          </a:p>
          <a:p>
            <a:pPr lvl="1"/>
            <a:r>
              <a:rPr lang="en-GB" altLang="zh-CN" sz="1600" dirty="0"/>
              <a:t>Option 4: (MTK, CATT, Huawei)</a:t>
            </a:r>
            <a:endParaRPr lang="zh-CN" altLang="zh-CN" sz="1600" dirty="0"/>
          </a:p>
          <a:p>
            <a:pPr lvl="2"/>
            <a:r>
              <a:rPr lang="en-US" altLang="zh-CN" sz="1400" dirty="0" smtClean="0"/>
              <a:t>FFS</a:t>
            </a:r>
            <a:endParaRPr lang="zh-CN" altLang="zh-CN" sz="1400" dirty="0"/>
          </a:p>
        </p:txBody>
      </p:sp>
    </p:spTree>
    <p:extLst>
      <p:ext uri="{BB962C8B-B14F-4D97-AF65-F5344CB8AC3E}">
        <p14:creationId xmlns:p14="http://schemas.microsoft.com/office/powerpoint/2010/main" val="49873879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2418</TotalTime>
  <Words>2255</Words>
  <Application>Microsoft Office PowerPoint</Application>
  <PresentationFormat>全屏显示(16:9)</PresentationFormat>
  <Paragraphs>162</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WF on further RRM enhancement for NR and MR-DC - PUCCH SCell activation/deactivation requirements</vt:lpstr>
      <vt:lpstr>Sub-topic 1-1 Ending point of PUCCH SCell activation</vt:lpstr>
      <vt:lpstr>Sub-topic 1-2 Beam information for PUCCH SCell activation(1/6) </vt:lpstr>
      <vt:lpstr>Sub-topic 1-2 Beam information for PUCCH SCell activation(2/6) </vt:lpstr>
      <vt:lpstr>Sub-topic 1-2 Beam information for PUCCH SCell activation(3/6) </vt:lpstr>
      <vt:lpstr>Sub-topic 1-2 Beam information for PUCCH SCell activation(4/6) </vt:lpstr>
      <vt:lpstr>Sub-topic 1-2 Beam information for PUCCH SCell activation(5/6) </vt:lpstr>
      <vt:lpstr>Sub-topic 1-2 Beam information for PUCCH SCell activation(6/6) </vt:lpstr>
      <vt:lpstr>Sub-topic 1-3 UE capability for PUCCH SCell activation requirements</vt:lpstr>
      <vt:lpstr>Sub-topic 1-4 PUCCH Scell activation delay requirement for valid TA case</vt:lpstr>
      <vt:lpstr>Sub-topic 1-5 PUCCH Scell activation delay requirement for invalid TA case(1/3)</vt:lpstr>
      <vt:lpstr>Sub-topic 1-5 PUCCH Scell activation delay requirement for invalid TA case(2/3)</vt:lpstr>
      <vt:lpstr>Sub-topic 1-5 PUCCH Scell activation delay requirement for invalid TA case(3/3)</vt:lpstr>
      <vt:lpstr>Sub-topic 1-6 Interruption requirements for PUCCH SCell activation in invalide TA case</vt:lpstr>
      <vt:lpstr>Sub-topic 1-7 Applicability of PUCCH SCell activation requirements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CSI-RS configuration and intra/inter-frequency measurements definition for CSI-RS based L3 measurement</dc:title>
  <dc:creator>陶旭华</dc:creator>
  <cp:lastModifiedBy>CATT_RAN4#99e</cp:lastModifiedBy>
  <cp:revision>462</cp:revision>
  <dcterms:created xsi:type="dcterms:W3CDTF">2020-03-03T06:21:43Z</dcterms:created>
  <dcterms:modified xsi:type="dcterms:W3CDTF">2021-05-26T14:13:31Z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1613699634</vt:lpwstr>
  </property>
  <property fmtid="{D5CDD505-2E9C-101B-9397-08002B2CF9AE}" pid="6" name="_2015_ms_pID_725343">
    <vt:lpwstr>(2)5mJSvjEGLFqdjVz1ZdQMwvBGTlRi1Qa0KomGQqdxT+A8lmwwC/cB+/hL1dkAdulEY44nQtqe
noXdHGlqgcprCPLvvNiR2lpf7e7mfDT5lXHqRtNweIIloOjInK5nSQDG31ojvnnVIBr97T3P
x4o/mG6OcgTBuug4wbEAy8amjCS+ZB+4sgOuS322gVZv8Ic419ggb6F+DmJlFrCVpWvdQel+
G95RWZj2YVyS7KD5Uu</vt:lpwstr>
  </property>
  <property fmtid="{D5CDD505-2E9C-101B-9397-08002B2CF9AE}" pid="7" name="_2015_ms_pID_7253431">
    <vt:lpwstr>OvnwO0Wa4rkf899qEClPY1kdDHplt6atEp44sZ8e5NB/os5QYbW+I2
6JEPy9ODmcXCIV7NFIYFk/wteeIe/HQP7Vvy8OFbR7mwrEVIq73YkGjbBRvI9RCSVkBEWPIs
CVNmiE4u2jZc2oaOFZiQzbeyTJjLHUXGuWIP9w4zq4sFKygaIrFgdInjtfnqI2BfSxi+iiLi
forIoPGWAwJNu6rz</vt:lpwstr>
  </property>
</Properties>
</file>