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95" r:id="rId3"/>
    <p:sldId id="296" r:id="rId4"/>
    <p:sldId id="297" r:id="rId5"/>
    <p:sldId id="298" r:id="rId6"/>
    <p:sldId id="301" r:id="rId7"/>
    <p:sldId id="302" r:id="rId8"/>
    <p:sldId id="303" r:id="rId9"/>
    <p:sldId id="304" r:id="rId10"/>
    <p:sldId id="305" r:id="rId11"/>
    <p:sldId id="306" r:id="rId12"/>
    <p:sldId id="311" r:id="rId13"/>
    <p:sldId id="312" r:id="rId14"/>
    <p:sldId id="313" r:id="rId15"/>
    <p:sldId id="307" r:id="rId16"/>
    <p:sldId id="309" r:id="rId17"/>
    <p:sldId id="310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ia" lastIdx="3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4" autoAdjust="0"/>
    <p:restoredTop sz="94694" autoAdjust="0"/>
  </p:normalViewPr>
  <p:slideViewPr>
    <p:cSldViewPr>
      <p:cViewPr varScale="1">
        <p:scale>
          <a:sx n="115" d="100"/>
          <a:sy n="115" d="100"/>
        </p:scale>
        <p:origin x="75" y="123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8145" y="1598812"/>
            <a:ext cx="7729810" cy="1102519"/>
          </a:xfrm>
        </p:spPr>
        <p:txBody>
          <a:bodyPr>
            <a:noAutofit/>
          </a:bodyPr>
          <a:lstStyle/>
          <a:p>
            <a:r>
              <a:rPr lang="en-GB" sz="2000" dirty="0"/>
              <a:t>WF on further RRM enhancement for NR and MR-DC – HO with </a:t>
            </a:r>
            <a:r>
              <a:rPr lang="en-GB" sz="2000" dirty="0" err="1"/>
              <a:t>PSCell</a:t>
            </a:r>
            <a:endParaRPr lang="zh-CN" altLang="en-US" sz="1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11560" y="2931790"/>
            <a:ext cx="6400800" cy="471484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vivo,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6876256" y="292973"/>
            <a:ext cx="18722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R4-2108344</a:t>
            </a:r>
            <a:r>
              <a:rPr lang="en-US" altLang="zh-CN" sz="1600" b="1" dirty="0"/>
              <a:t>  	</a:t>
            </a:r>
            <a:endParaRPr lang="zh-CN" altLang="en-US" sz="16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98574" y="292973"/>
            <a:ext cx="3232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sz="1400" b="1" dirty="0"/>
              <a:t>3GPP TSG-RAN4 Meeting #99-e</a:t>
            </a:r>
            <a:r>
              <a:rPr lang="en-US" sz="1400" b="1" dirty="0"/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sz="1400" b="1" dirty="0"/>
              <a:t>Electronic Meeting, 19</a:t>
            </a:r>
            <a:r>
              <a:rPr lang="en-GB" sz="1400" b="1" baseline="30000" dirty="0"/>
              <a:t>th</a:t>
            </a:r>
            <a:r>
              <a:rPr lang="en-GB" sz="1400" b="1" dirty="0"/>
              <a:t> – 27</a:t>
            </a:r>
            <a:r>
              <a:rPr lang="en-GB" sz="1400" b="1" baseline="30000" dirty="0"/>
              <a:t>th</a:t>
            </a:r>
            <a:r>
              <a:rPr lang="en-GB" sz="1400" b="1" dirty="0"/>
              <a:t> May, 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1DA9-80B3-3F45-A398-88F8500FEA86}"/>
              </a:ext>
            </a:extLst>
          </p:cNvPr>
          <p:cNvSpPr/>
          <p:nvPr/>
        </p:nvSpPr>
        <p:spPr>
          <a:xfrm>
            <a:off x="298574" y="878712"/>
            <a:ext cx="856895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  <a:tabLst>
                <a:tab pos="180340" algn="l"/>
                <a:tab pos="360680" algn="l"/>
                <a:tab pos="541020" algn="l"/>
                <a:tab pos="721360" algn="l"/>
                <a:tab pos="901700" algn="l"/>
                <a:tab pos="1082040" algn="l"/>
                <a:tab pos="1262380" algn="l"/>
                <a:tab pos="2676525" algn="l"/>
              </a:tabLst>
            </a:pPr>
            <a:r>
              <a:rPr lang="pt-BR" sz="1400" b="1" dirty="0"/>
              <a:t>Agenda item: 9.9.2.2</a:t>
            </a:r>
            <a:endParaRPr lang="en-US" sz="1400" b="1" dirty="0"/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GB" sz="1400" b="1" dirty="0"/>
              <a:t>Document for: Approval</a:t>
            </a:r>
            <a:endParaRPr lang="en-US" sz="1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2-2-3: UE SW processing and RF warm-up(if needed) time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4 (Huawei): UE processing time is the maximum value of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addition, and FFS whether to extend the processing time for NR SA to EN-DC and the value if needed.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5 (Ericsson): For software processing for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the following values are to be used.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0ms, when source and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 same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same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NR or LTE cell,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20ms, when source and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different NR cells in same FR,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40ms, when source and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different NR cells in different FRs,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[40ms], when there is no source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i.e. when it is a matter of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6 (Nokia):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UE processing time in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be 20ms if source &amp;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in same frequency range and source &amp;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 same frequency range, 40ms otherwise.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 additional RF retuning interruption should be defined during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8 (MTK, OPPO):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overall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should be max(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HO,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addition) +10ms</a:t>
            </a: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10 (Qualcomm, vivo, MTK, NEC):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Extending the UE processing time for NRSA to EN-DC joint handover by [FFS]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[FFS] can be 10ms as the starting point, i.e.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= [30]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NRDC to NRDC, the UE processing time to be 20ms without FR mode switch on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 otherwise, the UE processing time shall be 40ms as the legacy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change requirement.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163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2-2-5: Ending point of the delay requirement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(CATT, CMCC, Ericsson, Intel, NEC, vivo, Nokia): Waiting for RAN2 response for order of random access carried out towards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(Xiaomi, OPPO, DoCoMo, vivo): The ending point of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timing when UE is capable to transmit PRACH preamble towards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(Apple): the ending point of the delay requirement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sequential processing is used, the timing when UE shall be capable to transmit PRACH preamble towards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the parallel processing is used, the later timing between “timing when UE shall be capable to transmit PRACH preamble towards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and “the timing when UE shall be capable to transmit PRACH preamble towards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4 (Huawei, QC, MTK):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Define delay requirements for HO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addition/change separately with the ending points defined as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PRACH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PRACH respectively. No need to define overall delay requirement.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587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2-2-6: Optimisation for the case when </a:t>
            </a:r>
            <a:r>
              <a:rPr lang="en-GB" sz="1200" b="1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not changed during HO with </a:t>
            </a:r>
            <a:r>
              <a:rPr lang="en-GB" sz="1200" b="1" u="sng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(ZTE, CATT, Apple, OPPO, Ericsson, vivo): 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UE which is already configured with DC, the UE’s behavior is same when the configured </a:t>
            </a:r>
            <a:r>
              <a:rPr lang="en-US" sz="1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same as the original one or not.</a:t>
            </a:r>
          </a:p>
          <a:p>
            <a:pPr lvl="1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(Nokia): 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the target </a:t>
            </a:r>
            <a:r>
              <a:rPr lang="en-US" sz="1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same as source </a:t>
            </a:r>
            <a:r>
              <a:rPr lang="en-US" sz="1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UE should have known the timing, then it is no need for fine time tracking for target </a:t>
            </a:r>
            <a:r>
              <a:rPr lang="en-US" sz="12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510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2-2-8: Delay requirement design if parallel processing is assumed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1 (CATT):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If parallel processing is assumed and having order limit of PRACH, the delay requirement can be defined as: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Delay = RRC processing time + max(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handove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addition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+ max(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interrupt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handove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config_PSCell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addition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_ DU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_ DU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If parallel processing is assumed and having not order limit of PRACH, the delay requirement can be defined as: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Delay = RRC processing time + max(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interrupt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config_PSCell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2 (CMCC):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Delay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is maximum 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addition delay, HO delay)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addition delay=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search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∆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_ DU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+ 2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ms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 delay =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interrupt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search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IU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∆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margin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ms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3 (Nokia):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delay requirements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can be described as: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HO_with_PSCell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search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∆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+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margin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+T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FFS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Where T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FFS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is the delay in acquiring the first available PRACH occasion in the target cells.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The cell searching time in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can be the maximum searching time of target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Delay requirements for parallel processing are discussed after there is conclusion on the other issues in sub-topic 2-2.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145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2-2-9: Delay requirement design if sequential processing is assumed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1 (CATT):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If sequential processing is assumed, the delay requirement can be defined as: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Delay = RRC processing time + max(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handove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addition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+ 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interrupt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handove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 + (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config_PSCell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 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RRC_delay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–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processing</a:t>
            </a:r>
            <a:r>
              <a:rPr lang="en-GB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for addition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fontAlgn="auto" hangingPunct="1"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2: </a:t>
            </a:r>
            <a:endParaRPr lang="en-US" sz="12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143000" lvl="2" indent="-228600" fontAlgn="auto" hangingPunct="1"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Other options are not precluded.</a:t>
            </a:r>
            <a:endParaRPr lang="en-US" sz="12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>
              <a:spcAft>
                <a:spcPts val="900"/>
              </a:spcAft>
            </a:pPr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Delay requirements for sequential processing are discussed after there is conclusion on other issues in sub-topic 2-2.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895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2-3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2-3-2: Interruption requirement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(CATT, Xiaomi, Huawei, vivo, Docomo): No interruption requirement should be defined during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Option 2 (MTK, Ericsson, CATT, Intel, Nokia):  No new interruption requirement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is needed. Interruption in legacy handover delay requirement can still be applied for the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PCell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(Apple, OPPO, Huawei): Interruption in legacy handover delay requirement can be applied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 interruption is defined on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marL="1143000" lvl="2" indent="-2286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sequential processing is used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UE may have an interruption on new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due to the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addition. </a:t>
            </a:r>
          </a:p>
          <a:p>
            <a:pPr marL="1143000" lvl="2" indent="-2286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If parallel processing is used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no need to define interruption requirement.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5 (NEC):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RAN4 to postpone the discussion on interruption uncertainty (T</a:t>
            </a:r>
            <a:r>
              <a:rPr lang="en-US" sz="12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IU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till reply LS from RAN2 is received.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6 (Qualcomm):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Depending on RAN2 LS reply.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410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2-4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2-4-1: 2 step and 4 step RACH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1a (ZTE, Nokia, vivo): Include both 2-step RA and 4-step RA into the new requirements made for handover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No need to mention 2-step or 4-step in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requirements.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1b (NEC, Ericsson, ZTE, Nokia): RAN4 to define both 2-step and 4-step RACH requirements for handover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(Apple, Xiaomi, OPPO, MTK): for requirement of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RAN4 starts the discussion with 4 step RACH first and FFS on 2 step RACH.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(CATT, Qualcomm): Waiting RAN2 response and conclusions of other issues for 2 step and 4 step RACH.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205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2-4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2-4-3: RACH occasion on NR-U CC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(Ericsson):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RAN4 to further study whether RA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unlicensed carrier with CCA shall be prioritized over RA for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on licensed carrier, once CCA is successful.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(CATT, Apple, OPPO, Qualcomm, Huawei, MTK): The NR-U scenario is out of scope of this WID, no need to discuss.</a:t>
            </a: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(vivo): 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Discuss in RAN plenary.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608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solidFill>
                  <a:srgbClr val="00B050"/>
                </a:solidFill>
              </a:rPr>
              <a:t>Agreements in the 1</a:t>
            </a:r>
            <a:r>
              <a:rPr lang="en-GB" sz="2800" baseline="30000" dirty="0">
                <a:solidFill>
                  <a:srgbClr val="00B050"/>
                </a:solidFill>
              </a:rPr>
              <a:t>st</a:t>
            </a:r>
            <a:r>
              <a:rPr lang="en-GB" sz="2800" dirty="0">
                <a:solidFill>
                  <a:srgbClr val="00B050"/>
                </a:solidFill>
              </a:rPr>
              <a:t> round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531394"/>
          </a:xfrm>
        </p:spPr>
        <p:txBody>
          <a:bodyPr>
            <a:normAutofit/>
          </a:bodyPr>
          <a:lstStyle/>
          <a:p>
            <a:r>
              <a:rPr lang="en-US" sz="1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1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processing</a:t>
            </a:r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includes both software processing time and RF warm up time.</a:t>
            </a:r>
          </a:p>
          <a:p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depends on RAN2 reply whether RACH processing can be performed in parallel or not and it can be further discussed</a:t>
            </a:r>
          </a:p>
          <a:p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Considering the reply LS from RAN2, RRC processing delay for HO with </a:t>
            </a:r>
            <a:r>
              <a:rPr lang="en-US" sz="1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PSCell</a:t>
            </a:r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is: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 SA to EN-DC : 50ms 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EN-DC to EN-DC: 20ms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NE-DC to NE-DC: 16ms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NR-DC to NR-DC: 16ms</a:t>
            </a:r>
          </a:p>
          <a:p>
            <a:pPr lvl="1"/>
            <a:r>
              <a:rPr lang="en-US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RRC processing delay is defined in RAN2 specification.</a:t>
            </a:r>
          </a:p>
          <a:p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PCC could be scheduled for UE when </a:t>
            </a:r>
            <a:r>
              <a:rPr lang="en-US" sz="1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Pcell</a:t>
            </a:r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 is completed but </a:t>
            </a:r>
            <a:r>
              <a:rPr lang="en-US" sz="16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PSCell</a:t>
            </a:r>
            <a:r>
              <a:rPr lang="en-US" sz="16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addition is not completed</a:t>
            </a:r>
          </a:p>
          <a:p>
            <a:endParaRPr lang="en-US" sz="16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578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Agreements in the 2</a:t>
            </a:r>
            <a:r>
              <a:rPr lang="en-GB" sz="2800" baseline="30000" dirty="0">
                <a:solidFill>
                  <a:srgbClr val="0070C0"/>
                </a:solidFill>
              </a:rPr>
              <a:t>nd</a:t>
            </a:r>
            <a:r>
              <a:rPr lang="en-GB" sz="2800" dirty="0">
                <a:solidFill>
                  <a:srgbClr val="0070C0"/>
                </a:solidFill>
              </a:rPr>
              <a:t> round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PCell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 and 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PSCell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addition, except RACH procedure, are performed in parallel for at least some of procedures</a:t>
            </a:r>
          </a:p>
          <a:p>
            <a:pPr lvl="1"/>
            <a:r>
              <a:rPr lang="en-US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FFS condition of parallel processing in Issue 2-2-1a</a:t>
            </a:r>
          </a:p>
          <a:p>
            <a:pPr lvl="1"/>
            <a:endParaRPr lang="en-US" sz="1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751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en-GB" sz="2800" dirty="0"/>
              <a:t>Open issues – sub-topic 2-1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96044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2-1-1: Scenarios for RRM requirement of HO with </a:t>
            </a:r>
            <a:r>
              <a:rPr lang="en-US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(CMCC, CATT, OPPO, Ericsson, Qualcomm, Intel, Docomo, NEC, vivo, Nokia)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RAN4 concludes that RRM requirements are needed for the additional scenarios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It is up to RAN plenary decision whether to extend the scope the WID. </a:t>
            </a:r>
          </a:p>
          <a:p>
            <a:pPr lvl="3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solidFill>
                  <a:srgbClr val="FFC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NR SA to NE-DC (newly added)</a:t>
            </a:r>
          </a:p>
          <a:p>
            <a:pPr lvl="3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solidFill>
                  <a:srgbClr val="FFC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NR SA to NR-DC (newly added)</a:t>
            </a:r>
          </a:p>
          <a:p>
            <a:pPr lvl="3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200" dirty="0">
                <a:solidFill>
                  <a:srgbClr val="FFC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from LTE SA to EN-DC (newly added)</a:t>
            </a:r>
            <a:endParaRPr lang="en-US" sz="800" dirty="0">
              <a:solidFill>
                <a:srgbClr val="FFC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(Apple, Xiaomi, MTK)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extension of WI scope should be discussed in RAN plenary.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525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2-1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3228"/>
            <a:ext cx="8229600" cy="3812777"/>
          </a:xfrm>
        </p:spPr>
        <p:txBody>
          <a:bodyPr>
            <a:normAutofit fontScale="77500" lnSpcReduction="20000"/>
          </a:bodyPr>
          <a:lstStyle/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6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2-1-2: NR-DC and NE-DC mode in HO with </a:t>
            </a:r>
            <a:r>
              <a:rPr lang="en-GB" sz="16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1(CATT, Qualcomm, Huawei): In R17 RAN4 only considers: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FR1+FR2 NR-DC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NR-DC to NR-DC,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FR1+LTE NE-DC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NE-DC to NE-DC.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(CMCC, Apple, Xiaomi, Ericsson, Huawei, Intel, NEC, vivo, Nokia):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FR1+FR2 NR-DC and FR1+FR1 NR-DC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NR-DC to NR-DC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Note: the baseline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 requirement for FR1+FR1 NR-DC would be discussed in TEI16.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FR1+LTE NE-DC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NE-DC to NE-DC.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Recommended WF (OPPO, Docomo, MTK)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FR1+FR2 NR-DC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NR-DC to NR-DC</a:t>
            </a:r>
            <a:r>
              <a:rPr lang="en-GB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is supported.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FR1+LTE NE-DC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NE-DC to NE-DC is supported.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FR1+FR1 NR-DC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NR-DC to NR-DC is FFS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baseline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 requirement for FR1+FR1 NR-DC would be discussed in TEI16.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FR2+LTE NE-DC for HO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from NE-DC to NE-DC is FFS.</a:t>
            </a: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172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2-1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2-1-2a: Requirements for Rel-16 FR1+FR1 NR-DC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Limited set of RRM requirements, i.e.,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 requirements, are specified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requirements are discussed in TEI16.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Full set of RRM requirements: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Note: The requirements are specified under what agenda/WI?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9492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2-2-1a: Condition of parallel processing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 SMTC of target unknown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configured in targetcellSMTC-SCG-r16, sequential processing shall be assumed; otherwise, parallel processing shall be assumed</a:t>
            </a: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Parallel processing shall always be assumed.</a:t>
            </a:r>
          </a:p>
          <a:p>
            <a:pPr lvl="1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Note: other options are not precluded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None/>
            </a:pPr>
            <a:endParaRPr lang="en-GB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GB" sz="1200" b="1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2-2-1b: Whether requirements for sequential processing are needed if parallel processing is only possible under certain condition</a:t>
            </a:r>
            <a:endParaRPr lang="en-US" sz="1200" b="1" u="sng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1: yes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2: no </a:t>
            </a:r>
          </a:p>
          <a:p>
            <a:pPr lvl="2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2a: no, but the applicability condition shall be clarified in the spec (e.g., no requirement applies when such configuration happens).</a:t>
            </a: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1"/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695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65571"/>
          </a:xfrm>
        </p:spPr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320480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3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2-2-2: Parallel processing for HO with </a:t>
            </a:r>
            <a:r>
              <a:rPr lang="en-GB" sz="13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3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1a (QC, Nokia, ZTE, CATT, Ericsson, vivo, Apple, OPPO, Docomo, MTK, NEC): </a:t>
            </a:r>
            <a:endParaRPr lang="en-US" sz="13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 and </a:t>
            </a:r>
            <a:r>
              <a:rPr lang="en-GB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addition, without considering RA procedures and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3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are performed in parallel independently.</a:t>
            </a:r>
            <a:endParaRPr lang="en-US" sz="13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1b (Intel): </a:t>
            </a: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3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3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margin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T</a:t>
            </a:r>
            <a:r>
              <a:rPr lang="en-US" sz="13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∆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can be processed in parallel for both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HO and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addition.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3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search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time required to search the target cell. T</a:t>
            </a:r>
            <a:r>
              <a:rPr lang="en-US" sz="1300" baseline="-25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∆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time for fine time tracking and acquiring full timing information of the target cell.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3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margin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time for SSB post-processing.</a:t>
            </a: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1c (Huawei): </a:t>
            </a:r>
            <a:endParaRPr lang="en-US" sz="13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Based on the parallel processing assumption</a:t>
            </a:r>
            <a:endParaRPr lang="en-US" sz="13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Whether to consider additional delay for searching procedure depends on whether to include FR1+FR1 NR-DC case</a:t>
            </a:r>
            <a:endParaRPr lang="en-US" sz="13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2b (MTK, Intel): </a:t>
            </a: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RAN4 to specify the delay requirement for HO with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based on the assumption that some of procedures should be able to be performed in parallel.</a:t>
            </a:r>
          </a:p>
          <a:p>
            <a:pPr marL="1143000" lvl="2" indent="-228600" algn="just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 what kinds of components in the overall delay requirement, e.g.,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sz="13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will have dependency between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US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sz="13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78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91FD-8426-48FA-B5E4-8B1BBD34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Open issues – sub-topic 2-2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0B9C9-DE71-4387-AACB-6CC9E95CCC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032448"/>
          </a:xfrm>
        </p:spPr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sz="12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Issue 2-2-3: UE SW processing and RF warm-up(if needed) time for HO with </a:t>
            </a:r>
            <a:r>
              <a:rPr lang="en-GB" sz="1200" b="1" u="sng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1 (CATT): The value of processing time of handover and the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 can be reused separately.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GB" sz="1200" baseline="-250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processing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including UE SW processing and RF warm-up time should be the maximum of the processing time of handover and the processing time of the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(Apple, Xiaomi): 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sequential processing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the total UE processing time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the sum of UE processing timing of HO and UE processing timing of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addition.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parallel processing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the total UE processing time for HO with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could be the maximum one between UE processing timing of HO and UE processing timing of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GB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addition</a:t>
            </a:r>
            <a:endParaRPr lang="en-US" sz="12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"/>
            </a:pP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UE processing time for HO with </a:t>
            </a:r>
            <a:r>
              <a:rPr lang="en-US" sz="12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PSCell</a:t>
            </a:r>
            <a:r>
              <a:rPr lang="en-US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is:</a:t>
            </a:r>
          </a:p>
          <a:p>
            <a:pPr>
              <a:spcAft>
                <a:spcPts val="900"/>
              </a:spcAft>
            </a:pPr>
            <a:endParaRPr lang="en-US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CB77AF1-7769-4072-9B11-5A19C2DCFB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894271"/>
              </p:ext>
            </p:extLst>
          </p:nvPr>
        </p:nvGraphicFramePr>
        <p:xfrm>
          <a:off x="1514157" y="3219822"/>
          <a:ext cx="6115685" cy="9544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97075">
                  <a:extLst>
                    <a:ext uri="{9D8B030D-6E8A-4147-A177-3AD203B41FA5}">
                      <a16:colId xmlns:a16="http://schemas.microsoft.com/office/drawing/2014/main" val="74302507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1165120971"/>
                    </a:ext>
                  </a:extLst>
                </a:gridCol>
                <a:gridCol w="2232660">
                  <a:extLst>
                    <a:ext uri="{9D8B030D-6E8A-4147-A177-3AD203B41FA5}">
                      <a16:colId xmlns:a16="http://schemas.microsoft.com/office/drawing/2014/main" val="1872258750"/>
                    </a:ext>
                  </a:extLst>
                </a:gridCol>
              </a:tblGrid>
              <a:tr h="29337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 processing margin (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200" baseline="-25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processing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Pcell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PSCell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in the same FR as old serving cell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Target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Pcell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and/or target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PSCell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in the different FR from old serving cell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3814818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Sequential processing 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40ms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60ms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961367"/>
                  </a:ext>
                </a:extLst>
              </a:tr>
              <a:tr h="95250"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Parallel processing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20ms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40ms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8790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0182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16436</TotalTime>
  <Words>2503</Words>
  <Application>Microsoft Office PowerPoint</Application>
  <PresentationFormat>全屏显示(16:9)</PresentationFormat>
  <Paragraphs>163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MS Mincho</vt:lpstr>
      <vt:lpstr>等线</vt:lpstr>
      <vt:lpstr>宋体</vt:lpstr>
      <vt:lpstr>Arial</vt:lpstr>
      <vt:lpstr>Calibri</vt:lpstr>
      <vt:lpstr>Courier New</vt:lpstr>
      <vt:lpstr>Symbol</vt:lpstr>
      <vt:lpstr>Times New Roman</vt:lpstr>
      <vt:lpstr>Wingdings</vt:lpstr>
      <vt:lpstr>Office 主题</vt:lpstr>
      <vt:lpstr>WF on further RRM enhancement for NR and MR-DC – HO with PSCell</vt:lpstr>
      <vt:lpstr>Agreements in the 1st round</vt:lpstr>
      <vt:lpstr>Agreements in the 2nd round</vt:lpstr>
      <vt:lpstr>Open issues – sub-topic 2-1</vt:lpstr>
      <vt:lpstr>Open issues – sub-topic 2-1</vt:lpstr>
      <vt:lpstr>Open issues – sub-topic 2-1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2-2</vt:lpstr>
      <vt:lpstr>Open issues – sub-topic 2-3</vt:lpstr>
      <vt:lpstr>Open issues – sub-topic 2-4</vt:lpstr>
      <vt:lpstr>Open issues – sub-topic 2-4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vivo</cp:lastModifiedBy>
  <cp:revision>329</cp:revision>
  <dcterms:created xsi:type="dcterms:W3CDTF">2019-10-08T01:43:15Z</dcterms:created>
  <dcterms:modified xsi:type="dcterms:W3CDTF">2021-05-26T15:58:39Z</dcterms:modified>
</cp:coreProperties>
</file>