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4" r:id="rId6"/>
    <p:sldId id="267" r:id="rId7"/>
    <p:sldId id="275" r:id="rId8"/>
    <p:sldId id="268" r:id="rId9"/>
    <p:sldId id="272" r:id="rId10"/>
    <p:sldId id="273" r:id="rId11"/>
    <p:sldId id="266" r:id="rId12"/>
    <p:sldId id="26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1BBAA2-0952-41BE-8E71-C204796D791E}" v="3" dt="2021-05-26T09:40:40.761"/>
    <p1510:client id="{3DB847AC-F7D8-4FFF-80A5-B2D8F175EFA8}" v="3" dt="2021-05-26T08:22:39.747"/>
    <p1510:client id="{DB079EC2-27E7-4426-AD5B-DDB1C9C1009B}" v="3" dt="2021-05-26T01:56:51.9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6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hixun" userId="cfc0b3ae-8261-4113-b47b-bd714b0bc8ee" providerId="ADAL" clId="{131BBAA2-0952-41BE-8E71-C204796D791E}"/>
    <pc:docChg chg="modSld">
      <pc:chgData name="Zhixun" userId="cfc0b3ae-8261-4113-b47b-bd714b0bc8ee" providerId="ADAL" clId="{131BBAA2-0952-41BE-8E71-C204796D791E}" dt="2021-05-26T16:10:54.368" v="1" actId="20577"/>
      <pc:docMkLst>
        <pc:docMk/>
      </pc:docMkLst>
      <pc:sldChg chg="modSp mod">
        <pc:chgData name="Zhixun" userId="cfc0b3ae-8261-4113-b47b-bd714b0bc8ee" providerId="ADAL" clId="{131BBAA2-0952-41BE-8E71-C204796D791E}" dt="2021-05-26T16:10:54.368" v="1" actId="20577"/>
        <pc:sldMkLst>
          <pc:docMk/>
          <pc:sldMk cId="2110383606" sldId="264"/>
        </pc:sldMkLst>
        <pc:spChg chg="mod">
          <ac:chgData name="Zhixun" userId="cfc0b3ae-8261-4113-b47b-bd714b0bc8ee" providerId="ADAL" clId="{131BBAA2-0952-41BE-8E71-C204796D791E}" dt="2021-05-26T16:10:54.368" v="1" actId="20577"/>
          <ac:spMkLst>
            <pc:docMk/>
            <pc:sldMk cId="2110383606" sldId="264"/>
            <ac:spMk id="3" creationId="{8E1C38B7-765C-4130-B1AE-A58F0328D13F}"/>
          </ac:spMkLst>
        </pc:spChg>
      </pc:sldChg>
    </pc:docChg>
  </pc:docChgLst>
  <pc:docChgLst>
    <pc:chgData name="Zhixun Tang" userId="cfc0b3ae-8261-4113-b47b-bd714b0bc8ee" providerId="ADAL" clId="{131BBAA2-0952-41BE-8E71-C204796D791E}"/>
    <pc:docChg chg="modSld">
      <pc:chgData name="Zhixun Tang" userId="cfc0b3ae-8261-4113-b47b-bd714b0bc8ee" providerId="ADAL" clId="{131BBAA2-0952-41BE-8E71-C204796D791E}" dt="2021-05-26T09:40:43.913" v="16" actId="6549"/>
      <pc:docMkLst>
        <pc:docMk/>
      </pc:docMkLst>
      <pc:sldChg chg="modSp mod">
        <pc:chgData name="Zhixun Tang" userId="cfc0b3ae-8261-4113-b47b-bd714b0bc8ee" providerId="ADAL" clId="{131BBAA2-0952-41BE-8E71-C204796D791E}" dt="2021-05-26T09:40:43.913" v="16" actId="6549"/>
        <pc:sldMkLst>
          <pc:docMk/>
          <pc:sldMk cId="3736630678" sldId="256"/>
        </pc:sldMkLst>
        <pc:spChg chg="mod">
          <ac:chgData name="Zhixun Tang" userId="cfc0b3ae-8261-4113-b47b-bd714b0bc8ee" providerId="ADAL" clId="{131BBAA2-0952-41BE-8E71-C204796D791E}" dt="2021-05-26T09:40:43.913" v="16" actId="6549"/>
          <ac:spMkLst>
            <pc:docMk/>
            <pc:sldMk cId="3736630678" sldId="256"/>
            <ac:spMk id="9" creationId="{B4A17EEB-B8C6-417B-A48E-9C0602CE4E4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72FD4-925F-4514-A76F-1FA82C3FBF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2519E-E2E2-476A-B281-8C668CEDB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C64D-B5E0-42A4-8423-148BA9A2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E9C08-D6BB-4CC8-A798-AE4343E83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ADB6-5AEC-4ECE-8A37-2305362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6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16385-53D6-456A-BB92-5F514106B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7982B-A8AB-43C3-9B7A-A40A89BEE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94EC-A657-4E7F-BA5B-CF8B70B18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9972D-B62F-4973-AE6F-8CBA13A6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D4B1-995F-4A73-8F1F-69E92746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4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895C8-2B0A-45C7-949D-BFC0D3227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07B16C-30C6-4F6F-B400-CEE66C50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33C7-C91E-4BCF-B550-05C7E38A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93C4-B161-49BD-A768-5574440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27878-5FEE-4F6D-B2D5-D71E6FDF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8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F33B-73D2-4639-89D7-FC1890A4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0713-0439-4B85-8DDF-326B82BC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3555-4481-4C5A-B3C4-5A938EC9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91F13-F0C8-46B5-8284-39D9ACB7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07AF-DEA4-4B49-9CC3-4B55B9BB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463E-E7C7-47AF-B5F4-C189E47E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5110C-3BB5-4381-88C4-0563A8E84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31F6-D33C-4FD1-A57A-3EDE3078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C988-A646-4763-9AE1-C7F4FD81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30D36-1E8B-4E90-BC94-157F9950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1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BA6ED-F4DF-4757-B01D-EF005BC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A644E-4DD3-42BF-92F2-2A8657BF7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5A1FC-FBC3-420A-9391-BB79CF81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1057E0-E326-4389-8E7C-45B05BD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4D833-0E1F-4560-B29C-B014BE84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6B647-EFCF-4967-9D33-8B387369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7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250C-D0A4-41A9-ABED-2E37CAD3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33DD5-D669-43A4-913A-2B55D975E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420A9-9D88-4A49-9E1C-216FAAC5C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BD13-EF99-4BBF-AB7E-1D8030B0C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9C5C2-B283-4D51-A26E-1BCE222A2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5F753-ED85-44BE-BFCB-4C3E1093E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2D603D-6E2F-47E0-AC81-3BE15FFC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388E3-53EC-443C-A0DD-9CAA9215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A4DB-4B76-4E9C-84C4-84F70D68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3C76D5-1929-47D5-A9EA-C670F2286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FE1E5-DD52-4EF6-BA7B-62E7F4E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93B6-592C-4DEC-B684-B330DDD4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7B4A4-D4CF-4DCD-A279-6B192FE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5B565-8AB8-44D1-AF53-B2C1A205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77E0F-9143-4632-BAD4-184A8FC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DB6A-73A1-429C-AF82-DEEDFEEA5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7AEDF-AB7E-4F25-A4BE-1C2067B5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4564FE-A1F3-4F87-9452-4A6B20391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021AB-4294-463C-98EF-E76504D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0C0DB-7CCE-4FE5-B802-327F3E99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278D-21B9-45B7-BB35-4E32B649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3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E5E4-69E4-4E10-BDC5-3399BC87D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F860F-7D45-4A5F-8B9F-D886B26BE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1891E-0365-426E-B70E-C6BF45F13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6A8AF-2642-4A4F-AE48-B9D5A9A69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4ED20-058D-4CF2-9CDA-6D95BCED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673F6-3575-46F5-AA13-FB7B23E3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7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567F5-EA88-453D-B513-1E5DEEFB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84993-0526-4839-BC7D-41ABBDA5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0469-6228-4793-8963-185698ED3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9DA1B-7D9B-4C1C-B01D-831821F7F87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1F58-0D31-4FB0-B544-CDAF0C013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21A2-1844-4E96-B370-FCFC6EED2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08772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NeedForGap</a:t>
            </a:r>
            <a:r>
              <a:rPr lang="en-US" dirty="0"/>
              <a:t> measurements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8447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Ericsson,</a:t>
            </a:r>
            <a:r>
              <a:rPr lang="zh-CN" altLang="en-US" sz="3600" dirty="0"/>
              <a:t> </a:t>
            </a:r>
            <a:r>
              <a:rPr lang="en-US" altLang="ja-JP" sz="3600" dirty="0"/>
              <a:t>Huawei, </a:t>
            </a:r>
            <a:r>
              <a:rPr lang="en-US" altLang="ja-JP" sz="3600" dirty="0" err="1"/>
              <a:t>HiSilicon</a:t>
            </a:r>
            <a:endParaRPr lang="en-US" sz="3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443752" y="215153"/>
            <a:ext cx="556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#99-e</a:t>
            </a:r>
          </a:p>
          <a:p>
            <a:r>
              <a:rPr lang="en-US" sz="2000" dirty="0"/>
              <a:t>Electronic meeting, 19 – 27 </a:t>
            </a:r>
            <a:r>
              <a:rPr lang="en-US" altLang="ja-JP" sz="2000" dirty="0"/>
              <a:t>May</a:t>
            </a:r>
            <a:r>
              <a:rPr lang="en-US" sz="2000" dirty="0"/>
              <a:t> 2021</a:t>
            </a:r>
          </a:p>
          <a:p>
            <a:r>
              <a:rPr lang="en-US" sz="2000" dirty="0"/>
              <a:t>Agenda item: </a:t>
            </a:r>
            <a:r>
              <a:rPr lang="en-GB" sz="2000" dirty="0"/>
              <a:t>5.1.7.3</a:t>
            </a:r>
            <a:endParaRPr lang="en-US" sz="2000" dirty="0"/>
          </a:p>
          <a:p>
            <a:r>
              <a:rPr lang="en-US" sz="2000" dirty="0"/>
              <a:t>Document for: Approval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R4-2108220</a:t>
            </a:r>
          </a:p>
        </p:txBody>
      </p:sp>
    </p:spTree>
    <p:extLst>
      <p:ext uri="{BB962C8B-B14F-4D97-AF65-F5344CB8AC3E}">
        <p14:creationId xmlns:p14="http://schemas.microsoft.com/office/powerpoint/2010/main" val="373663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C87DE-4FC5-4946-B829-F9DD097B4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464" y="153192"/>
            <a:ext cx="10515600" cy="1325563"/>
          </a:xfrm>
        </p:spPr>
        <p:txBody>
          <a:bodyPr/>
          <a:lstStyle/>
          <a:p>
            <a:r>
              <a:rPr lang="en-US" dirty="0"/>
              <a:t>B</a:t>
            </a:r>
            <a:r>
              <a:rPr lang="en-US" altLang="zh-CN" dirty="0"/>
              <a:t>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55B273-E456-4E04-AA13-172B2DBB82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612"/>
            <a:ext cx="10515600" cy="5073445"/>
          </a:xfrm>
        </p:spPr>
        <p:txBody>
          <a:bodyPr>
            <a:normAutofit/>
          </a:bodyPr>
          <a:lstStyle/>
          <a:p>
            <a:r>
              <a:rPr lang="en-US" dirty="0"/>
              <a:t>In Rel-16 TEI, RAN2 has introduced </a:t>
            </a:r>
            <a:r>
              <a:rPr lang="en-GB" i="1" dirty="0" err="1"/>
              <a:t>NeedForGapsInfoNR</a:t>
            </a:r>
            <a:r>
              <a:rPr lang="en-GB" dirty="0"/>
              <a:t> capability for NR measurement as follow. </a:t>
            </a:r>
          </a:p>
          <a:p>
            <a:r>
              <a:rPr lang="en-GB" dirty="0"/>
              <a:t>The related requirements for </a:t>
            </a:r>
            <a:r>
              <a:rPr lang="en-GB" dirty="0" err="1"/>
              <a:t>NeedForGap</a:t>
            </a:r>
            <a:r>
              <a:rPr lang="en-GB" dirty="0"/>
              <a:t> are not defined in Rel-16. 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3C899B3-2B51-4226-89CA-9074004C5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232669"/>
              </p:ext>
            </p:extLst>
          </p:nvPr>
        </p:nvGraphicFramePr>
        <p:xfrm>
          <a:off x="2480281" y="2692315"/>
          <a:ext cx="6965965" cy="3791268"/>
        </p:xfrm>
        <a:graphic>
          <a:graphicData uri="http://schemas.openxmlformats.org/drawingml/2006/table">
            <a:tbl>
              <a:tblPr firstRow="1" firstCol="1" bandRow="1"/>
              <a:tblGrid>
                <a:gridCol w="6965965">
                  <a:extLst>
                    <a:ext uri="{9D8B030D-6E8A-4147-A177-3AD203B41FA5}">
                      <a16:colId xmlns:a16="http://schemas.microsoft.com/office/drawing/2014/main" val="18674850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900" b="1" i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information element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ASN1START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TAG-</a:t>
                      </a:r>
                      <a:r>
                        <a:rPr lang="en-GB" sz="900" dirty="0" err="1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-START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NeedForGapsInfoNR-r16 ::=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intraFreq-needForGap-r16      NeedForGapsIntraFreqlist-r16,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interFreq-needForGap-r16      NeedForGapsBandlistNR-r16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NeedForGapsIntraFreqlist-r16 ::=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(SIZE (1..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maxNrofServingCells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)) OF NeedForGapsIntraFreq-r16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NeedForGapsBandlistNR-r16 ::=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(SIZE (1..maxBands)) OF NeedForGapsNR-r16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NeedForGapsIntraFreq-r16  ::=    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servCellId-r16                                     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ServCellIndex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gapIndicationIntra-r16                       ENUMERATED {gap, no-gap}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NeedForGapsNR-r16  ::=                        </a:t>
                      </a:r>
                      <a:r>
                        <a:rPr lang="en-GB" sz="900" dirty="0">
                          <a:solidFill>
                            <a:srgbClr val="993366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bandNR-r16                                      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FreqBandIndicatorNR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gapIndication-r16                             ENUMERATED {gap, no-gap}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TAG-</a:t>
                      </a:r>
                      <a:r>
                        <a:rPr lang="en-GB" sz="900" dirty="0" err="1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NeedForGapsInfoNR</a:t>
                      </a: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-STOP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90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-- ASN1STOP</a:t>
                      </a: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164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739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383AA-B482-46EB-ACCB-D15A6CAFF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12F80-B9E2-4836-8DE9-23CEB1093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‘</a:t>
            </a:r>
            <a:r>
              <a:rPr lang="en-GB" dirty="0" err="1">
                <a:solidFill>
                  <a:srgbClr val="00B050"/>
                </a:solidFill>
              </a:rPr>
              <a:t>NeedForGap</a:t>
            </a:r>
            <a:r>
              <a:rPr lang="en-GB" dirty="0">
                <a:solidFill>
                  <a:srgbClr val="00B050"/>
                </a:solidFill>
              </a:rPr>
              <a:t>’ in Rel-16 is only applied in NR SA.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184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14BCA-32F7-4795-9281-E60B3C848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S</a:t>
            </a:r>
            <a:r>
              <a:rPr lang="en-US" altLang="zh-CN" dirty="0"/>
              <a:t>cope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D090A-BC71-414E-BEF4-C30BB8CFAA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Potential new objective - </a:t>
            </a:r>
            <a:r>
              <a:rPr lang="en-US" dirty="0" err="1"/>
              <a:t>NeedForGap</a:t>
            </a:r>
            <a:r>
              <a:rPr lang="en-US" dirty="0"/>
              <a:t> for NR-SA only </a:t>
            </a:r>
          </a:p>
          <a:p>
            <a:pPr lvl="1"/>
            <a:r>
              <a:rPr lang="en-US" dirty="0"/>
              <a:t>Limited to SSB based measurements configured via measurement objects</a:t>
            </a:r>
          </a:p>
          <a:p>
            <a:pPr lvl="1"/>
            <a:r>
              <a:rPr lang="en-US" dirty="0"/>
              <a:t>Study whether the additional interruption is allowed when UE reporting ‘no gap’</a:t>
            </a:r>
          </a:p>
          <a:p>
            <a:pPr lvl="2"/>
            <a:r>
              <a:rPr lang="en-US" sz="2400" dirty="0"/>
              <a:t>Further define the interruption length, occasion and ratio, if the interruption is allowed</a:t>
            </a:r>
          </a:p>
          <a:p>
            <a:pPr lvl="1"/>
            <a:r>
              <a:rPr lang="en-US" dirty="0"/>
              <a:t>Study the related requirements, such as </a:t>
            </a:r>
            <a:r>
              <a:rPr lang="en-US" sz="2400" dirty="0"/>
              <a:t>CSSF, measurement period, scheduling restriction etc.</a:t>
            </a:r>
          </a:p>
          <a:p>
            <a:pPr lvl="1"/>
            <a:r>
              <a:rPr lang="en-US" dirty="0"/>
              <a:t>RAN4 to further consider the relation with other UE capabilities, such as NCSG etc.</a:t>
            </a:r>
          </a:p>
          <a:p>
            <a:pPr lvl="1"/>
            <a:r>
              <a:rPr lang="en-GB" dirty="0"/>
              <a:t>Decide if it is feasible that the UE requirements are defined in R16 or release independent from Rel-16.</a:t>
            </a:r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453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6A56E-852B-4731-832E-AC8FA9088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definition of ‘no gap’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5E45D-5F10-40B6-AA36-298E78A44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368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How to understand ‘no gap’ for UE capable of ‘</a:t>
            </a:r>
            <a:r>
              <a:rPr lang="en-GB" dirty="0" err="1"/>
              <a:t>NeedForGap</a:t>
            </a:r>
            <a:r>
              <a:rPr lang="en-GB" dirty="0"/>
              <a:t>’ and reporting ‘no gap’ in intra-frequency measurements</a:t>
            </a:r>
            <a:r>
              <a:rPr lang="en-US" i="1" dirty="0"/>
              <a:t>?</a:t>
            </a:r>
            <a:endParaRPr lang="en-GB" dirty="0"/>
          </a:p>
          <a:p>
            <a:pPr lvl="1"/>
            <a:r>
              <a:rPr lang="en-US" dirty="0"/>
              <a:t>Option 1: No gap and no interruption.</a:t>
            </a:r>
          </a:p>
          <a:p>
            <a:pPr lvl="1"/>
            <a:r>
              <a:rPr lang="en-US" dirty="0"/>
              <a:t>Option 2: No gap but limited interruption.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r>
              <a:rPr lang="en-GB" dirty="0"/>
              <a:t>How to understand ‘no gap’ for UE capable of ‘</a:t>
            </a:r>
            <a:r>
              <a:rPr lang="en-GB" dirty="0" err="1"/>
              <a:t>NeedForGap</a:t>
            </a:r>
            <a:r>
              <a:rPr lang="en-GB" dirty="0"/>
              <a:t>’ and reporting ‘no gap’ in inter-frequency measurements</a:t>
            </a:r>
            <a:r>
              <a:rPr lang="en-US" i="1" dirty="0"/>
              <a:t>?</a:t>
            </a:r>
            <a:endParaRPr lang="en-GB" dirty="0"/>
          </a:p>
          <a:p>
            <a:pPr lvl="1"/>
            <a:r>
              <a:rPr lang="en-US" dirty="0"/>
              <a:t>Option 1: No gap and no interruption.</a:t>
            </a:r>
          </a:p>
          <a:p>
            <a:pPr lvl="1"/>
            <a:r>
              <a:rPr lang="en-US" dirty="0"/>
              <a:t>Option 2: No gap but limited interruption.</a:t>
            </a:r>
            <a:endParaRPr lang="en-US" sz="20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7633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6A56E-852B-4731-832E-AC8FA9088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Interruption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5E45D-5F10-40B6-AA36-298E78A44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3680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If interruption is allowed for UE capable of ‘</a:t>
            </a:r>
            <a:r>
              <a:rPr lang="en-GB" dirty="0" err="1"/>
              <a:t>NeedForGap</a:t>
            </a:r>
            <a:r>
              <a:rPr lang="en-GB" dirty="0"/>
              <a:t>’ and reporting ‘no gap’ in measurements, </a:t>
            </a:r>
          </a:p>
          <a:p>
            <a:pPr lvl="1"/>
            <a:r>
              <a:rPr lang="en-GB" dirty="0"/>
              <a:t>How long about each interruption length in ‘</a:t>
            </a:r>
            <a:r>
              <a:rPr lang="en-GB" dirty="0" err="1"/>
              <a:t>NeedForGap</a:t>
            </a:r>
            <a:r>
              <a:rPr lang="en-GB" dirty="0"/>
              <a:t>’ measurements?</a:t>
            </a:r>
          </a:p>
          <a:p>
            <a:pPr lvl="2"/>
            <a:r>
              <a:rPr lang="en-US" dirty="0"/>
              <a:t>Option 1: 0.5 </a:t>
            </a:r>
            <a:r>
              <a:rPr lang="en-US" dirty="0" err="1"/>
              <a:t>ms</a:t>
            </a:r>
            <a:r>
              <a:rPr lang="en-US" dirty="0"/>
              <a:t> for FR1, 0.25ms for FR2</a:t>
            </a:r>
          </a:p>
          <a:p>
            <a:pPr lvl="2"/>
            <a:r>
              <a:rPr lang="en-US" dirty="0"/>
              <a:t>Option 2: 1ms</a:t>
            </a:r>
          </a:p>
          <a:p>
            <a:pPr lvl="2"/>
            <a:r>
              <a:rPr lang="en-US" dirty="0"/>
              <a:t>Option 3: other values</a:t>
            </a:r>
          </a:p>
          <a:p>
            <a:pPr lvl="1"/>
            <a:r>
              <a:rPr lang="en-GB" dirty="0"/>
              <a:t>FFS the interruption occasions </a:t>
            </a:r>
          </a:p>
          <a:p>
            <a:pPr lvl="1"/>
            <a:r>
              <a:rPr lang="en-GB" dirty="0"/>
              <a:t>FFS the overall interruption ratio(missing ACK/NACK) in ‘</a:t>
            </a:r>
            <a:r>
              <a:rPr lang="en-GB" dirty="0" err="1"/>
              <a:t>NeedForGap</a:t>
            </a:r>
            <a:r>
              <a:rPr lang="en-GB" dirty="0"/>
              <a:t>’ measurements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453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A6A56E-852B-4731-832E-AC8FA9088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5E45D-5F10-40B6-AA36-298E78A44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83680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FFS CSSF of </a:t>
            </a:r>
            <a:r>
              <a:rPr lang="en-GB" dirty="0"/>
              <a:t>measurements with ‘no gap’ in ‘</a:t>
            </a:r>
            <a:r>
              <a:rPr lang="en-GB" dirty="0" err="1"/>
              <a:t>NeedForGap</a:t>
            </a:r>
            <a:r>
              <a:rPr lang="en-GB" dirty="0"/>
              <a:t>’ reporting</a:t>
            </a:r>
          </a:p>
          <a:p>
            <a:r>
              <a:rPr lang="en-GB" dirty="0"/>
              <a:t>FFS measurement period </a:t>
            </a:r>
            <a:r>
              <a:rPr lang="en-US" dirty="0"/>
              <a:t>of </a:t>
            </a:r>
            <a:r>
              <a:rPr lang="en-GB" dirty="0"/>
              <a:t>‘</a:t>
            </a:r>
            <a:r>
              <a:rPr lang="en-GB" dirty="0" err="1"/>
              <a:t>NeedForGap</a:t>
            </a:r>
            <a:r>
              <a:rPr lang="en-GB" dirty="0"/>
              <a:t>’ measurements</a:t>
            </a:r>
          </a:p>
          <a:p>
            <a:r>
              <a:rPr lang="en-GB" dirty="0"/>
              <a:t>FFS scheduling restriction </a:t>
            </a:r>
            <a:r>
              <a:rPr lang="en-US" dirty="0"/>
              <a:t>of </a:t>
            </a:r>
            <a:r>
              <a:rPr lang="en-GB" dirty="0"/>
              <a:t>‘</a:t>
            </a:r>
            <a:r>
              <a:rPr lang="en-GB" dirty="0" err="1"/>
              <a:t>NeedForGap</a:t>
            </a:r>
            <a:r>
              <a:rPr lang="en-GB" dirty="0"/>
              <a:t>’ measurements</a:t>
            </a:r>
          </a:p>
          <a:p>
            <a:endParaRPr lang="en-GB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54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71973D-9F53-487E-8E0F-DFED1E5AA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Relation with ‘NCSG’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F4A8E-63F0-4715-AA09-F530C07E0E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How to consider the relation of ‘</a:t>
            </a:r>
            <a:r>
              <a:rPr lang="en-GB" dirty="0" err="1"/>
              <a:t>NeedForGap</a:t>
            </a:r>
            <a:r>
              <a:rPr lang="en-GB" dirty="0"/>
              <a:t>’ and ‘NCSG’ in Rel-17?</a:t>
            </a:r>
          </a:p>
          <a:p>
            <a:pPr lvl="1"/>
            <a:r>
              <a:rPr lang="en-US" dirty="0"/>
              <a:t>Signaling</a:t>
            </a:r>
          </a:p>
          <a:p>
            <a:pPr lvl="2"/>
            <a:r>
              <a:rPr lang="en-US" sz="2400" dirty="0"/>
              <a:t>Note 1: Can we agree to follow the agreements in Rel-17 NCSG and skip this discussion in ‘</a:t>
            </a:r>
            <a:r>
              <a:rPr lang="en-US" sz="2400" dirty="0" err="1"/>
              <a:t>NeedForGap</a:t>
            </a:r>
            <a:r>
              <a:rPr lang="en-US" sz="2400" dirty="0"/>
              <a:t>’?</a:t>
            </a:r>
          </a:p>
          <a:p>
            <a:pPr lvl="2"/>
            <a:r>
              <a:rPr lang="en-US" sz="2400" dirty="0"/>
              <a:t>Note 2: This issue is also discussing in Rel-17 NCSG WI. </a:t>
            </a:r>
          </a:p>
          <a:p>
            <a:pPr lvl="1"/>
            <a:r>
              <a:rPr lang="en-US" dirty="0"/>
              <a:t>FFS UE </a:t>
            </a:r>
            <a:r>
              <a:rPr lang="en-US" dirty="0" err="1"/>
              <a:t>behaviour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FFS to</a:t>
            </a:r>
            <a:r>
              <a:rPr lang="zh-CN" altLang="en-US" dirty="0"/>
              <a:t> </a:t>
            </a:r>
            <a:r>
              <a:rPr lang="en-US" dirty="0"/>
              <a:t>avoid the contradiction or double effort to discuss ‘</a:t>
            </a:r>
            <a:r>
              <a:rPr lang="en-US" dirty="0" err="1"/>
              <a:t>NeedForGap</a:t>
            </a:r>
            <a:r>
              <a:rPr lang="en-US" dirty="0"/>
              <a:t>’ in Rel-16 TEI with the on-going ‘NCSG’ in Rel-17.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8150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B230B-9485-4DF6-83D9-24A85C38A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</a:t>
            </a:r>
            <a:r>
              <a:rPr lang="en-US" altLang="zh-CN" dirty="0"/>
              <a:t>elease Independency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1C38B7-765C-4130-B1AE-A58F0328D1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3200" dirty="0" err="1"/>
              <a:t>Signaling</a:t>
            </a:r>
            <a:r>
              <a:rPr lang="en-GB" sz="3200" dirty="0"/>
              <a:t> for ‘</a:t>
            </a:r>
            <a:r>
              <a:rPr lang="en-GB" sz="3200" dirty="0" err="1"/>
              <a:t>NeedForGap</a:t>
            </a:r>
            <a:r>
              <a:rPr lang="en-GB" sz="3200"/>
              <a:t>’ has </a:t>
            </a:r>
            <a:r>
              <a:rPr lang="en-GB" sz="3200" dirty="0"/>
              <a:t>defined in Rel-16 (TS 38.331).</a:t>
            </a:r>
          </a:p>
          <a:p>
            <a:r>
              <a:rPr lang="en-GB" altLang="zh-CN" sz="3200" dirty="0"/>
              <a:t>FFS: If measurement requirements for ‘</a:t>
            </a:r>
            <a:r>
              <a:rPr lang="en-GB" altLang="zh-CN" sz="3200" dirty="0" err="1"/>
              <a:t>NeedForGap</a:t>
            </a:r>
            <a:r>
              <a:rPr lang="en-GB" altLang="zh-CN" sz="3200" dirty="0"/>
              <a:t>’ are defined in Rel-16</a:t>
            </a:r>
            <a:endParaRPr lang="en-GB" sz="3200" dirty="0"/>
          </a:p>
          <a:p>
            <a:r>
              <a:rPr lang="en-GB" sz="3200" dirty="0"/>
              <a:t>If measurement requirements for ‘</a:t>
            </a:r>
            <a:r>
              <a:rPr lang="en-GB" sz="3200" dirty="0" err="1"/>
              <a:t>NeedForGap</a:t>
            </a:r>
            <a:r>
              <a:rPr lang="en-GB" sz="3200" dirty="0"/>
              <a:t>’ are defined in Rel-17, then whether the measurement requirements will be release independent from:</a:t>
            </a:r>
          </a:p>
          <a:p>
            <a:pPr lvl="1"/>
            <a:r>
              <a:rPr lang="en-US" sz="2800" dirty="0"/>
              <a:t>Option 1: Rel-16 </a:t>
            </a:r>
          </a:p>
          <a:p>
            <a:pPr lvl="1"/>
            <a:r>
              <a:rPr lang="en-US" sz="2800" dirty="0"/>
              <a:t>Option 2: Rel-17</a:t>
            </a:r>
          </a:p>
          <a:p>
            <a:pPr lvl="1"/>
            <a:endParaRPr lang="en-US" sz="2800" dirty="0"/>
          </a:p>
          <a:p>
            <a:pPr lvl="1"/>
            <a:endParaRPr lang="en-US" sz="2800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383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A9667AA0-13F4-4CD1-8051-0CA43CD33D5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074DEB2-A696-4DAB-970D-5C0C0E19F4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90FF6C-7244-40AE-AA7A-4BE4CD740A1E}">
  <ds:schemaRefs>
    <ds:schemaRef ds:uri="http://www.w3.org/XML/1998/namespace"/>
    <ds:schemaRef ds:uri="9b239327-9e80-40e4-b1b7-4394fed77a33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2f282d3b-eb4a-4b09-b61f-b9593442e286"/>
    <ds:schemaRef ds:uri="http://purl.org/dc/terms/"/>
    <ds:schemaRef ds:uri="http://schemas.microsoft.com/office/infopath/2007/PartnerControls"/>
    <ds:schemaRef ds:uri="http://schemas.microsoft.com/sharepoint/v3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597</Words>
  <Application>Microsoft Office PowerPoint</Application>
  <PresentationFormat>Widescreen</PresentationFormat>
  <Paragraphs>82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WF on NeedForGap measurements</vt:lpstr>
      <vt:lpstr>Background</vt:lpstr>
      <vt:lpstr>Agreements</vt:lpstr>
      <vt:lpstr>Work Scope</vt:lpstr>
      <vt:lpstr>The definition of ‘no gap’</vt:lpstr>
      <vt:lpstr>Interruption</vt:lpstr>
      <vt:lpstr>Measurement requirements</vt:lpstr>
      <vt:lpstr>Relation with ‘NCSG’</vt:lpstr>
      <vt:lpstr>Release Independency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UE/BS demodulation on NR 47GHz band</dc:title>
  <dc:creator>Dalsgaard, Lars (Nokia - FI/Oulu)</dc:creator>
  <cp:lastModifiedBy>Zhixun Tang</cp:lastModifiedBy>
  <cp:revision>39</cp:revision>
  <dcterms:created xsi:type="dcterms:W3CDTF">2021-04-14T07:19:52Z</dcterms:created>
  <dcterms:modified xsi:type="dcterms:W3CDTF">2021-05-26T16:10:58Z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2015_ms_pID_725343">
    <vt:lpwstr>(2)ypPOlGtLLIW4QjDW0sxucRZokGa4cshkJrnJT4CyvIU1yQcFVzdwnuE97+B9I5e6TkaBUQ5z
zZ8VtPgxUPyDmrXLDIFKUzPgmtQ+l6rawSwVj8BZ427MOZS8f5cLYM0y/IrlqPUjPrzddHCw
P2fcUeehfrN9TqZpw+0/5oC9FDghd1/G4SGsulaZXaDXk5FLNkKi3+eHSJANmfrNfeSPCGqR
EMoG1GIR6QK5OkNyng</vt:lpwstr>
  </property>
  <property fmtid="{D5CDD505-2E9C-101B-9397-08002B2CF9AE}" pid="4" name="_2015_ms_pID_7253431">
    <vt:lpwstr>/yF3l7miup67kEGLvAJAchl6pERGvA3PVa1A5zv5/kIvy/D6/tvfUB
c7s6RxzJwbOJYfM4KPHzAa2mvvZL+IfyudhCQn3vcG9QadsMzQ+7RJH5Ph4rwpnFy53OE8Pa
ljMoBuZ336/Y/Q4IEEnUlhMFFr5HfRtJCTN3MJMVoaVYLoVOMC37Y3PePPSZGs9m8XeIEPm2
7aVWgl+Wb/txJvFC</vt:lpwstr>
  </property>
</Properties>
</file>