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88" r:id="rId3"/>
    <p:sldId id="293" r:id="rId4"/>
    <p:sldId id="294" r:id="rId5"/>
    <p:sldId id="29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434" autoAdjust="0"/>
    <p:restoredTop sz="96357" autoAdjust="0"/>
  </p:normalViewPr>
  <p:slideViewPr>
    <p:cSldViewPr snapToGrid="0">
      <p:cViewPr varScale="1">
        <p:scale>
          <a:sx n="106" d="100"/>
          <a:sy n="106" d="100"/>
        </p:scale>
        <p:origin x="1260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mant Iyer" userId="913335bb-3b58-4b6e-abaa-4eed84b2043c" providerId="ADAL" clId="{ADBF9BC5-3AE4-4AD9-81B9-28E0BA61357D}"/>
    <pc:docChg chg="modSld">
      <pc:chgData name="Sumant Iyer" userId="913335bb-3b58-4b6e-abaa-4eed84b2043c" providerId="ADAL" clId="{ADBF9BC5-3AE4-4AD9-81B9-28E0BA61357D}" dt="2021-05-27T15:41:47.044" v="8" actId="20577"/>
      <pc:docMkLst>
        <pc:docMk/>
      </pc:docMkLst>
      <pc:sldChg chg="modSp mod">
        <pc:chgData name="Sumant Iyer" userId="913335bb-3b58-4b6e-abaa-4eed84b2043c" providerId="ADAL" clId="{ADBF9BC5-3AE4-4AD9-81B9-28E0BA61357D}" dt="2021-05-27T15:41:35.308" v="2" actId="20577"/>
        <pc:sldMkLst>
          <pc:docMk/>
          <pc:sldMk cId="3622899217" sldId="256"/>
        </pc:sldMkLst>
        <pc:spChg chg="mod">
          <ac:chgData name="Sumant Iyer" userId="913335bb-3b58-4b6e-abaa-4eed84b2043c" providerId="ADAL" clId="{ADBF9BC5-3AE4-4AD9-81B9-28E0BA61357D}" dt="2021-05-27T15:41:35.308" v="2" actId="20577"/>
          <ac:spMkLst>
            <pc:docMk/>
            <pc:sldMk cId="3622899217" sldId="256"/>
            <ac:spMk id="4" creationId="{57A1449F-84DA-4840-8296-02278AAF9111}"/>
          </ac:spMkLst>
        </pc:spChg>
      </pc:sldChg>
      <pc:sldChg chg="modSp mod">
        <pc:chgData name="Sumant Iyer" userId="913335bb-3b58-4b6e-abaa-4eed84b2043c" providerId="ADAL" clId="{ADBF9BC5-3AE4-4AD9-81B9-28E0BA61357D}" dt="2021-05-27T15:41:41.580" v="5" actId="20577"/>
        <pc:sldMkLst>
          <pc:docMk/>
          <pc:sldMk cId="4214418361" sldId="288"/>
        </pc:sldMkLst>
        <pc:spChg chg="mod">
          <ac:chgData name="Sumant Iyer" userId="913335bb-3b58-4b6e-abaa-4eed84b2043c" providerId="ADAL" clId="{ADBF9BC5-3AE4-4AD9-81B9-28E0BA61357D}" dt="2021-05-27T15:41:41.580" v="5" actId="20577"/>
          <ac:spMkLst>
            <pc:docMk/>
            <pc:sldMk cId="4214418361" sldId="288"/>
            <ac:spMk id="3" creationId="{7D910224-E461-4DC4-B45C-6F74A6477254}"/>
          </ac:spMkLst>
        </pc:spChg>
      </pc:sldChg>
      <pc:sldChg chg="modSp mod">
        <pc:chgData name="Sumant Iyer" userId="913335bb-3b58-4b6e-abaa-4eed84b2043c" providerId="ADAL" clId="{ADBF9BC5-3AE4-4AD9-81B9-28E0BA61357D}" dt="2021-05-27T15:41:47.044" v="8" actId="20577"/>
        <pc:sldMkLst>
          <pc:docMk/>
          <pc:sldMk cId="2586774041" sldId="293"/>
        </pc:sldMkLst>
        <pc:spChg chg="mod">
          <ac:chgData name="Sumant Iyer" userId="913335bb-3b58-4b6e-abaa-4eed84b2043c" providerId="ADAL" clId="{ADBF9BC5-3AE4-4AD9-81B9-28E0BA61357D}" dt="2021-05-27T15:41:47.044" v="8" actId="20577"/>
          <ac:spMkLst>
            <pc:docMk/>
            <pc:sldMk cId="2586774041" sldId="293"/>
            <ac:spMk id="3" creationId="{7D910224-E461-4DC4-B45C-6F74A6477254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4F01CAD-7B1B-4C69-A6A1-1598671E5704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E77D00-8A30-4840-B4F6-1319F4931E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6370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E765FE4-E3B5-48EF-A485-9C7BEA26B7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737D253-07D2-4EAD-A849-BB2ACD4DA9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1476FE-91FF-43DD-BB53-5186FF28DF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2B9B5A-0AEB-4466-BE9E-2AB1FD6D8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BF2EB3-3F60-4E19-96DE-F740B82B55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4480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0F9AD0-FD0E-4934-9ED2-035647D083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CCBF70F-E93F-4F37-A3D7-3D040906E6C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148DE2-A66E-4B31-BED7-FE6E222533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A1C9F4C-548C-4452-BE00-08B23EB555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4AF22B-CF7C-42DE-8CE1-DA85E739A6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1670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A307E3D-A0A7-40C9-AD18-2B4D03F2E1E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164A074-FE5D-4AF8-90BE-A0C8FD5301A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C9621C-B824-4319-8731-B8D993B325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C06CE1B-928D-4527-AD34-0D1C2B89DA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17FF2-1D38-4F3E-B720-3C256D68F5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14516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3537" y="1355082"/>
            <a:ext cx="11432977" cy="4621517"/>
          </a:xfrm>
        </p:spPr>
        <p:txBody>
          <a:bodyPr>
            <a:normAutofit/>
          </a:bodyPr>
          <a:lstStyle>
            <a:lvl1pPr>
              <a:defRPr>
                <a:latin typeface="Qualcomm Office Regular" pitchFamily="34" charset="0"/>
              </a:defRPr>
            </a:lvl1pPr>
            <a:lvl2pPr>
              <a:defRPr>
                <a:latin typeface="Qualcomm Office Regular" pitchFamily="34" charset="0"/>
              </a:defRPr>
            </a:lvl2pPr>
            <a:lvl3pPr>
              <a:defRPr>
                <a:latin typeface="Qualcomm Office Regular" pitchFamily="34" charset="0"/>
              </a:defRPr>
            </a:lvl3pPr>
            <a:lvl4pPr>
              <a:defRPr lang="en-US" sz="1600" kern="1200" baseline="0" dirty="0">
                <a:solidFill>
                  <a:prstClr val="black">
                    <a:lumMod val="75000"/>
                    <a:lumOff val="25000"/>
                  </a:prst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600200" indent="-347472">
              <a:buFont typeface="Qualcomm Regular" pitchFamily="34" charset="0"/>
              <a:buChar char="−"/>
              <a:defRPr/>
            </a:lvl5pPr>
            <a:lvl6pPr marL="2171700" indent="0">
              <a:buNone/>
              <a:defRPr sz="1600"/>
            </a:lvl6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70364" y="504825"/>
            <a:ext cx="11451270" cy="0"/>
          </a:xfrm>
          <a:prstGeom prst="line">
            <a:avLst/>
          </a:prstGeom>
          <a:ln w="47625">
            <a:gradFill flip="none" rotWithShape="1">
              <a:gsLst>
                <a:gs pos="100000">
                  <a:srgbClr val="004274"/>
                </a:gs>
                <a:gs pos="0">
                  <a:srgbClr val="008E95"/>
                </a:gs>
              </a:gsLst>
              <a:lin ang="1080000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Placeholder 1"/>
          <p:cNvSpPr>
            <a:spLocks noGrp="1"/>
          </p:cNvSpPr>
          <p:nvPr>
            <p:ph type="title"/>
          </p:nvPr>
        </p:nvSpPr>
        <p:spPr>
          <a:xfrm>
            <a:off x="283538" y="736617"/>
            <a:ext cx="11432977" cy="507831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>
              <a:defRPr>
                <a:latin typeface="Qualcomm Office Regular" pitchFamily="34" charset="0"/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7" name="Subtitle 4"/>
          <p:cNvSpPr txBox="1">
            <a:spLocks/>
          </p:cNvSpPr>
          <p:nvPr userDrawn="1"/>
        </p:nvSpPr>
        <p:spPr bwMode="gray">
          <a:xfrm>
            <a:off x="-58689" y="6694753"/>
            <a:ext cx="6905518" cy="216982"/>
          </a:xfrm>
          <a:prstGeom prst="rect">
            <a:avLst/>
          </a:prstGeom>
        </p:spPr>
        <p:txBody>
          <a:bodyPr vert="horz" wrap="square" lIns="91440" tIns="45720" rIns="91440" bIns="45720" rtlCol="0">
            <a:sp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ct val="0"/>
              </a:spcBef>
              <a:buFontTx/>
              <a:buNone/>
              <a:defRPr lang="en-US" sz="2800" kern="1200" dirty="0">
                <a:solidFill>
                  <a:srgbClr val="FFFFFF"/>
                </a:solidFill>
                <a:latin typeface="Qualcomm Office Regular" pitchFamily="34" charset="0"/>
                <a:ea typeface="+mj-ea"/>
                <a:cs typeface="Arial" pitchFamily="34" charset="0"/>
              </a:defRPr>
            </a:lvl1pPr>
            <a:lvl2pPr marL="4572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20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2pPr>
            <a:lvl3pPr marL="9144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8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3pPr>
            <a:lvl4pPr marL="13716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600" kern="1200">
                <a:solidFill>
                  <a:schemeClr val="tx1">
                    <a:tint val="75000"/>
                  </a:schemeClr>
                </a:solidFill>
                <a:latin typeface="Qualcomm Office Regular" pitchFamily="34" charset="0"/>
                <a:ea typeface="+mn-ea"/>
                <a:cs typeface="Arial" pitchFamily="34" charset="0"/>
              </a:defRPr>
            </a:lvl4pPr>
            <a:lvl5pPr marL="1828800" indent="0" algn="ctr" defTabSz="914400" rtl="0" eaLnBrk="1" latinLnBrk="0" hangingPunct="1">
              <a:lnSpc>
                <a:spcPct val="95000"/>
              </a:lnSpc>
              <a:spcBef>
                <a:spcPct val="20000"/>
              </a:spcBef>
              <a:buClr>
                <a:schemeClr val="accent5"/>
              </a:buClr>
              <a:buFont typeface="Calibre Regular" pitchFamily="34" charset="0"/>
              <a:buNone/>
              <a:defRPr lang="en-US" sz="1400" kern="1200" baseline="0">
                <a:solidFill>
                  <a:schemeClr val="tx1">
                    <a:tint val="75000"/>
                  </a:schemeClr>
                </a:solidFill>
                <a:latin typeface="Qualcomm Regular" pitchFamily="34" charset="0"/>
                <a:ea typeface="+mn-ea"/>
                <a:cs typeface="Arial" pitchFamily="34" charset="0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900" b="0">
                <a:solidFill>
                  <a:schemeClr val="tx1"/>
                </a:solidFill>
                <a:latin typeface="Calibre Regular"/>
                <a:cs typeface="Times New Roman" panose="02020603050405020304" pitchFamily="18" charset="0"/>
              </a:rPr>
              <a:t>Qualcomm Proprietary and Confidential</a:t>
            </a:r>
          </a:p>
        </p:txBody>
      </p:sp>
    </p:spTree>
    <p:extLst>
      <p:ext uri="{BB962C8B-B14F-4D97-AF65-F5344CB8AC3E}">
        <p14:creationId xmlns:p14="http://schemas.microsoft.com/office/powerpoint/2010/main" val="3160207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E80D55-9DEA-444A-AADA-A39FC8DA4B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72BB47-23B4-4564-8678-E8CEF9E3607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16D458-6CE9-401A-8BC1-765A7CD3E6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77200-E928-467B-82B7-0DA990D06D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80C62F-25FA-450B-94E4-26BCD0629C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25244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571669-9DD8-41ED-8689-635DDE873A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CE0C90-8CC8-4AF8-BB1F-6E3E40D560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A09E584-2CF0-4142-A801-7AC372B7C2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279438-EDA7-47AB-8316-A1FAD45BF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41A9A8-BAE1-4F8D-9B93-B7122E81B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18227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0A2E82-CDDC-4F82-8467-F03F777D8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9850DA-931A-4ABB-814F-B8FFE85F39F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1BEC517-530A-4523-A27C-CD5A598AF8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B344818-F31C-4802-B136-84DECFCEE9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35B4A5-B55E-4917-BB2E-DF1720ED24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0CB455-B740-4B06-BAC5-DD8820D426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7538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BD701-AFAB-49CA-BEA7-00494C261E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991412-DCDF-49F8-AD28-07C0F89AEE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86EA25-2010-4D9B-88E4-0E48E7B63DF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08C48B9-1228-46CB-9956-52F61A0C3C9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CE8EF04-265B-42E5-832B-41D9337E75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2A25030-33C6-4CD1-97F8-7207645DF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A2F9A9F0-5FF3-4CFE-A10F-8A0671DA5B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11DB859-8AAD-44A2-AF5B-FEE8D6898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5132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F47304-07AB-4BB9-BC52-A3C412D093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8B6189-7FB4-4563-9D3A-DA7F81EB3C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9657515-8AE8-452F-8AAC-458FAB9F39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8573D95-1A8A-45FE-B732-E3BE3BF3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540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72087AE-6549-4683-8335-307CCF740A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F969AA3-BEB3-4DC2-9931-61FD16245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E5D71A-8A4F-4582-B0AD-9AE10470B7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7347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C1E33-CED6-4FEA-905C-05030C4C0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0D069FC-7076-406C-81D2-9426617D03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B599BE9-F22A-4FC6-8ECD-C1F6B47AE29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2EA17B-CDFA-4C4E-84D2-F7265CB0DA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84BAA32-EE07-46C6-93B0-99BEF0383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0C636A-99FA-42BA-913D-AAF4EFD1E1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28387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42FC5-5166-4897-AADA-7E6CFE7FB0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8478DE-CEA4-47E3-8196-C43116ED665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EE3B9-BC3D-4877-B326-3557359963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28F9E36-1668-4AD3-B053-FCF0D8CE6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A9D811-4FA3-4FD5-A7BB-B53DED4E56E8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E05A4D3-4CE9-47FD-B41B-8A2DAE2BD4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F6D4D5-C52F-4B57-B81E-307CF0BF1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7877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DF87719-22C6-42D0-ACB7-2E5A52BDA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C0280E-CC06-4A4F-B4EE-E530354E2D8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AF5E2AE-2F1B-445B-9347-CB4E0B5618C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A9D811-4FA3-4FD5-A7BB-B53DED4E56E8}" type="datetimeFigureOut">
              <a:rPr lang="en-US" smtClean="0"/>
              <a:t>5/27/2021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B047803-76D7-47BA-BB4C-D306A767CB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5D094B-D8F4-4DAE-8CBD-83B8CD85DF5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9CC944-1E6D-4F76-85C8-22F929BD0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54635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97B5F-1EB0-4A1D-B3CD-A3FFCE97A22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605481" y="2235200"/>
            <a:ext cx="9144000" cy="2387600"/>
          </a:xfrm>
        </p:spPr>
        <p:txBody>
          <a:bodyPr>
            <a:normAutofit/>
          </a:bodyPr>
          <a:lstStyle/>
          <a:p>
            <a:r>
              <a:rPr lang="en-US" dirty="0"/>
              <a:t>WF on PC5 requirements in n259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7A1449F-84DA-4840-8296-02278AAF9111}"/>
              </a:ext>
            </a:extLst>
          </p:cNvPr>
          <p:cNvSpPr txBox="1"/>
          <p:nvPr/>
        </p:nvSpPr>
        <p:spPr>
          <a:xfrm>
            <a:off x="249382" y="711200"/>
            <a:ext cx="1167476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RAN4#99-e	                                                                                                                                                   R4-2107998</a:t>
            </a:r>
          </a:p>
          <a:p>
            <a:pPr>
              <a:spcAft>
                <a:spcPts val="600"/>
              </a:spcAft>
            </a:pPr>
            <a:r>
              <a:rPr lang="en-US" sz="2000" b="1" dirty="0">
                <a:cs typeface="Times New Roman" panose="02020603050405020304" pitchFamily="18" charset="0"/>
              </a:rPr>
              <a:t>e-Meeting, May 2021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F15336EB-1823-4EB4-9B67-1EEB6E157CB7}"/>
              </a:ext>
            </a:extLst>
          </p:cNvPr>
          <p:cNvSpPr txBox="1">
            <a:spLocks/>
          </p:cNvSpPr>
          <p:nvPr/>
        </p:nvSpPr>
        <p:spPr>
          <a:xfrm>
            <a:off x="480290" y="4809764"/>
            <a:ext cx="11212945" cy="896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cs typeface="Times New Roman" panose="02020603050405020304" pitchFamily="18" charset="0"/>
              </a:rPr>
              <a:t>Qualcomm Incorporated</a:t>
            </a:r>
          </a:p>
        </p:txBody>
      </p:sp>
    </p:spTree>
    <p:extLst>
      <p:ext uri="{BB962C8B-B14F-4D97-AF65-F5344CB8AC3E}">
        <p14:creationId xmlns:p14="http://schemas.microsoft.com/office/powerpoint/2010/main" val="36228992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04601-0FC0-4634-94EA-1D4992EDB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min. peak EIRP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10224-E461-4DC4-B45C-6F74A6477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60310"/>
          </a:xfrm>
        </p:spPr>
        <p:txBody>
          <a:bodyPr>
            <a:normAutofit/>
          </a:bodyPr>
          <a:lstStyle/>
          <a:p>
            <a:r>
              <a:rPr lang="en-US" dirty="0"/>
              <a:t>The min. peak EIRP requirement:</a:t>
            </a:r>
          </a:p>
          <a:p>
            <a:pPr lvl="1"/>
            <a:r>
              <a:rPr lang="en-US" b="1" dirty="0"/>
              <a:t>Alt-1: </a:t>
            </a:r>
            <a:r>
              <a:rPr lang="en-US" dirty="0"/>
              <a:t>Based on scaling from existing requirements</a:t>
            </a:r>
          </a:p>
          <a:p>
            <a:pPr lvl="2"/>
            <a:r>
              <a:rPr lang="en-US" dirty="0"/>
              <a:t>[26.7 to 27.5] dBm</a:t>
            </a:r>
          </a:p>
          <a:p>
            <a:pPr lvl="1"/>
            <a:r>
              <a:rPr lang="en-US" b="1" dirty="0"/>
              <a:t>Alt-2: </a:t>
            </a:r>
            <a:r>
              <a:rPr lang="en-US" dirty="0"/>
              <a:t>From averaging UE Tx budget-based proposals. </a:t>
            </a:r>
          </a:p>
          <a:p>
            <a:pPr lvl="2"/>
            <a:r>
              <a:rPr lang="en-US" dirty="0"/>
              <a:t>Average power: 28.0 dBm</a:t>
            </a:r>
          </a:p>
          <a:p>
            <a:r>
              <a:rPr lang="en-US" dirty="0"/>
              <a:t>Agreement: FFS</a:t>
            </a:r>
          </a:p>
          <a:p>
            <a:pPr lvl="1"/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44183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104601-0FC0-4634-94EA-1D4992EDBE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 REFSENS requirement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910224-E461-4DC4-B45C-6F74A64772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60310"/>
          </a:xfrm>
        </p:spPr>
        <p:txBody>
          <a:bodyPr>
            <a:normAutofit/>
          </a:bodyPr>
          <a:lstStyle/>
          <a:p>
            <a:r>
              <a:rPr lang="en-US" dirty="0"/>
              <a:t>50 MHz CBW, -1 dB SNR target</a:t>
            </a:r>
          </a:p>
          <a:p>
            <a:r>
              <a:rPr lang="en-US" dirty="0"/>
              <a:t>The REFSENS requirement:</a:t>
            </a:r>
          </a:p>
          <a:p>
            <a:pPr lvl="1"/>
            <a:r>
              <a:rPr lang="en-US" b="1" dirty="0"/>
              <a:t>Alt-1: </a:t>
            </a:r>
            <a:r>
              <a:rPr lang="en-US" dirty="0"/>
              <a:t>Based on scaling from existing requirements</a:t>
            </a:r>
          </a:p>
          <a:p>
            <a:pPr lvl="2"/>
            <a:r>
              <a:rPr lang="en-US" dirty="0"/>
              <a:t>[-89.2 to -89.7] dBm</a:t>
            </a:r>
          </a:p>
          <a:p>
            <a:pPr lvl="1"/>
            <a:r>
              <a:rPr lang="en-US" b="1" dirty="0"/>
              <a:t>Alt-2: </a:t>
            </a:r>
            <a:r>
              <a:rPr lang="en-US" dirty="0"/>
              <a:t>From averaging UE Rx budget-based proposals. </a:t>
            </a:r>
          </a:p>
          <a:p>
            <a:pPr lvl="2"/>
            <a:r>
              <a:rPr lang="en-US" dirty="0"/>
              <a:t>Average power: -89.7 dBm</a:t>
            </a:r>
          </a:p>
          <a:p>
            <a:r>
              <a:rPr lang="en-US" dirty="0"/>
              <a:t>Agreement: FFS</a:t>
            </a:r>
          </a:p>
          <a:p>
            <a:pPr marL="0" indent="0">
              <a:buNone/>
            </a:pPr>
            <a:endParaRPr lang="en-US" dirty="0"/>
          </a:p>
          <a:p>
            <a:pPr marL="914400" lvl="2" indent="0">
              <a:buNone/>
            </a:pPr>
            <a:endParaRPr lang="en-US" dirty="0"/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6774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0DABC2-D32D-4B85-B5C9-671A345AE1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Multi-band relaxations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00FABE-D132-4797-AD58-7EFDD88D18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∆</a:t>
            </a:r>
            <a:r>
              <a:rPr lang="en-GB" dirty="0" err="1"/>
              <a:t>MB</a:t>
            </a:r>
            <a:r>
              <a:rPr lang="en-GB" baseline="-25000" dirty="0" err="1"/>
              <a:t>P,n</a:t>
            </a:r>
            <a:r>
              <a:rPr lang="en-GB" dirty="0"/>
              <a:t> (dB) = 0.5 dB </a:t>
            </a:r>
          </a:p>
          <a:p>
            <a:r>
              <a:rPr lang="en-GB" dirty="0"/>
              <a:t>∆</a:t>
            </a:r>
            <a:r>
              <a:rPr lang="en-GB" dirty="0" err="1"/>
              <a:t>MB</a:t>
            </a:r>
            <a:r>
              <a:rPr lang="en-GB" baseline="-25000" dirty="0" err="1"/>
              <a:t>S,n</a:t>
            </a:r>
            <a:r>
              <a:rPr lang="en-GB" dirty="0"/>
              <a:t> (dB) = 0.5 dB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3705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410032-5642-4DBB-B45D-26C3B70B55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Spherical coverage requirement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6427B14-A8E9-4D95-BB80-9F68249E75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Spherical coverage requirement shall be derived based on following gain drop:</a:t>
            </a:r>
          </a:p>
          <a:p>
            <a:pPr lvl="1"/>
            <a:r>
              <a:rPr lang="en-US" dirty="0"/>
              <a:t>8 dB degradation @ 85</a:t>
            </a:r>
            <a:r>
              <a:rPr lang="en-US" baseline="30000" dirty="0"/>
              <a:t>th</a:t>
            </a:r>
            <a:r>
              <a:rPr lang="en-US" dirty="0"/>
              <a:t>%ile point</a:t>
            </a:r>
          </a:p>
          <a:p>
            <a:pPr lvl="1"/>
            <a:endParaRPr lang="en-US" dirty="0"/>
          </a:p>
          <a:p>
            <a:r>
              <a:rPr lang="en-US" dirty="0"/>
              <a:t>Beam correspondence requirements</a:t>
            </a:r>
          </a:p>
          <a:p>
            <a:pPr lvl="1"/>
            <a:r>
              <a:rPr lang="en-US" dirty="0"/>
              <a:t>Option 1: Bit 0 OK to introduce</a:t>
            </a:r>
          </a:p>
          <a:p>
            <a:pPr lvl="1"/>
            <a:r>
              <a:rPr lang="en-US" dirty="0"/>
              <a:t>Option 2: Bit 0 not OK to introduce</a:t>
            </a:r>
          </a:p>
          <a:p>
            <a:pPr lvl="1"/>
            <a:r>
              <a:rPr lang="en-US" dirty="0"/>
              <a:t>Agreement: FFS</a:t>
            </a:r>
          </a:p>
          <a:p>
            <a:pPr lvl="2"/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25174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16341</TotalTime>
  <Words>177</Words>
  <Application>Microsoft Office PowerPoint</Application>
  <PresentationFormat>Widescreen</PresentationFormat>
  <Paragraphs>32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Calibre Regular</vt:lpstr>
      <vt:lpstr>Calibri</vt:lpstr>
      <vt:lpstr>Calibri Light</vt:lpstr>
      <vt:lpstr>Qualcomm Office Regular</vt:lpstr>
      <vt:lpstr>Qualcomm Regular</vt:lpstr>
      <vt:lpstr>Office Theme</vt:lpstr>
      <vt:lpstr>WF on PC5 requirements in n259</vt:lpstr>
      <vt:lpstr>On min. peak EIRP requirement</vt:lpstr>
      <vt:lpstr>On REFSENS requirement </vt:lpstr>
      <vt:lpstr>Multi-band relaxations</vt:lpstr>
      <vt:lpstr>Spherical coverage requirement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FR2 Intraband CA Enchancement</dc:title>
  <dc:creator>Qualcomm</dc:creator>
  <cp:lastModifiedBy>Qualcomm</cp:lastModifiedBy>
  <cp:revision>35</cp:revision>
  <dcterms:created xsi:type="dcterms:W3CDTF">2019-07-09T22:24:24Z</dcterms:created>
  <dcterms:modified xsi:type="dcterms:W3CDTF">2021-05-27T15:41:52Z</dcterms:modified>
</cp:coreProperties>
</file>