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8" r:id="rId4"/>
    <p:sldId id="279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6379" autoAdjust="0"/>
  </p:normalViewPr>
  <p:slideViewPr>
    <p:cSldViewPr snapToGrid="0">
      <p:cViewPr varScale="1">
        <p:scale>
          <a:sx n="110" d="100"/>
          <a:sy n="110" d="100"/>
        </p:scale>
        <p:origin x="7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DB7F-E684-4D88-8530-F8B48B6712BF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9FF4E-F234-46DB-B9F9-C5239815A0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9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9FF4E-F234-46DB-B9F9-C5239815A0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2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Skyworks: on the bullet #1, my understanding is that PC1.5 is in the spec. The MPR value do cover SRS.. What does</a:t>
            </a:r>
            <a:r>
              <a:rPr lang="en-US" altLang="zh-CN" baseline="0" dirty="0" smtClean="0"/>
              <a:t> it mean to introduce PC1.5? Loss or other things.</a:t>
            </a:r>
          </a:p>
          <a:p>
            <a:r>
              <a:rPr lang="en-US" altLang="zh-CN" baseline="0" dirty="0" smtClean="0"/>
              <a:t>OPPO: it is for </a:t>
            </a:r>
            <a:r>
              <a:rPr lang="en-US" altLang="zh-CN" baseline="0" dirty="0" err="1" smtClean="0"/>
              <a:t>insersion</a:t>
            </a:r>
            <a:r>
              <a:rPr lang="en-US" altLang="zh-CN" baseline="0" dirty="0" smtClean="0"/>
              <a:t> loss only. We will have separate CR. And we are also OK with merged CR. \</a:t>
            </a:r>
          </a:p>
          <a:p>
            <a:r>
              <a:rPr lang="en-US" altLang="zh-CN" baseline="0" dirty="0" smtClean="0"/>
              <a:t>Ericsson: it is better to introduce this into </a:t>
            </a:r>
            <a:r>
              <a:rPr lang="en-US" altLang="zh-CN" baseline="0" smtClean="0"/>
              <a:t>the same CR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9FF4E-F234-46DB-B9F9-C5239815A0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zh-CN" altLang="zh-CN" dirty="0"/>
              <a:t>Way Forward on SRS antenna switching requirements for TxD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 smtClean="0"/>
              <a:t>OPPO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15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</a:t>
            </a:r>
            <a:r>
              <a:rPr lang="en-US" altLang="zh-CN" b="1" dirty="0"/>
              <a:t>#99-e</a:t>
            </a:r>
            <a:endParaRPr lang="en-GB" b="1" dirty="0"/>
          </a:p>
          <a:p>
            <a:r>
              <a:rPr lang="en-US" altLang="zh-CN" b="1" dirty="0"/>
              <a:t>Electronic Meeting, 19</a:t>
            </a:r>
            <a:r>
              <a:rPr lang="en-US" altLang="zh-CN" b="1" baseline="30000" dirty="0"/>
              <a:t>th</a:t>
            </a:r>
            <a:r>
              <a:rPr lang="zh-CN" altLang="en-US" b="1" dirty="0"/>
              <a:t> </a:t>
            </a:r>
            <a:r>
              <a:rPr lang="en-US" altLang="zh-CN" b="1" dirty="0"/>
              <a:t>–</a:t>
            </a:r>
            <a:r>
              <a:rPr lang="zh-CN" altLang="en-US" b="1" dirty="0"/>
              <a:t> </a:t>
            </a:r>
            <a:r>
              <a:rPr lang="en-US" altLang="zh-CN" b="1" dirty="0"/>
              <a:t>27</a:t>
            </a:r>
            <a:r>
              <a:rPr lang="en-US" altLang="zh-CN" b="1" baseline="30000" dirty="0"/>
              <a:t>th</a:t>
            </a:r>
            <a:r>
              <a:rPr lang="zh-CN" altLang="en-US" b="1" dirty="0"/>
              <a:t> </a:t>
            </a:r>
            <a:r>
              <a:rPr lang="en-US" altLang="zh-CN" b="1" dirty="0"/>
              <a:t>May.,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R4-2107981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altLang="zh-CN" dirty="0" smtClean="0"/>
              <a:t>SRS IL changes for </a:t>
            </a:r>
            <a:r>
              <a:rPr lang="en-US" altLang="zh-CN" dirty="0" err="1" smtClean="0"/>
              <a:t>TxD</a:t>
            </a:r>
            <a:r>
              <a:rPr lang="en-US" altLang="zh-CN" dirty="0" smtClean="0"/>
              <a:t> were proposed in #99e as below</a:t>
            </a:r>
            <a:endParaRPr lang="en-GB" altLang="zh-CN" dirty="0" smtClean="0"/>
          </a:p>
          <a:p>
            <a:pPr lvl="1" hangingPunct="0"/>
            <a:r>
              <a:rPr lang="en-GB" altLang="zh-CN" dirty="0" smtClean="0"/>
              <a:t>Option 1:</a:t>
            </a:r>
            <a:r>
              <a:rPr lang="en-GB" altLang="zh-CN" dirty="0"/>
              <a:t>Based on </a:t>
            </a:r>
            <a:r>
              <a:rPr lang="en-GB" altLang="zh-CN" dirty="0" smtClean="0"/>
              <a:t>[1], The </a:t>
            </a:r>
            <a:r>
              <a:rPr lang="en-GB" altLang="zh-CN" dirty="0"/>
              <a:t>∆</a:t>
            </a:r>
            <a:r>
              <a:rPr lang="en-GB" altLang="zh-CN" dirty="0" err="1"/>
              <a:t>TRxSRS</a:t>
            </a:r>
            <a:r>
              <a:rPr lang="en-GB" altLang="zh-CN" dirty="0"/>
              <a:t> needs to be increased by 3 dB overall except for the PC2 case which accommodates the use of PA with 3 dB lower power for SRS antenna switching. </a:t>
            </a:r>
            <a:endParaRPr lang="en-GB" altLang="zh-CN" dirty="0" smtClean="0"/>
          </a:p>
          <a:p>
            <a:pPr lvl="1" hangingPunct="0"/>
            <a:r>
              <a:rPr lang="en-GB" altLang="zh-CN" dirty="0" smtClean="0"/>
              <a:t>Option 2: </a:t>
            </a:r>
            <a:r>
              <a:rPr lang="en-GB" altLang="zh-CN" dirty="0"/>
              <a:t>Based on </a:t>
            </a:r>
            <a:r>
              <a:rPr lang="en-GB" altLang="zh-CN" dirty="0" smtClean="0"/>
              <a:t>[2], </a:t>
            </a:r>
            <a:r>
              <a:rPr lang="en-GB" altLang="zh-CN" dirty="0"/>
              <a:t>Add PC1.5 to the ∆</a:t>
            </a:r>
            <a:r>
              <a:rPr lang="en-GB" altLang="zh-CN" dirty="0" err="1"/>
              <a:t>TRxSRS</a:t>
            </a:r>
            <a:r>
              <a:rPr lang="en-GB" altLang="zh-CN" dirty="0"/>
              <a:t> specification and no need to specify </a:t>
            </a:r>
            <a:r>
              <a:rPr lang="en-GB" altLang="zh-CN" dirty="0" err="1" smtClean="0"/>
              <a:t>TxD</a:t>
            </a:r>
            <a:endParaRPr lang="en-GB" altLang="zh-CN" dirty="0" smtClean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4243876"/>
            <a:ext cx="4570460" cy="223605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5823389" y="4365943"/>
            <a:ext cx="5433695" cy="18110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3430" y="6311900"/>
            <a:ext cx="1001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Option 1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80644" y="6295265"/>
            <a:ext cx="1001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/>
              <a:t>Option </a:t>
            </a:r>
            <a:r>
              <a:rPr lang="en-GB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099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altLang="zh-CN" dirty="0" smtClean="0"/>
              <a:t>In GTW, the following are agreed</a:t>
            </a:r>
            <a:endParaRPr lang="en-GB" altLang="zh-CN" dirty="0" smtClean="0"/>
          </a:p>
          <a:p>
            <a:pPr lvl="1" hangingPunct="0"/>
            <a:r>
              <a:rPr lang="en-GB" altLang="zh-CN" dirty="0" smtClean="0"/>
              <a:t>SRS </a:t>
            </a:r>
            <a:r>
              <a:rPr lang="en-GB" altLang="zh-CN" dirty="0"/>
              <a:t>antenna switching which was targeted for DL CSI would not use UL antenna virtualization</a:t>
            </a:r>
            <a:r>
              <a:rPr lang="en-GB" altLang="zh-CN" strike="sngStrike" dirty="0"/>
              <a:t>, i.e. UL </a:t>
            </a:r>
            <a:r>
              <a:rPr lang="en-GB" altLang="zh-CN" strike="sngStrike" dirty="0" err="1"/>
              <a:t>TxD</a:t>
            </a:r>
            <a:endParaRPr lang="zh-CN" altLang="zh-CN" dirty="0"/>
          </a:p>
          <a:p>
            <a:pPr lvl="1" hangingPunct="0"/>
            <a:r>
              <a:rPr lang="en-GB" altLang="zh-CN" dirty="0"/>
              <a:t>SRS antenna switching functionality cannot be excluded for UE supporting </a:t>
            </a:r>
            <a:r>
              <a:rPr lang="en-GB" altLang="zh-CN" dirty="0" err="1"/>
              <a:t>TxD</a:t>
            </a:r>
            <a:r>
              <a:rPr lang="en-GB" altLang="zh-CN" dirty="0" smtClean="0"/>
              <a:t>.</a:t>
            </a:r>
          </a:p>
          <a:p>
            <a:pPr lvl="1" hangingPunct="0"/>
            <a:endParaRPr lang="zh-CN" altLang="zh-CN" dirty="0"/>
          </a:p>
          <a:p>
            <a:r>
              <a:rPr lang="en-GB" altLang="zh-CN" dirty="0" smtClean="0"/>
              <a:t>And Chair guidance: </a:t>
            </a:r>
          </a:p>
          <a:p>
            <a:pPr lvl="1"/>
            <a:r>
              <a:rPr lang="en-GB" altLang="zh-CN" dirty="0" smtClean="0"/>
              <a:t>Leave </a:t>
            </a:r>
            <a:r>
              <a:rPr lang="en-GB" altLang="zh-CN" dirty="0"/>
              <a:t>discussion on concrete value for loss and how to combine Option 1 and 2 to further email discussion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67226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Agreed WF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dirty="0" smtClean="0">
                <a:solidFill>
                  <a:srgbClr val="00B050"/>
                </a:solidFill>
              </a:rPr>
              <a:t>Introduce PC1.5 to spec</a:t>
            </a:r>
          </a:p>
          <a:p>
            <a:r>
              <a:rPr lang="en-US" altLang="zh-CN" sz="2400" dirty="0" smtClean="0">
                <a:solidFill>
                  <a:srgbClr val="00B050"/>
                </a:solidFill>
              </a:rPr>
              <a:t>Explicit introduce 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TxD</a:t>
            </a:r>
            <a:r>
              <a:rPr lang="en-US" altLang="zh-CN" sz="2400" dirty="0" smtClean="0">
                <a:solidFill>
                  <a:srgbClr val="00B050"/>
                </a:solidFill>
              </a:rPr>
              <a:t> for SRS antenna switching IL, but how to harmonize with the current SRS conditions are FFS, and the exact IL values are FFS</a:t>
            </a:r>
          </a:p>
          <a:p>
            <a:r>
              <a:rPr lang="en-US" altLang="zh-CN" sz="2400" dirty="0" smtClean="0">
                <a:solidFill>
                  <a:srgbClr val="00B050"/>
                </a:solidFill>
              </a:rPr>
              <a:t>At least following PC2 UE architectures </a:t>
            </a:r>
            <a:r>
              <a:rPr lang="en-US" altLang="zh-CN" sz="2400" dirty="0">
                <a:solidFill>
                  <a:srgbClr val="00B050"/>
                </a:solidFill>
              </a:rPr>
              <a:t>with </a:t>
            </a:r>
            <a:r>
              <a:rPr lang="en-US" altLang="zh-CN" sz="2400" dirty="0" err="1">
                <a:solidFill>
                  <a:srgbClr val="00B050"/>
                </a:solidFill>
              </a:rPr>
              <a:t>TxD</a:t>
            </a:r>
            <a:r>
              <a:rPr lang="en-US" altLang="zh-CN" sz="2400" dirty="0">
                <a:solidFill>
                  <a:srgbClr val="00B050"/>
                </a:solidFill>
              </a:rPr>
              <a:t> </a:t>
            </a:r>
            <a:r>
              <a:rPr lang="en-US" altLang="zh-CN" sz="2400" dirty="0" smtClean="0">
                <a:solidFill>
                  <a:srgbClr val="00B050"/>
                </a:solidFill>
              </a:rPr>
              <a:t>but </a:t>
            </a:r>
            <a:r>
              <a:rPr lang="en-US" altLang="zh-CN" sz="2400" dirty="0">
                <a:solidFill>
                  <a:srgbClr val="00B050"/>
                </a:solidFill>
              </a:rPr>
              <a:t>without antenna virtualization for all antenna </a:t>
            </a:r>
            <a:r>
              <a:rPr lang="en-US" altLang="zh-CN" sz="2400" dirty="0" smtClean="0">
                <a:solidFill>
                  <a:srgbClr val="00B050"/>
                </a:solidFill>
              </a:rPr>
              <a:t>ports are to be analyzed in #</a:t>
            </a:r>
            <a:r>
              <a:rPr lang="en-US" altLang="zh-CN" sz="2400" dirty="0">
                <a:solidFill>
                  <a:srgbClr val="00B050"/>
                </a:solidFill>
              </a:rPr>
              <a:t>100e</a:t>
            </a:r>
            <a:endParaRPr lang="en-US" altLang="zh-CN" sz="2400" dirty="0" smtClean="0">
              <a:solidFill>
                <a:srgbClr val="00B05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23PA+23PA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26PA+23PA</a:t>
            </a:r>
          </a:p>
          <a:p>
            <a:pPr lvl="1"/>
            <a:r>
              <a:rPr lang="en-US" altLang="zh-CN" sz="2000" dirty="0" smtClean="0">
                <a:solidFill>
                  <a:srgbClr val="00B050"/>
                </a:solidFill>
              </a:rPr>
              <a:t>26PA+26PA</a:t>
            </a:r>
          </a:p>
          <a:p>
            <a:r>
              <a:rPr lang="en-US" altLang="zh-CN" sz="2400" dirty="0">
                <a:solidFill>
                  <a:srgbClr val="00B050"/>
                </a:solidFill>
              </a:rPr>
              <a:t>At least </a:t>
            </a:r>
            <a:r>
              <a:rPr lang="en-US" altLang="zh-CN" sz="2400" dirty="0" smtClean="0">
                <a:solidFill>
                  <a:srgbClr val="00B050"/>
                </a:solidFill>
              </a:rPr>
              <a:t>1T2R</a:t>
            </a:r>
            <a:r>
              <a:rPr lang="en-US" altLang="zh-CN" sz="2400" dirty="0">
                <a:solidFill>
                  <a:srgbClr val="00B050"/>
                </a:solidFill>
              </a:rPr>
              <a:t>, 1T4R, </a:t>
            </a:r>
            <a:r>
              <a:rPr lang="en-US" altLang="zh-CN" sz="2400" dirty="0" smtClean="0">
                <a:solidFill>
                  <a:srgbClr val="00B050"/>
                </a:solidFill>
              </a:rPr>
              <a:t>2T4R and </a:t>
            </a:r>
            <a:r>
              <a:rPr lang="en-US" altLang="zh-CN" sz="2400" dirty="0">
                <a:solidFill>
                  <a:srgbClr val="00B050"/>
                </a:solidFill>
              </a:rPr>
              <a:t>1T4R/2T4R 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srs-TxSwitch</a:t>
            </a:r>
            <a:r>
              <a:rPr lang="en-US" altLang="zh-CN" sz="2400" dirty="0" smtClean="0">
                <a:solidFill>
                  <a:srgbClr val="00B050"/>
                </a:solidFill>
              </a:rPr>
              <a:t> are </a:t>
            </a:r>
            <a:r>
              <a:rPr lang="en-US" altLang="zh-CN" sz="2400" dirty="0">
                <a:solidFill>
                  <a:srgbClr val="00B050"/>
                </a:solidFill>
              </a:rPr>
              <a:t>to be analyzed in #</a:t>
            </a:r>
            <a:r>
              <a:rPr lang="en-US" altLang="zh-CN" sz="2400" dirty="0" smtClean="0">
                <a:solidFill>
                  <a:srgbClr val="00B050"/>
                </a:solidFill>
              </a:rPr>
              <a:t>100e</a:t>
            </a:r>
          </a:p>
          <a:p>
            <a:r>
              <a:rPr lang="en-US" altLang="zh-CN" sz="2400" dirty="0" smtClean="0">
                <a:solidFill>
                  <a:srgbClr val="00B050"/>
                </a:solidFill>
              </a:rPr>
              <a:t>A </a:t>
            </a:r>
            <a:r>
              <a:rPr lang="en-US" altLang="zh-CN" sz="2400" dirty="0">
                <a:solidFill>
                  <a:srgbClr val="00B050"/>
                </a:solidFill>
              </a:rPr>
              <a:t>b</a:t>
            </a:r>
            <a:r>
              <a:rPr lang="en-US" altLang="zh-CN" sz="2400" dirty="0" smtClean="0">
                <a:solidFill>
                  <a:srgbClr val="00B050"/>
                </a:solidFill>
              </a:rPr>
              <a:t>ig CR will be used to capture the agreement in #100e together with other </a:t>
            </a:r>
            <a:r>
              <a:rPr lang="en-US" altLang="zh-CN" sz="2400" dirty="0" err="1" smtClean="0">
                <a:solidFill>
                  <a:srgbClr val="00B050"/>
                </a:solidFill>
              </a:rPr>
              <a:t>TxD</a:t>
            </a:r>
            <a:r>
              <a:rPr lang="en-US" altLang="zh-CN" sz="2400" dirty="0" smtClean="0">
                <a:solidFill>
                  <a:srgbClr val="00B050"/>
                </a:solidFill>
              </a:rPr>
              <a:t> issues.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058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sz="2400" dirty="0" smtClean="0"/>
              <a:t>[1] R4-2108793, </a:t>
            </a:r>
            <a:r>
              <a:rPr lang="en-US" altLang="zh-CN" sz="2400" dirty="0"/>
              <a:t>SRS switching and spectral flatness with TX </a:t>
            </a:r>
            <a:r>
              <a:rPr lang="en-US" altLang="zh-CN" sz="2400" dirty="0" smtClean="0"/>
              <a:t>diversity, QC</a:t>
            </a:r>
            <a:endParaRPr lang="en-GB" altLang="zh-CN" sz="2400" dirty="0" smtClean="0"/>
          </a:p>
          <a:p>
            <a:pPr marL="0" indent="0">
              <a:buNone/>
            </a:pPr>
            <a:r>
              <a:rPr lang="en-GB" altLang="zh-CN" sz="2400" dirty="0" smtClean="0"/>
              <a:t>[2</a:t>
            </a:r>
            <a:r>
              <a:rPr lang="en-GB" altLang="zh-CN" sz="2400" dirty="0"/>
              <a:t>] R4-2110816, R16 SRS IL </a:t>
            </a:r>
            <a:r>
              <a:rPr lang="en-GB" altLang="zh-CN" sz="2400" dirty="0" smtClean="0"/>
              <a:t>update, OPPO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30223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368</Words>
  <Application>Microsoft Office PowerPoint</Application>
  <PresentationFormat>宽屏</PresentationFormat>
  <Paragraphs>35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Office Theme</vt:lpstr>
      <vt:lpstr>Way Forward on SRS antenna switching requirements for TxD</vt:lpstr>
      <vt:lpstr>Background 1</vt:lpstr>
      <vt:lpstr>Agreements</vt:lpstr>
      <vt:lpstr>Agreed WF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OPPO</cp:lastModifiedBy>
  <cp:revision>82</cp:revision>
  <dcterms:created xsi:type="dcterms:W3CDTF">2020-05-30T01:52:32Z</dcterms:created>
  <dcterms:modified xsi:type="dcterms:W3CDTF">2021-05-26T04:06:45Z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  <property fmtid="{D5CDD505-2E9C-101B-9397-08002B2CF9AE}" pid="4" name="_2015_ms_pID_725343">
    <vt:lpwstr>(3)Xzb8cDh2kCmLiet0nmhqYvEbPVeve6hOhbJWrX75n1Uq9UZkVXJE0GPZjvqpvLphbzDuAVGJ
EcjPhlSo4oaL/96iBqoLaLeBkDL0OU7hM6kfR+iZRwoDUSFDdBfSOCGtp/V5ArLxBDSuJPhg
8nmibD0OS7p0qND43l6UA0ln3v1LA+q9QtuS0PT2bW3kLYAHTRQb3IUghOcpJK42PuNyuBna
03lnLZKa+orwxmkAeS</vt:lpwstr>
  </property>
  <property fmtid="{D5CDD505-2E9C-101B-9397-08002B2CF9AE}" pid="5" name="_2015_ms_pID_7253431">
    <vt:lpwstr>94R2YeUcym9ap4mfct/cdTSio82nWjRbkbc98fLAfXAgGsxsLGv6i0
5ehcYJ+5qok+9oGMX5fySS1Biomrv0vpXRZVa9v0iYWQp48CSe+3yhZY4sCvOlTCmaIcF4AW
q7kKFFoL4OKjdMmh8dYeVmHXPNgRiCLX607eFCUS/iKBirJMiGGyZZb2OVSaAwgA0yBLGUv4
j+95VudWQWgH7HrFVpz+WO+uo2Qf33NUajPX</vt:lpwstr>
  </property>
  <property fmtid="{D5CDD505-2E9C-101B-9397-08002B2CF9AE}" pid="6" name="_2015_ms_pID_7253432">
    <vt:lpwstr>3w==</vt:lpwstr>
  </property>
</Properties>
</file>