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6"/>
  </p:sldMasterIdLst>
  <p:notesMasterIdLst>
    <p:notesMasterId r:id="rId16"/>
  </p:notesMasterIdLst>
  <p:sldIdLst>
    <p:sldId id="256" r:id="rId7"/>
    <p:sldId id="267" r:id="rId8"/>
    <p:sldId id="298" r:id="rId9"/>
    <p:sldId id="301" r:id="rId10"/>
    <p:sldId id="299" r:id="rId11"/>
    <p:sldId id="300" r:id="rId12"/>
    <p:sldId id="302" r:id="rId13"/>
    <p:sldId id="303" r:id="rId14"/>
    <p:sldId id="297"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ualcomm" initials="QC" lastIdx="2" clrIdx="0">
    <p:extLst>
      <p:ext uri="{19B8F6BF-5375-455C-9EA6-DF929625EA0E}">
        <p15:presenceInfo xmlns:p15="http://schemas.microsoft.com/office/powerpoint/2012/main" userId="Qualcom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207" autoAdjust="0"/>
  </p:normalViewPr>
  <p:slideViewPr>
    <p:cSldViewPr snapToGrid="0">
      <p:cViewPr varScale="1">
        <p:scale>
          <a:sx n="86" d="100"/>
          <a:sy n="86" d="100"/>
        </p:scale>
        <p:origin x="1512" y="13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C60252-6908-4DD9-87D2-501A27CEB095}" type="datetimeFigureOut">
              <a:rPr lang="zh-CN" altLang="en-US" smtClean="0"/>
              <a:t>2021/5/25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5C4724-7F04-4CDB-93C8-442B05B3BF4B}" type="slidenum">
              <a:rPr lang="zh-CN" altLang="en-US" smtClean="0"/>
              <a:t>‹#›</a:t>
            </a:fld>
            <a:endParaRPr lang="zh-CN" altLang="en-US"/>
          </a:p>
        </p:txBody>
      </p:sp>
    </p:spTree>
    <p:extLst>
      <p:ext uri="{BB962C8B-B14F-4D97-AF65-F5344CB8AC3E}">
        <p14:creationId xmlns:p14="http://schemas.microsoft.com/office/powerpoint/2010/main" val="3831377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solidFill>
                  <a:srgbClr val="0070C0"/>
                </a:solidFill>
              </a:rPr>
              <a:t>Company comments</a:t>
            </a:r>
          </a:p>
          <a:p>
            <a:endParaRPr lang="en-US" sz="1800" b="1" dirty="0">
              <a:solidFill>
                <a:srgbClr val="0070C0"/>
              </a:solidFill>
            </a:endParaRPr>
          </a:p>
          <a:p>
            <a:pPr marL="285750" indent="-285750">
              <a:buFont typeface="Arial" panose="020B0604020202020204" pitchFamily="34" charset="0"/>
              <a:buChar char="•"/>
            </a:pPr>
            <a:r>
              <a:rPr lang="en-US" sz="1800" dirty="0">
                <a:solidFill>
                  <a:srgbClr val="0070C0"/>
                </a:solidFill>
              </a:rPr>
              <a:t>Nokia: Try to reduce the number of cases to be simulated</a:t>
            </a:r>
          </a:p>
          <a:p>
            <a:pPr marL="742950" lvl="1" indent="-285750">
              <a:buFont typeface="Arial" panose="020B0604020202020204" pitchFamily="34" charset="0"/>
              <a:buChar char="•"/>
            </a:pPr>
            <a:r>
              <a:rPr lang="en-US" sz="1400" dirty="0">
                <a:solidFill>
                  <a:srgbClr val="0070C0"/>
                </a:solidFill>
              </a:rPr>
              <a:t>SCS: 30 kHz mandatory, [15 60] kHz optional</a:t>
            </a:r>
          </a:p>
          <a:p>
            <a:endParaRPr lang="en-US" dirty="0"/>
          </a:p>
        </p:txBody>
      </p:sp>
      <p:sp>
        <p:nvSpPr>
          <p:cNvPr id="4" name="Slide Number Placeholder 3"/>
          <p:cNvSpPr>
            <a:spLocks noGrp="1"/>
          </p:cNvSpPr>
          <p:nvPr>
            <p:ph type="sldNum" sz="quarter" idx="5"/>
          </p:nvPr>
        </p:nvSpPr>
        <p:spPr/>
        <p:txBody>
          <a:bodyPr/>
          <a:lstStyle/>
          <a:p>
            <a:fld id="{055C4724-7F04-4CDB-93C8-442B05B3BF4B}" type="slidenum">
              <a:rPr lang="zh-CN" altLang="en-US" smtClean="0"/>
              <a:t>3</a:t>
            </a:fld>
            <a:endParaRPr lang="zh-CN" altLang="en-US"/>
          </a:p>
        </p:txBody>
      </p:sp>
    </p:spTree>
    <p:extLst>
      <p:ext uri="{BB962C8B-B14F-4D97-AF65-F5344CB8AC3E}">
        <p14:creationId xmlns:p14="http://schemas.microsoft.com/office/powerpoint/2010/main" val="3943278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b="1" dirty="0"/>
              <a:t>Company inputs:</a:t>
            </a:r>
          </a:p>
          <a:p>
            <a:pPr lvl="1"/>
            <a:endParaRPr lang="en-US" b="1" dirty="0"/>
          </a:p>
          <a:p>
            <a:pPr marL="628650" lvl="1" indent="-171450">
              <a:buFont typeface="Arial" panose="020B0604020202020204" pitchFamily="34" charset="0"/>
              <a:buChar char="•"/>
            </a:pPr>
            <a:r>
              <a:rPr lang="en-US" dirty="0" err="1"/>
              <a:t>v</a:t>
            </a:r>
            <a:r>
              <a:rPr lang="en-US" dirty="0" err="1">
                <a:solidFill>
                  <a:srgbClr val="C00000"/>
                </a:solidFill>
              </a:rPr>
              <a:t>IITH</a:t>
            </a:r>
            <a:r>
              <a:rPr lang="en-US" dirty="0">
                <a:solidFill>
                  <a:srgbClr val="C00000"/>
                </a:solidFill>
              </a:rPr>
              <a:t>, IITM, CEWIT, Reliance Jio, </a:t>
            </a:r>
            <a:r>
              <a:rPr lang="en-US" dirty="0" err="1">
                <a:solidFill>
                  <a:srgbClr val="C00000"/>
                </a:solidFill>
              </a:rPr>
              <a:t>Tejas</a:t>
            </a:r>
            <a:r>
              <a:rPr lang="en-US" dirty="0">
                <a:solidFill>
                  <a:srgbClr val="C00000"/>
                </a:solidFill>
              </a:rPr>
              <a:t> Networks Proposed Modification: </a:t>
            </a:r>
          </a:p>
          <a:p>
            <a:pPr marL="1257300" lvl="2" indent="-342900">
              <a:buFont typeface="Arial" panose="020B0604020202020204" pitchFamily="34" charset="0"/>
              <a:buChar char="•"/>
            </a:pPr>
            <a:r>
              <a:rPr lang="en-US" sz="2400" dirty="0">
                <a:solidFill>
                  <a:srgbClr val="C00000"/>
                </a:solidFill>
              </a:rPr>
              <a:t>Use any filter configuration that conforms to the current 38.101-1 specification for the current phase of study till we reach an agreement on the exact filter to be used</a:t>
            </a:r>
          </a:p>
          <a:p>
            <a:pPr marL="628650" lvl="1" indent="-171450">
              <a:buFont typeface="Arial" panose="020B0604020202020204" pitchFamily="34" charset="0"/>
              <a:buChar char="•"/>
            </a:pPr>
            <a:endParaRPr lang="en-US" dirty="0">
              <a:solidFill>
                <a:srgbClr val="0070C0"/>
              </a:solidFill>
            </a:endParaRPr>
          </a:p>
          <a:p>
            <a:pPr marL="628650" lvl="1" indent="-171450">
              <a:buFont typeface="Arial" panose="020B0604020202020204" pitchFamily="34" charset="0"/>
              <a:buChar char="•"/>
            </a:pPr>
            <a:r>
              <a:rPr lang="en-US" dirty="0">
                <a:solidFill>
                  <a:srgbClr val="0070C0"/>
                </a:solidFill>
              </a:rPr>
              <a:t>Nokia: </a:t>
            </a:r>
            <a:r>
              <a:rPr lang="en-GB" dirty="0">
                <a:solidFill>
                  <a:srgbClr val="0070C0"/>
                </a:solidFill>
              </a:rPr>
              <a:t>We propose to use general filters defined as per 38.101-1, section 6.4.2.4.1 </a:t>
            </a:r>
            <a:endParaRPr lang="en-US" dirty="0">
              <a:solidFill>
                <a:srgbClr val="0070C0"/>
              </a:solidFill>
            </a:endParaRPr>
          </a:p>
          <a:p>
            <a:endParaRPr lang="en-US" dirty="0"/>
          </a:p>
        </p:txBody>
      </p:sp>
      <p:sp>
        <p:nvSpPr>
          <p:cNvPr id="4" name="Slide Number Placeholder 3"/>
          <p:cNvSpPr>
            <a:spLocks noGrp="1"/>
          </p:cNvSpPr>
          <p:nvPr>
            <p:ph type="sldNum" sz="quarter" idx="5"/>
          </p:nvPr>
        </p:nvSpPr>
        <p:spPr/>
        <p:txBody>
          <a:bodyPr/>
          <a:lstStyle/>
          <a:p>
            <a:fld id="{055C4724-7F04-4CDB-93C8-442B05B3BF4B}" type="slidenum">
              <a:rPr lang="zh-CN" altLang="en-US" smtClean="0"/>
              <a:t>4</a:t>
            </a:fld>
            <a:endParaRPr lang="zh-CN" altLang="en-US"/>
          </a:p>
        </p:txBody>
      </p:sp>
    </p:spTree>
    <p:extLst>
      <p:ext uri="{BB962C8B-B14F-4D97-AF65-F5344CB8AC3E}">
        <p14:creationId xmlns:p14="http://schemas.microsoft.com/office/powerpoint/2010/main" val="8327908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1" dirty="0">
                <a:solidFill>
                  <a:srgbClr val="C00000"/>
                </a:solidFill>
              </a:rPr>
              <a:t>Company inputs</a:t>
            </a:r>
          </a:p>
          <a:p>
            <a:endParaRPr lang="en-US" sz="2400" b="1" dirty="0">
              <a:solidFill>
                <a:srgbClr val="C00000"/>
              </a:solidFill>
            </a:endParaRPr>
          </a:p>
          <a:p>
            <a:pPr marL="342900" indent="-342900">
              <a:buFont typeface="Arial" panose="020B0604020202020204" pitchFamily="34" charset="0"/>
              <a:buChar char="•"/>
            </a:pPr>
            <a:r>
              <a:rPr lang="en-US" sz="2400" dirty="0">
                <a:solidFill>
                  <a:srgbClr val="C00000"/>
                </a:solidFill>
              </a:rPr>
              <a:t>IITH, IITM, CEWIT, Reliance Jio, </a:t>
            </a:r>
            <a:r>
              <a:rPr lang="en-US" sz="2400" dirty="0" err="1">
                <a:solidFill>
                  <a:srgbClr val="C00000"/>
                </a:solidFill>
              </a:rPr>
              <a:t>Tejas</a:t>
            </a:r>
            <a:r>
              <a:rPr lang="en-US" sz="2400" dirty="0">
                <a:solidFill>
                  <a:srgbClr val="C00000"/>
                </a:solidFill>
              </a:rPr>
              <a:t> Networks Proposed Modification: </a:t>
            </a:r>
          </a:p>
          <a:p>
            <a:pPr marL="628650" lvl="1" indent="-171450">
              <a:buFont typeface="Arial" panose="020B0604020202020204" pitchFamily="34" charset="0"/>
              <a:buChar char="•"/>
            </a:pPr>
            <a:r>
              <a:rPr lang="en-US" dirty="0">
                <a:solidFill>
                  <a:srgbClr val="C00000"/>
                </a:solidFill>
              </a:rPr>
              <a:t>We should only stick to MCS tables already defined in NR for pi2BPSK. At the present time we need not introduce new MCS and therefore new code rates should not be introduced into the study.</a:t>
            </a:r>
          </a:p>
          <a:p>
            <a:pPr marL="628650" lvl="1" indent="-171450">
              <a:buFont typeface="Arial" panose="020B0604020202020204" pitchFamily="34" charset="0"/>
              <a:buChar char="•"/>
            </a:pPr>
            <a:endParaRPr lang="en-US" dirty="0">
              <a:solidFill>
                <a:srgbClr val="C00000"/>
              </a:solidFill>
            </a:endParaRPr>
          </a:p>
          <a:p>
            <a:pPr marL="171450" indent="-171450">
              <a:buFont typeface="Arial" panose="020B0604020202020204" pitchFamily="34" charset="0"/>
              <a:buChar char="•"/>
            </a:pPr>
            <a:r>
              <a:rPr lang="en-US" dirty="0">
                <a:solidFill>
                  <a:srgbClr val="0070C0"/>
                </a:solidFill>
              </a:rPr>
              <a:t>Nokia: </a:t>
            </a:r>
          </a:p>
          <a:p>
            <a:pPr marL="628650" lvl="1" indent="-171450">
              <a:buFont typeface="Arial" panose="020B0604020202020204" pitchFamily="34" charset="0"/>
              <a:buChar char="•"/>
            </a:pPr>
            <a:r>
              <a:rPr lang="en-US" dirty="0">
                <a:solidFill>
                  <a:srgbClr val="0070C0"/>
                </a:solidFill>
              </a:rPr>
              <a:t>For channel model, we think that two different type of models is enough </a:t>
            </a:r>
            <a:r>
              <a:rPr lang="en-US" dirty="0">
                <a:solidFill>
                  <a:srgbClr val="0070C0"/>
                </a:solidFill>
                <a:sym typeface="Wingdings" panose="05000000000000000000" pitchFamily="2" charset="2"/>
              </a:rPr>
              <a:t> We propose to use TDL-C300ns, TDL-A30. TDL-D30 could be defined as optional</a:t>
            </a:r>
            <a:endParaRPr lang="en-US" dirty="0">
              <a:solidFill>
                <a:srgbClr val="0070C0"/>
              </a:solidFill>
            </a:endParaRPr>
          </a:p>
          <a:p>
            <a:pPr marL="628650" lvl="1" indent="-171450">
              <a:buFont typeface="Arial" panose="020B0604020202020204" pitchFamily="34" charset="0"/>
              <a:buChar char="•"/>
            </a:pPr>
            <a:r>
              <a:rPr lang="en-US" dirty="0">
                <a:solidFill>
                  <a:srgbClr val="0070C0"/>
                </a:solidFill>
              </a:rPr>
              <a:t>For # of BW we propose to cover also wider BWs. Based on that we propose the following set</a:t>
            </a:r>
            <a:endParaRPr lang="en-US" dirty="0">
              <a:solidFill>
                <a:srgbClr val="0070C0"/>
              </a:solidFill>
              <a:cs typeface="Calibri"/>
            </a:endParaRPr>
          </a:p>
          <a:p>
            <a:pPr marL="1257300" lvl="2" indent="-342900">
              <a:buFont typeface="Arial" panose="020B0604020202020204" pitchFamily="34" charset="0"/>
              <a:buChar char="•"/>
            </a:pPr>
            <a:r>
              <a:rPr lang="en-US" sz="2200" dirty="0">
                <a:solidFill>
                  <a:srgbClr val="0070C0"/>
                </a:solidFill>
              </a:rPr>
              <a:t> [2, 4, 8, 16, 32, 64]  RBs</a:t>
            </a:r>
          </a:p>
          <a:p>
            <a:endParaRPr lang="en-US" dirty="0"/>
          </a:p>
        </p:txBody>
      </p:sp>
      <p:sp>
        <p:nvSpPr>
          <p:cNvPr id="4" name="Slide Number Placeholder 3"/>
          <p:cNvSpPr>
            <a:spLocks noGrp="1"/>
          </p:cNvSpPr>
          <p:nvPr>
            <p:ph type="sldNum" sz="quarter" idx="5"/>
          </p:nvPr>
        </p:nvSpPr>
        <p:spPr/>
        <p:txBody>
          <a:bodyPr/>
          <a:lstStyle/>
          <a:p>
            <a:fld id="{055C4724-7F04-4CDB-93C8-442B05B3BF4B}" type="slidenum">
              <a:rPr lang="zh-CN" altLang="en-US" smtClean="0"/>
              <a:t>5</a:t>
            </a:fld>
            <a:endParaRPr lang="zh-CN" altLang="en-US"/>
          </a:p>
        </p:txBody>
      </p:sp>
    </p:spTree>
    <p:extLst>
      <p:ext uri="{BB962C8B-B14F-4D97-AF65-F5344CB8AC3E}">
        <p14:creationId xmlns:p14="http://schemas.microsoft.com/office/powerpoint/2010/main" val="3552592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Company inputs</a:t>
            </a:r>
          </a:p>
          <a:p>
            <a:endParaRPr lang="en-US" b="1" dirty="0"/>
          </a:p>
          <a:p>
            <a:pPr marL="457200" indent="-457200">
              <a:buFont typeface="Arial" panose="020B0604020202020204" pitchFamily="34" charset="0"/>
              <a:buChar char="•"/>
            </a:pPr>
            <a:r>
              <a:rPr lang="en-US" sz="2700" dirty="0">
                <a:solidFill>
                  <a:srgbClr val="C00000"/>
                </a:solidFill>
              </a:rPr>
              <a:t>IITH, IITM, CEWIT, Reliance Jio, </a:t>
            </a:r>
            <a:r>
              <a:rPr lang="en-US" sz="2700" dirty="0" err="1">
                <a:solidFill>
                  <a:srgbClr val="C00000"/>
                </a:solidFill>
              </a:rPr>
              <a:t>Tejas</a:t>
            </a:r>
            <a:r>
              <a:rPr lang="en-US" sz="2700" dirty="0">
                <a:solidFill>
                  <a:srgbClr val="C00000"/>
                </a:solidFill>
              </a:rPr>
              <a:t> Networks Proposed Modification: </a:t>
            </a:r>
          </a:p>
          <a:p>
            <a:pPr marL="914400" lvl="1" indent="-457200">
              <a:buFont typeface="Arial" panose="020B0604020202020204" pitchFamily="34" charset="0"/>
              <a:buChar char="•"/>
            </a:pPr>
            <a:r>
              <a:rPr lang="en-GB" sz="2700" dirty="0">
                <a:solidFill>
                  <a:srgbClr val="C00000"/>
                </a:solidFill>
              </a:rPr>
              <a:t>First we remark that CP-OFDM already meets PC2 requirements. There is no benefit in studying pi2BPSK performance for the current PC2 spec which is already defined. The RAN plenary has clearly mandated to study the potential of pi2BPSK in maximizing the transmit power. The initial exercise itself should start with higher power levels and every company can report what is the power level they can achieve. Therefore we take 32 dBm as a target for this study. </a:t>
            </a:r>
          </a:p>
          <a:p>
            <a:pPr marL="171450" indent="-171450">
              <a:buFont typeface="Arial" panose="020B0604020202020204" pitchFamily="34" charset="0"/>
              <a:buChar char="•"/>
            </a:pPr>
            <a:r>
              <a:rPr lang="en-US" dirty="0">
                <a:solidFill>
                  <a:srgbClr val="0070C0"/>
                </a:solidFill>
              </a:rPr>
              <a:t>Nokia: </a:t>
            </a:r>
            <a:r>
              <a:rPr lang="en-GB" dirty="0">
                <a:solidFill>
                  <a:srgbClr val="0070C0"/>
                </a:solidFill>
              </a:rPr>
              <a:t>for comparison purposes all companies should at least provide results for Option1 </a:t>
            </a:r>
            <a:endParaRPr lang="en-US" dirty="0">
              <a:solidFill>
                <a:srgbClr val="0070C0"/>
              </a:solidFill>
            </a:endParaRPr>
          </a:p>
          <a:p>
            <a:endParaRPr lang="en-US" b="1" dirty="0"/>
          </a:p>
        </p:txBody>
      </p:sp>
      <p:sp>
        <p:nvSpPr>
          <p:cNvPr id="4" name="Slide Number Placeholder 3"/>
          <p:cNvSpPr>
            <a:spLocks noGrp="1"/>
          </p:cNvSpPr>
          <p:nvPr>
            <p:ph type="sldNum" sz="quarter" idx="5"/>
          </p:nvPr>
        </p:nvSpPr>
        <p:spPr/>
        <p:txBody>
          <a:bodyPr/>
          <a:lstStyle/>
          <a:p>
            <a:fld id="{055C4724-7F04-4CDB-93C8-442B05B3BF4B}" type="slidenum">
              <a:rPr lang="zh-CN" altLang="en-US" smtClean="0"/>
              <a:t>6</a:t>
            </a:fld>
            <a:endParaRPr lang="zh-CN" altLang="en-US"/>
          </a:p>
        </p:txBody>
      </p:sp>
    </p:spTree>
    <p:extLst>
      <p:ext uri="{BB962C8B-B14F-4D97-AF65-F5344CB8AC3E}">
        <p14:creationId xmlns:p14="http://schemas.microsoft.com/office/powerpoint/2010/main" val="36329769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Company inputs</a:t>
            </a:r>
          </a:p>
          <a:p>
            <a:endParaRPr lang="en-US" b="1" dirty="0"/>
          </a:p>
          <a:p>
            <a:pPr marL="457200" indent="-457200">
              <a:buFont typeface="Arial" panose="020B0604020202020204" pitchFamily="34" charset="0"/>
              <a:buChar char="•"/>
            </a:pPr>
            <a:r>
              <a:rPr lang="en-US" sz="2700" dirty="0">
                <a:solidFill>
                  <a:srgbClr val="C00000"/>
                </a:solidFill>
              </a:rPr>
              <a:t>IITH, IITM, CEWIT, Reliance Jio, </a:t>
            </a:r>
            <a:r>
              <a:rPr lang="en-US" sz="2700" dirty="0" err="1">
                <a:solidFill>
                  <a:srgbClr val="C00000"/>
                </a:solidFill>
              </a:rPr>
              <a:t>Tejas</a:t>
            </a:r>
            <a:r>
              <a:rPr lang="en-US" sz="2700" dirty="0">
                <a:solidFill>
                  <a:srgbClr val="C00000"/>
                </a:solidFill>
              </a:rPr>
              <a:t> Networks Proposed Modification: </a:t>
            </a:r>
          </a:p>
          <a:p>
            <a:pPr marL="914400" lvl="1" indent="-457200">
              <a:buFont typeface="Arial" panose="020B0604020202020204" pitchFamily="34" charset="0"/>
              <a:buChar char="•"/>
            </a:pPr>
            <a:r>
              <a:rPr lang="en-GB" sz="2700" dirty="0">
                <a:solidFill>
                  <a:srgbClr val="C00000"/>
                </a:solidFill>
              </a:rPr>
              <a:t>We can </a:t>
            </a:r>
            <a:r>
              <a:rPr lang="en-US" sz="2700" dirty="0">
                <a:solidFill>
                  <a:srgbClr val="C00000"/>
                </a:solidFill>
              </a:rPr>
              <a:t>study multi-PA designs after evaluating single PA designs. This is inline with Apple’s suggestion. </a:t>
            </a:r>
          </a:p>
          <a:p>
            <a:pPr marL="914400" lvl="1" indent="-457200">
              <a:buFont typeface="Arial" panose="020B0604020202020204" pitchFamily="34" charset="0"/>
              <a:buChar char="•"/>
            </a:pPr>
            <a:endParaRPr lang="en-US" sz="2700" dirty="0">
              <a:solidFill>
                <a:srgbClr val="C00000"/>
              </a:solidFill>
            </a:endParaRPr>
          </a:p>
          <a:p>
            <a:pPr marL="457200" indent="-457200">
              <a:buFont typeface="Arial" panose="020B0604020202020204" pitchFamily="34" charset="0"/>
              <a:buChar char="•"/>
            </a:pPr>
            <a:r>
              <a:rPr lang="en-US" sz="3200" dirty="0">
                <a:solidFill>
                  <a:srgbClr val="0070C0"/>
                </a:solidFill>
              </a:rPr>
              <a:t>Nokia: </a:t>
            </a:r>
            <a:r>
              <a:rPr lang="en-GB" sz="3200" dirty="0">
                <a:solidFill>
                  <a:srgbClr val="0070C0"/>
                </a:solidFill>
              </a:rPr>
              <a:t>for comparison purposes all companies should at least provide results for Option1 </a:t>
            </a:r>
            <a:endParaRPr lang="en-US" sz="3200" dirty="0">
              <a:solidFill>
                <a:srgbClr val="0070C0"/>
              </a:solidFill>
            </a:endParaRPr>
          </a:p>
          <a:p>
            <a:endParaRPr lang="en-US" b="1" dirty="0"/>
          </a:p>
        </p:txBody>
      </p:sp>
      <p:sp>
        <p:nvSpPr>
          <p:cNvPr id="4" name="Slide Number Placeholder 3"/>
          <p:cNvSpPr>
            <a:spLocks noGrp="1"/>
          </p:cNvSpPr>
          <p:nvPr>
            <p:ph type="sldNum" sz="quarter" idx="5"/>
          </p:nvPr>
        </p:nvSpPr>
        <p:spPr/>
        <p:txBody>
          <a:bodyPr/>
          <a:lstStyle/>
          <a:p>
            <a:fld id="{055C4724-7F04-4CDB-93C8-442B05B3BF4B}" type="slidenum">
              <a:rPr lang="zh-CN" altLang="en-US" smtClean="0"/>
              <a:t>7</a:t>
            </a:fld>
            <a:endParaRPr lang="zh-CN" altLang="en-US"/>
          </a:p>
        </p:txBody>
      </p:sp>
    </p:spTree>
    <p:extLst>
      <p:ext uri="{BB962C8B-B14F-4D97-AF65-F5344CB8AC3E}">
        <p14:creationId xmlns:p14="http://schemas.microsoft.com/office/powerpoint/2010/main" val="188054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Company inputs</a:t>
            </a:r>
          </a:p>
          <a:p>
            <a:endParaRPr lang="en-US" b="1" dirty="0"/>
          </a:p>
          <a:p>
            <a:pPr marL="342900" indent="-342900">
              <a:buFont typeface="Arial" panose="020B0604020202020204" pitchFamily="34" charset="0"/>
              <a:buChar char="•"/>
            </a:pPr>
            <a:r>
              <a:rPr lang="en-US" sz="1900" dirty="0">
                <a:solidFill>
                  <a:srgbClr val="C00000"/>
                </a:solidFill>
              </a:rPr>
              <a:t>IITH, IITM, CEWIT, Reliance Jio, </a:t>
            </a:r>
            <a:r>
              <a:rPr lang="en-US" sz="1900" dirty="0" err="1">
                <a:solidFill>
                  <a:srgbClr val="C00000"/>
                </a:solidFill>
              </a:rPr>
              <a:t>Tejas</a:t>
            </a:r>
            <a:r>
              <a:rPr lang="en-US" sz="1900" dirty="0">
                <a:solidFill>
                  <a:srgbClr val="C00000"/>
                </a:solidFill>
              </a:rPr>
              <a:t> Networks Proposed Modification: </a:t>
            </a:r>
          </a:p>
          <a:p>
            <a:pPr marL="1257300" lvl="2" indent="-342900">
              <a:lnSpc>
                <a:spcPct val="70000"/>
              </a:lnSpc>
              <a:buFont typeface="Arial" panose="020B0604020202020204" pitchFamily="34" charset="0"/>
              <a:buChar char="•"/>
            </a:pPr>
            <a:r>
              <a:rPr lang="en-US" sz="1900" dirty="0">
                <a:solidFill>
                  <a:srgbClr val="C00000"/>
                </a:solidFill>
              </a:rPr>
              <a:t>Use the EVM equalizer spectral requirements that conforms to the current 38.101-1 specification for the current phase of study till we reach an agreement on the exact filter to be used and thereby redefine the EVM equalizer if required. </a:t>
            </a:r>
          </a:p>
          <a:p>
            <a:pPr marL="1257300" lvl="2" indent="-342900">
              <a:lnSpc>
                <a:spcPct val="70000"/>
              </a:lnSpc>
              <a:buFont typeface="Arial" panose="020B0604020202020204" pitchFamily="34" charset="0"/>
              <a:buChar char="•"/>
            </a:pPr>
            <a:endParaRPr lang="en-US" sz="1900" dirty="0">
              <a:solidFill>
                <a:srgbClr val="C00000"/>
              </a:solidFill>
            </a:endParaRPr>
          </a:p>
          <a:p>
            <a:pPr marL="342900" indent="-342900">
              <a:lnSpc>
                <a:spcPct val="70000"/>
              </a:lnSpc>
              <a:buFont typeface="Arial" panose="020B0604020202020204" pitchFamily="34" charset="0"/>
              <a:buChar char="•"/>
            </a:pPr>
            <a:r>
              <a:rPr lang="en-US" sz="2400" dirty="0">
                <a:solidFill>
                  <a:srgbClr val="0070C0"/>
                </a:solidFill>
              </a:rPr>
              <a:t>Nokia: agree with the Recommended WF</a:t>
            </a:r>
          </a:p>
        </p:txBody>
      </p:sp>
      <p:sp>
        <p:nvSpPr>
          <p:cNvPr id="4" name="Slide Number Placeholder 3"/>
          <p:cNvSpPr>
            <a:spLocks noGrp="1"/>
          </p:cNvSpPr>
          <p:nvPr>
            <p:ph type="sldNum" sz="quarter" idx="5"/>
          </p:nvPr>
        </p:nvSpPr>
        <p:spPr/>
        <p:txBody>
          <a:bodyPr/>
          <a:lstStyle/>
          <a:p>
            <a:fld id="{055C4724-7F04-4CDB-93C8-442B05B3BF4B}" type="slidenum">
              <a:rPr lang="zh-CN" altLang="en-US" smtClean="0"/>
              <a:t>8</a:t>
            </a:fld>
            <a:endParaRPr lang="zh-CN" altLang="en-US"/>
          </a:p>
        </p:txBody>
      </p:sp>
    </p:spTree>
    <p:extLst>
      <p:ext uri="{BB962C8B-B14F-4D97-AF65-F5344CB8AC3E}">
        <p14:creationId xmlns:p14="http://schemas.microsoft.com/office/powerpoint/2010/main" val="1291585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5/25/2021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5/25/2021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5/25/2021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5/25/2021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DB8DB8-1775-4072-8A34-DCFB216D5579}" type="datetimeFigureOut">
              <a:rPr lang="en-US" smtClean="0"/>
              <a:pPr/>
              <a:t>5/25/2021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DB8DB8-1775-4072-8A34-DCFB216D5579}" type="datetimeFigureOut">
              <a:rPr lang="en-US" smtClean="0"/>
              <a:pPr/>
              <a:t>5/25/2021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DB8DB8-1775-4072-8A34-DCFB216D5579}" type="datetimeFigureOut">
              <a:rPr lang="en-US" smtClean="0"/>
              <a:pPr/>
              <a:t>5/25/2021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DB8DB8-1775-4072-8A34-DCFB216D5579}" type="datetimeFigureOut">
              <a:rPr lang="en-US" smtClean="0"/>
              <a:pPr/>
              <a:t>5/25/2021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B8DB8-1775-4072-8A34-DCFB216D5579}" type="datetimeFigureOut">
              <a:rPr lang="en-US" smtClean="0"/>
              <a:pPr/>
              <a:t>5/25/2021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5/25/2021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5/25/2021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B8DB8-1775-4072-8A34-DCFB216D5579}" type="datetimeFigureOut">
              <a:rPr lang="en-US" smtClean="0"/>
              <a:pPr/>
              <a:t>5/25/2021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178" y="2272825"/>
            <a:ext cx="9358604" cy="2387600"/>
          </a:xfrm>
        </p:spPr>
        <p:txBody>
          <a:bodyPr anchor="ctr">
            <a:normAutofit/>
          </a:bodyPr>
          <a:lstStyle/>
          <a:p>
            <a:r>
              <a:rPr lang="en-US" altLang="zh-CN" sz="4800"/>
              <a:t>WF </a:t>
            </a:r>
            <a:r>
              <a:rPr lang="en-US" sz="4800"/>
              <a:t>on</a:t>
            </a:r>
            <a:r>
              <a:rPr lang="en-GB" altLang="zh-CN" sz="4800"/>
              <a:t> </a:t>
            </a:r>
            <a:r>
              <a:rPr lang="en-US" altLang="zh-CN" sz="4800"/>
              <a:t>Waveform configuration, parameters for link simulations and agreements</a:t>
            </a:r>
            <a:endParaRPr lang="en-US" sz="4800"/>
          </a:p>
        </p:txBody>
      </p:sp>
      <p:sp>
        <p:nvSpPr>
          <p:cNvPr id="3" name="Subtitle 2"/>
          <p:cNvSpPr>
            <a:spLocks noGrp="1"/>
          </p:cNvSpPr>
          <p:nvPr>
            <p:ph type="subTitle" idx="1"/>
          </p:nvPr>
        </p:nvSpPr>
        <p:spPr>
          <a:xfrm>
            <a:off x="1472485" y="4660425"/>
            <a:ext cx="9144000" cy="1280160"/>
          </a:xfrm>
        </p:spPr>
        <p:txBody>
          <a:bodyPr anchor="ctr">
            <a:normAutofit/>
          </a:bodyPr>
          <a:lstStyle/>
          <a:p>
            <a:r>
              <a:rPr lang="en-US" altLang="zh-CN" sz="2800"/>
              <a:t>Qualcomm, ...</a:t>
            </a:r>
            <a:endParaRPr lang="en-US" sz="2800"/>
          </a:p>
        </p:txBody>
      </p:sp>
      <p:sp>
        <p:nvSpPr>
          <p:cNvPr id="4" name="Rectangle 3"/>
          <p:cNvSpPr>
            <a:spLocks noChangeArrowheads="1"/>
          </p:cNvSpPr>
          <p:nvPr/>
        </p:nvSpPr>
        <p:spPr bwMode="auto">
          <a:xfrm>
            <a:off x="655320" y="342900"/>
            <a:ext cx="1094232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a:cs typeface="Arial" panose="020B0604020202020204" pitchFamily="34" charset="0"/>
              </a:rPr>
              <a:t>3GPP TSG-RAN WG4</a:t>
            </a:r>
            <a:r>
              <a:rPr lang="en-GB" altLang="zh-CN" sz="2400" b="1"/>
              <a:t>#9</a:t>
            </a:r>
            <a:r>
              <a:rPr lang="en-US" altLang="zh-CN" sz="2400" b="1"/>
              <a:t>9-e</a:t>
            </a:r>
            <a:r>
              <a:rPr lang="en-US" altLang="sv-SE" sz="2400" b="1">
                <a:cs typeface="Arial" panose="020B0604020202020204" pitchFamily="34" charset="0"/>
              </a:rPr>
              <a:t> Meeting                                                              R4-210XXXX</a:t>
            </a:r>
            <a:endParaRPr lang="sv-SE" altLang="sv-SE" sz="2400" b="1">
              <a:cs typeface="Arial" panose="020B0604020202020204" pitchFamily="34" charset="0"/>
            </a:endParaRPr>
          </a:p>
          <a:p>
            <a:pPr>
              <a:buNone/>
            </a:pPr>
            <a:r>
              <a:rPr lang="en-US" altLang="zh-CN" sz="2400" b="1"/>
              <a:t>Electronic Meeting, 19</a:t>
            </a:r>
            <a:r>
              <a:rPr lang="en-US" altLang="zh-CN" sz="2400" b="1" baseline="30000"/>
              <a:t>th</a:t>
            </a:r>
            <a:r>
              <a:rPr lang="en-US" altLang="zh-CN" sz="2400" b="1"/>
              <a:t> Jan </a:t>
            </a:r>
            <a:r>
              <a:rPr lang="ko-KR" altLang="en-US" sz="2400" b="1"/>
              <a:t> </a:t>
            </a:r>
            <a:r>
              <a:rPr lang="en-US" altLang="zh-CN" sz="2400" b="1"/>
              <a:t>–27</a:t>
            </a:r>
            <a:r>
              <a:rPr lang="en-US" altLang="zh-CN" sz="2400" b="1" baseline="30000"/>
              <a:t>th</a:t>
            </a:r>
            <a:r>
              <a:rPr lang="en-US" altLang="zh-CN" sz="2400" b="1"/>
              <a:t> May, 2021</a:t>
            </a:r>
            <a:endParaRPr lang="sv-SE" altLang="sv-SE" sz="2400" b="1">
              <a:cs typeface="Arial" panose="020B0604020202020204" pitchFamily="34" charset="0"/>
            </a:endParaRPr>
          </a:p>
        </p:txBody>
      </p:sp>
    </p:spTree>
    <p:extLst>
      <p:ext uri="{BB962C8B-B14F-4D97-AF65-F5344CB8AC3E}">
        <p14:creationId xmlns:p14="http://schemas.microsoft.com/office/powerpoint/2010/main" val="4168912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pPr algn="ctr"/>
            <a:r>
              <a:rPr lang="en-US"/>
              <a:t>Backgroun</a:t>
            </a:r>
            <a:r>
              <a:rPr lang="en-US" altLang="zh-CN"/>
              <a:t>d</a:t>
            </a:r>
            <a:endParaRPr lang="en-US"/>
          </a:p>
        </p:txBody>
      </p:sp>
      <p:sp>
        <p:nvSpPr>
          <p:cNvPr id="4" name="Content Placeholder 3"/>
          <p:cNvSpPr>
            <a:spLocks noGrp="1"/>
          </p:cNvSpPr>
          <p:nvPr>
            <p:ph idx="1"/>
          </p:nvPr>
        </p:nvSpPr>
        <p:spPr>
          <a:xfrm>
            <a:off x="112559" y="1163768"/>
            <a:ext cx="11435276" cy="5369007"/>
          </a:xfrm>
        </p:spPr>
        <p:txBody>
          <a:bodyPr>
            <a:normAutofit/>
          </a:bodyPr>
          <a:lstStyle/>
          <a:p>
            <a:r>
              <a:rPr lang="en-GB"/>
              <a:t>In RAN#91-e a new SID was approved to investigate ways to increase the UL power using shaped pi/2 BPSK waveforms [1]. </a:t>
            </a:r>
          </a:p>
          <a:p>
            <a:r>
              <a:rPr lang="en-GB"/>
              <a:t>To obtain results that can be compared across companies there should be general agreement on things such as waveform configuration, link simulation parameters, PA configuration, target output power  and EVM equalizer spectral flatness </a:t>
            </a:r>
          </a:p>
        </p:txBody>
      </p:sp>
    </p:spTree>
    <p:extLst>
      <p:ext uri="{BB962C8B-B14F-4D97-AF65-F5344CB8AC3E}">
        <p14:creationId xmlns:p14="http://schemas.microsoft.com/office/powerpoint/2010/main" val="3214404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AD550-56B2-4390-B2F1-2F3BDFD1BB0B}"/>
              </a:ext>
            </a:extLst>
          </p:cNvPr>
          <p:cNvSpPr>
            <a:spLocks noGrp="1"/>
          </p:cNvSpPr>
          <p:nvPr>
            <p:ph type="title"/>
          </p:nvPr>
        </p:nvSpPr>
        <p:spPr>
          <a:xfrm>
            <a:off x="734068" y="165042"/>
            <a:ext cx="10515600" cy="718957"/>
          </a:xfrm>
        </p:spPr>
        <p:txBody>
          <a:bodyPr/>
          <a:lstStyle/>
          <a:p>
            <a:r>
              <a:rPr lang="en-US"/>
              <a:t>Issue 1-1-1: Waveform configuration</a:t>
            </a:r>
          </a:p>
        </p:txBody>
      </p:sp>
      <p:sp>
        <p:nvSpPr>
          <p:cNvPr id="3" name="Content Placeholder 2">
            <a:extLst>
              <a:ext uri="{FF2B5EF4-FFF2-40B4-BE49-F238E27FC236}">
                <a16:creationId xmlns:a16="http://schemas.microsoft.com/office/drawing/2014/main" id="{E06C8311-BB25-4BC6-B77C-93AA461C21AF}"/>
              </a:ext>
            </a:extLst>
          </p:cNvPr>
          <p:cNvSpPr>
            <a:spLocks noGrp="1"/>
          </p:cNvSpPr>
          <p:nvPr>
            <p:ph idx="1"/>
          </p:nvPr>
        </p:nvSpPr>
        <p:spPr>
          <a:xfrm>
            <a:off x="379142" y="894456"/>
            <a:ext cx="5307980" cy="5798502"/>
          </a:xfrm>
        </p:spPr>
        <p:txBody>
          <a:bodyPr vert="horz" lIns="91440" tIns="45720" rIns="91440" bIns="45720" rtlCol="0" anchor="t">
            <a:normAutofit/>
          </a:bodyPr>
          <a:lstStyle/>
          <a:p>
            <a:r>
              <a:rPr lang="en-US" sz="2400" dirty="0"/>
              <a:t>R4-2109749 and R4-2109371 submitted to RAN4#99-e presented waveform parameters that can be used to analyze candidate PAs . </a:t>
            </a:r>
          </a:p>
          <a:p>
            <a:r>
              <a:rPr lang="en-US" sz="2400" dirty="0"/>
              <a:t>Recommended parameter list in table 1 is derived by merging tables from contributions referenced above</a:t>
            </a:r>
            <a:endParaRPr lang="en-US" sz="1400" dirty="0">
              <a:solidFill>
                <a:srgbClr val="0070C0"/>
              </a:solidFill>
            </a:endParaRPr>
          </a:p>
          <a:p>
            <a:r>
              <a:rPr lang="en-US" sz="2400" dirty="0">
                <a:solidFill>
                  <a:srgbClr val="FF0000"/>
                </a:solidFill>
              </a:rPr>
              <a:t>Recommended WF </a:t>
            </a:r>
            <a:r>
              <a:rPr lang="en-GB" sz="2400" dirty="0">
                <a:solidFill>
                  <a:srgbClr val="FF0000"/>
                </a:solidFill>
              </a:rPr>
              <a:t>based on company inputs</a:t>
            </a:r>
            <a:endParaRPr lang="en-US" sz="2400" dirty="0">
              <a:solidFill>
                <a:srgbClr val="FF0000"/>
              </a:solidFill>
            </a:endParaRPr>
          </a:p>
          <a:p>
            <a:pPr lvl="1"/>
            <a:r>
              <a:rPr lang="en-US" dirty="0">
                <a:solidFill>
                  <a:srgbClr val="FF0000"/>
                </a:solidFill>
              </a:rPr>
              <a:t>Use parameter list given in table1</a:t>
            </a:r>
          </a:p>
        </p:txBody>
      </p:sp>
      <p:graphicFrame>
        <p:nvGraphicFramePr>
          <p:cNvPr id="4" name="Table 4">
            <a:extLst>
              <a:ext uri="{FF2B5EF4-FFF2-40B4-BE49-F238E27FC236}">
                <a16:creationId xmlns:a16="http://schemas.microsoft.com/office/drawing/2014/main" id="{24103647-D486-4016-9BBE-5F6109890CA6}"/>
              </a:ext>
            </a:extLst>
          </p:cNvPr>
          <p:cNvGraphicFramePr>
            <a:graphicFrameLocks noGrp="1"/>
          </p:cNvGraphicFramePr>
          <p:nvPr>
            <p:extLst>
              <p:ext uri="{D42A27DB-BD31-4B8C-83A1-F6EECF244321}">
                <p14:modId xmlns:p14="http://schemas.microsoft.com/office/powerpoint/2010/main" val="2279352720"/>
              </p:ext>
            </p:extLst>
          </p:nvPr>
        </p:nvGraphicFramePr>
        <p:xfrm>
          <a:off x="6092227" y="1324352"/>
          <a:ext cx="5418666" cy="504444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3027990027"/>
                    </a:ext>
                  </a:extLst>
                </a:gridCol>
                <a:gridCol w="2709333">
                  <a:extLst>
                    <a:ext uri="{9D8B030D-6E8A-4147-A177-3AD203B41FA5}">
                      <a16:colId xmlns:a16="http://schemas.microsoft.com/office/drawing/2014/main" val="1418155972"/>
                    </a:ext>
                  </a:extLst>
                </a:gridCol>
              </a:tblGrid>
              <a:tr h="370840">
                <a:tc>
                  <a:txBody>
                    <a:bodyPr/>
                    <a:lstStyle/>
                    <a:p>
                      <a:r>
                        <a:rPr lang="en-US"/>
                        <a:t>Parameter</a:t>
                      </a:r>
                    </a:p>
                  </a:txBody>
                  <a:tcPr/>
                </a:tc>
                <a:tc>
                  <a:txBody>
                    <a:bodyPr/>
                    <a:lstStyle/>
                    <a:p>
                      <a:r>
                        <a:rPr lang="en-US"/>
                        <a:t>Value</a:t>
                      </a:r>
                    </a:p>
                  </a:txBody>
                  <a:tcPr/>
                </a:tc>
                <a:extLst>
                  <a:ext uri="{0D108BD9-81ED-4DB2-BD59-A6C34878D82A}">
                    <a16:rowId xmlns:a16="http://schemas.microsoft.com/office/drawing/2014/main" val="4178951990"/>
                  </a:ext>
                </a:extLst>
              </a:tr>
              <a:tr h="370840">
                <a:tc>
                  <a:txBody>
                    <a:bodyPr/>
                    <a:lstStyle/>
                    <a:p>
                      <a:r>
                        <a:rPr lang="en-US"/>
                        <a:t>Pulse shaping filter</a:t>
                      </a:r>
                    </a:p>
                  </a:txBody>
                  <a:tcPr/>
                </a:tc>
                <a:tc>
                  <a:txBody>
                    <a:bodyPr/>
                    <a:lstStyle/>
                    <a:p>
                      <a:r>
                        <a:rPr lang="en-US"/>
                        <a:t>Filter configuration conforms to 38.101-1 Rel-16</a:t>
                      </a:r>
                    </a:p>
                  </a:txBody>
                  <a:tcPr/>
                </a:tc>
                <a:extLst>
                  <a:ext uri="{0D108BD9-81ED-4DB2-BD59-A6C34878D82A}">
                    <a16:rowId xmlns:a16="http://schemas.microsoft.com/office/drawing/2014/main" val="1997353861"/>
                  </a:ext>
                </a:extLst>
              </a:tr>
              <a:tr h="370840">
                <a:tc>
                  <a:txBody>
                    <a:bodyPr/>
                    <a:lstStyle/>
                    <a:p>
                      <a:r>
                        <a:rPr lang="en-US"/>
                        <a:t>Waveform</a:t>
                      </a:r>
                    </a:p>
                  </a:txBody>
                  <a:tcPr/>
                </a:tc>
                <a:tc>
                  <a:txBody>
                    <a:bodyPr/>
                    <a:lstStyle/>
                    <a:p>
                      <a:r>
                        <a:rPr lang="en-US" sz="1800" kern="1200">
                          <a:solidFill>
                            <a:schemeClr val="dk1"/>
                          </a:solidFill>
                          <a:effectLst/>
                          <a:latin typeface="+mn-lt"/>
                          <a:ea typeface="+mn-ea"/>
                          <a:cs typeface="+mn-cs"/>
                        </a:rPr>
                        <a:t>DFTS OFDM with pi/2 BPSK with Rel-16 DMRS</a:t>
                      </a:r>
                      <a:endParaRPr lang="en-US"/>
                    </a:p>
                  </a:txBody>
                  <a:tcPr/>
                </a:tc>
                <a:extLst>
                  <a:ext uri="{0D108BD9-81ED-4DB2-BD59-A6C34878D82A}">
                    <a16:rowId xmlns:a16="http://schemas.microsoft.com/office/drawing/2014/main" val="3266167553"/>
                  </a:ext>
                </a:extLst>
              </a:tr>
              <a:tr h="370840">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PRB/LCRB</a:t>
                      </a:r>
                    </a:p>
                  </a:txBody>
                  <a:tcPr marL="68580" marR="68580" marT="0" marB="0"/>
                </a:tc>
                <a:tc>
                  <a:txBody>
                    <a:bodyPr/>
                    <a:lstStyle/>
                    <a:p>
                      <a:pPr marL="0" marR="0" lvl="0" indent="0" algn="l" defTabSz="914400" rtl="0" eaLnBrk="1" fontAlgn="base" latinLnBrk="0" hangingPunct="1">
                        <a:lnSpc>
                          <a:spcPct val="100000"/>
                        </a:lnSpc>
                        <a:spcBef>
                          <a:spcPts val="0"/>
                        </a:spcBef>
                        <a:spcAft>
                          <a:spcPts val="900"/>
                        </a:spcAft>
                        <a:buClrTx/>
                        <a:buSzTx/>
                        <a:buFontTx/>
                        <a:buNone/>
                        <a:tabLst/>
                        <a:defRPr/>
                      </a:pPr>
                      <a:r>
                        <a:rPr lang="en-GB" sz="1800" kern="1200">
                          <a:solidFill>
                            <a:schemeClr val="dk1"/>
                          </a:solidFill>
                          <a:effectLst/>
                          <a:latin typeface="+mn-lt"/>
                          <a:ea typeface="+mn-ea"/>
                          <a:cs typeface="+mn-cs"/>
                        </a:rPr>
                        <a:t>Full sweep of all possible combinations of RB starting locations and RB lengths</a:t>
                      </a:r>
                      <a:endParaRPr lang="en-US" sz="1800" kern="120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val="1825003546"/>
                  </a:ext>
                </a:extLst>
              </a:tr>
              <a:tr h="370840">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 of DMRS symbols/slot</a:t>
                      </a:r>
                    </a:p>
                  </a:txBody>
                  <a:tcPr marL="68580" marR="68580" marT="0" marB="0"/>
                </a:tc>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2</a:t>
                      </a:r>
                    </a:p>
                  </a:txBody>
                  <a:tcPr marL="68580" marR="68580" marT="0" marB="0"/>
                </a:tc>
                <a:extLst>
                  <a:ext uri="{0D108BD9-81ED-4DB2-BD59-A6C34878D82A}">
                    <a16:rowId xmlns:a16="http://schemas.microsoft.com/office/drawing/2014/main" val="235977287"/>
                  </a:ext>
                </a:extLst>
              </a:tr>
              <a:tr h="370840">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 of data symbols/slot</a:t>
                      </a:r>
                    </a:p>
                  </a:txBody>
                  <a:tcPr marL="68580" marR="68580" marT="0" marB="0"/>
                </a:tc>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12</a:t>
                      </a:r>
                    </a:p>
                  </a:txBody>
                  <a:tcPr marL="68580" marR="68580" marT="0" marB="0"/>
                </a:tc>
                <a:extLst>
                  <a:ext uri="{0D108BD9-81ED-4DB2-BD59-A6C34878D82A}">
                    <a16:rowId xmlns:a16="http://schemas.microsoft.com/office/drawing/2014/main" val="2824296752"/>
                  </a:ext>
                </a:extLst>
              </a:tr>
              <a:tr h="370840">
                <a:tc>
                  <a:txBody>
                    <a:bodyPr/>
                    <a:lstStyle/>
                    <a:p>
                      <a:r>
                        <a:rPr lang="en-US"/>
                        <a:t>BW</a:t>
                      </a:r>
                    </a:p>
                  </a:txBody>
                  <a:tcPr/>
                </a:tc>
                <a:tc>
                  <a:txBody>
                    <a:bodyPr/>
                    <a:lstStyle/>
                    <a:p>
                      <a:r>
                        <a:rPr lang="en-US" sz="1800" kern="1200">
                          <a:solidFill>
                            <a:schemeClr val="dk1"/>
                          </a:solidFill>
                          <a:effectLst/>
                          <a:latin typeface="+mn-lt"/>
                          <a:ea typeface="+mn-ea"/>
                          <a:cs typeface="+mn-cs"/>
                        </a:rPr>
                        <a:t>[10, 15, 20, 30, 40, 50, 60, 80, 90, 100] MHz</a:t>
                      </a:r>
                    </a:p>
                  </a:txBody>
                  <a:tcPr/>
                </a:tc>
                <a:extLst>
                  <a:ext uri="{0D108BD9-81ED-4DB2-BD59-A6C34878D82A}">
                    <a16:rowId xmlns:a16="http://schemas.microsoft.com/office/drawing/2014/main" val="2744058327"/>
                  </a:ext>
                </a:extLst>
              </a:tr>
              <a:tr h="370840">
                <a:tc>
                  <a:txBody>
                    <a:bodyPr/>
                    <a:lstStyle/>
                    <a:p>
                      <a:r>
                        <a:rPr lang="en-US"/>
                        <a:t>SCS</a:t>
                      </a:r>
                    </a:p>
                  </a:txBody>
                  <a:tcPr/>
                </a:tc>
                <a:tc>
                  <a:txBody>
                    <a:bodyPr/>
                    <a:lstStyle/>
                    <a:p>
                      <a:r>
                        <a:rPr lang="en-US" sz="1800" strike="sngStrike" kern="1200" dirty="0">
                          <a:solidFill>
                            <a:schemeClr val="dk1"/>
                          </a:solidFill>
                          <a:effectLst/>
                          <a:latin typeface="+mn-lt"/>
                          <a:ea typeface="+mn-ea"/>
                          <a:cs typeface="+mn-cs"/>
                        </a:rPr>
                        <a:t>[15, 30, 60] kHz</a:t>
                      </a:r>
                    </a:p>
                    <a:p>
                      <a:r>
                        <a:rPr lang="en-US" sz="1800" strike="noStrike" kern="1200" dirty="0">
                          <a:solidFill>
                            <a:schemeClr val="dk1"/>
                          </a:solidFill>
                          <a:effectLst/>
                          <a:latin typeface="+mn-lt"/>
                          <a:ea typeface="+mn-ea"/>
                          <a:cs typeface="+mn-cs"/>
                        </a:rPr>
                        <a:t>30 kHz mandatory</a:t>
                      </a:r>
                    </a:p>
                    <a:p>
                      <a:r>
                        <a:rPr lang="en-US" sz="1800" strike="noStrike" kern="1200" dirty="0">
                          <a:solidFill>
                            <a:schemeClr val="dk1"/>
                          </a:solidFill>
                          <a:effectLst/>
                          <a:latin typeface="+mn-lt"/>
                          <a:ea typeface="+mn-ea"/>
                          <a:cs typeface="+mn-cs"/>
                        </a:rPr>
                        <a:t>15, 50 kHz optional</a:t>
                      </a:r>
                    </a:p>
                  </a:txBody>
                  <a:tcPr/>
                </a:tc>
                <a:extLst>
                  <a:ext uri="{0D108BD9-81ED-4DB2-BD59-A6C34878D82A}">
                    <a16:rowId xmlns:a16="http://schemas.microsoft.com/office/drawing/2014/main" val="3659922112"/>
                  </a:ext>
                </a:extLst>
              </a:tr>
            </a:tbl>
          </a:graphicData>
        </a:graphic>
      </p:graphicFrame>
      <p:sp>
        <p:nvSpPr>
          <p:cNvPr id="5" name="TextBox 4">
            <a:extLst>
              <a:ext uri="{FF2B5EF4-FFF2-40B4-BE49-F238E27FC236}">
                <a16:creationId xmlns:a16="http://schemas.microsoft.com/office/drawing/2014/main" id="{2F19FE89-7FD5-480D-AEE2-7AE023B89FD8}"/>
              </a:ext>
            </a:extLst>
          </p:cNvPr>
          <p:cNvSpPr txBox="1"/>
          <p:nvPr/>
        </p:nvSpPr>
        <p:spPr>
          <a:xfrm>
            <a:off x="6867010" y="883999"/>
            <a:ext cx="3738652" cy="369332"/>
          </a:xfrm>
          <a:prstGeom prst="rect">
            <a:avLst/>
          </a:prstGeom>
          <a:noFill/>
        </p:spPr>
        <p:txBody>
          <a:bodyPr wrap="none" rtlCol="0">
            <a:spAutoFit/>
          </a:bodyPr>
          <a:lstStyle/>
          <a:p>
            <a:r>
              <a:rPr lang="en-US"/>
              <a:t>Table 1: Recommended Parameter list</a:t>
            </a:r>
          </a:p>
        </p:txBody>
      </p:sp>
    </p:spTree>
    <p:extLst>
      <p:ext uri="{BB962C8B-B14F-4D97-AF65-F5344CB8AC3E}">
        <p14:creationId xmlns:p14="http://schemas.microsoft.com/office/powerpoint/2010/main" val="13104403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151AEF-EA18-4646-B984-AC2792F3C5E7}"/>
              </a:ext>
            </a:extLst>
          </p:cNvPr>
          <p:cNvSpPr>
            <a:spLocks noGrp="1"/>
          </p:cNvSpPr>
          <p:nvPr>
            <p:ph type="title"/>
          </p:nvPr>
        </p:nvSpPr>
        <p:spPr>
          <a:xfrm>
            <a:off x="838200" y="365125"/>
            <a:ext cx="10515600" cy="879213"/>
          </a:xfrm>
        </p:spPr>
        <p:txBody>
          <a:bodyPr/>
          <a:lstStyle/>
          <a:p>
            <a:r>
              <a:rPr lang="en-US"/>
              <a:t>Issue 1-2-1 Pulse shaping filter characteristics</a:t>
            </a:r>
          </a:p>
        </p:txBody>
      </p:sp>
      <p:sp>
        <p:nvSpPr>
          <p:cNvPr id="3" name="Content Placeholder 2">
            <a:extLst>
              <a:ext uri="{FF2B5EF4-FFF2-40B4-BE49-F238E27FC236}">
                <a16:creationId xmlns:a16="http://schemas.microsoft.com/office/drawing/2014/main" id="{DD4EFE16-0490-489A-A460-786C67C3D368}"/>
              </a:ext>
            </a:extLst>
          </p:cNvPr>
          <p:cNvSpPr>
            <a:spLocks noGrp="1"/>
          </p:cNvSpPr>
          <p:nvPr>
            <p:ph idx="1"/>
          </p:nvPr>
        </p:nvSpPr>
        <p:spPr>
          <a:xfrm>
            <a:off x="677945" y="1363712"/>
            <a:ext cx="10515600" cy="5375018"/>
          </a:xfrm>
        </p:spPr>
        <p:txBody>
          <a:bodyPr>
            <a:normAutofit lnSpcReduction="10000"/>
          </a:bodyPr>
          <a:lstStyle/>
          <a:p>
            <a:r>
              <a:rPr lang="en-US" dirty="0"/>
              <a:t>Comments from 1</a:t>
            </a:r>
            <a:r>
              <a:rPr lang="en-US" baseline="30000" dirty="0"/>
              <a:t>st</a:t>
            </a:r>
            <a:r>
              <a:rPr lang="en-US" dirty="0"/>
              <a:t> round can be grouped into options as follows:</a:t>
            </a:r>
          </a:p>
          <a:p>
            <a:endParaRPr lang="en-US" dirty="0"/>
          </a:p>
          <a:p>
            <a:pPr lvl="1"/>
            <a:r>
              <a:rPr lang="en-US" dirty="0"/>
              <a:t>Companies that wanted to use 2 tap filter as per 38.101-1, section 6.4.2.4.1 (</a:t>
            </a:r>
            <a:r>
              <a:rPr lang="en-GB" dirty="0"/>
              <a:t>IITH, IITM, CEWIT, Reliance Jio, </a:t>
            </a:r>
            <a:r>
              <a:rPr lang="en-GB" dirty="0" err="1"/>
              <a:t>Tejas</a:t>
            </a:r>
            <a:r>
              <a:rPr lang="en-GB" dirty="0"/>
              <a:t> Networks)</a:t>
            </a:r>
          </a:p>
          <a:p>
            <a:pPr lvl="1"/>
            <a:r>
              <a:rPr lang="en-GB" dirty="0"/>
              <a:t>Companies that wanted to use 2 &amp; 3 tap filters </a:t>
            </a:r>
            <a:r>
              <a:rPr lang="en-US" dirty="0"/>
              <a:t>as per 38.101-1, section 6.4.2.4.1</a:t>
            </a:r>
            <a:r>
              <a:rPr lang="en-GB" dirty="0"/>
              <a:t> (QCOM</a:t>
            </a:r>
            <a:r>
              <a:rPr lang="en-GB" strike="sngStrike" dirty="0"/>
              <a:t>, Nokia</a:t>
            </a:r>
            <a:r>
              <a:rPr lang="en-GB" dirty="0"/>
              <a:t>)</a:t>
            </a:r>
          </a:p>
          <a:p>
            <a:pPr lvl="1"/>
            <a:r>
              <a:rPr lang="en-GB" dirty="0"/>
              <a:t>Companies that wanted to use general filters defined as per 38.101-1, section 6.4.2.4.1 (Huawei, </a:t>
            </a:r>
            <a:r>
              <a:rPr lang="en-GB" dirty="0">
                <a:solidFill>
                  <a:srgbClr val="0070C0"/>
                </a:solidFill>
              </a:rPr>
              <a:t>Nokia</a:t>
            </a:r>
            <a:r>
              <a:rPr lang="en-GB" dirty="0"/>
              <a:t>)</a:t>
            </a:r>
          </a:p>
          <a:p>
            <a:pPr lvl="1"/>
            <a:endParaRPr lang="en-GB" dirty="0"/>
          </a:p>
          <a:p>
            <a:r>
              <a:rPr lang="en-GB" dirty="0"/>
              <a:t>Recommended WF based on company inputs</a:t>
            </a:r>
          </a:p>
          <a:p>
            <a:pPr lvl="1"/>
            <a:r>
              <a:rPr lang="en-GB" dirty="0">
                <a:solidFill>
                  <a:srgbClr val="FF0000"/>
                </a:solidFill>
              </a:rPr>
              <a:t>Initial study to focus on filter configurations defined as per 38.101-1, section 6.4.2.4.1</a:t>
            </a:r>
          </a:p>
          <a:p>
            <a:pPr lvl="1"/>
            <a:r>
              <a:rPr lang="en-GB" dirty="0">
                <a:solidFill>
                  <a:srgbClr val="FF0000"/>
                </a:solidFill>
              </a:rPr>
              <a:t>Interested companies can do subsequent studies that focus on other filter configurations </a:t>
            </a:r>
            <a:endParaRPr lang="en-US" dirty="0">
              <a:solidFill>
                <a:srgbClr val="FF0000"/>
              </a:solidFill>
            </a:endParaRPr>
          </a:p>
          <a:p>
            <a:pPr lvl="1"/>
            <a:endParaRPr lang="en-US" dirty="0">
              <a:highlight>
                <a:srgbClr val="00FF00"/>
              </a:highlight>
            </a:endParaRPr>
          </a:p>
        </p:txBody>
      </p:sp>
    </p:spTree>
    <p:extLst>
      <p:ext uri="{BB962C8B-B14F-4D97-AF65-F5344CB8AC3E}">
        <p14:creationId xmlns:p14="http://schemas.microsoft.com/office/powerpoint/2010/main" val="6800620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50B10-8D3C-411F-B056-A348415BBDEA}"/>
              </a:ext>
            </a:extLst>
          </p:cNvPr>
          <p:cNvSpPr>
            <a:spLocks noGrp="1"/>
          </p:cNvSpPr>
          <p:nvPr>
            <p:ph type="title"/>
          </p:nvPr>
        </p:nvSpPr>
        <p:spPr>
          <a:xfrm>
            <a:off x="206604" y="47953"/>
            <a:ext cx="10515600" cy="643543"/>
          </a:xfrm>
        </p:spPr>
        <p:txBody>
          <a:bodyPr>
            <a:normAutofit fontScale="90000"/>
          </a:bodyPr>
          <a:lstStyle/>
          <a:p>
            <a:r>
              <a:rPr lang="en-US"/>
              <a:t>1-3-1 Parameters for Link simulations</a:t>
            </a:r>
          </a:p>
        </p:txBody>
      </p:sp>
      <p:graphicFrame>
        <p:nvGraphicFramePr>
          <p:cNvPr id="7" name="Content Placeholder 6">
            <a:extLst>
              <a:ext uri="{FF2B5EF4-FFF2-40B4-BE49-F238E27FC236}">
                <a16:creationId xmlns:a16="http://schemas.microsoft.com/office/drawing/2014/main" id="{D2D40260-BFA5-4BAC-9232-9C3E65D6B858}"/>
              </a:ext>
            </a:extLst>
          </p:cNvPr>
          <p:cNvGraphicFramePr>
            <a:graphicFrameLocks noGrp="1"/>
          </p:cNvGraphicFramePr>
          <p:nvPr>
            <p:ph idx="1"/>
            <p:extLst>
              <p:ext uri="{D42A27DB-BD31-4B8C-83A1-F6EECF244321}">
                <p14:modId xmlns:p14="http://schemas.microsoft.com/office/powerpoint/2010/main" val="1796517899"/>
              </p:ext>
            </p:extLst>
          </p:nvPr>
        </p:nvGraphicFramePr>
        <p:xfrm>
          <a:off x="7045581" y="842402"/>
          <a:ext cx="4757824" cy="5831116"/>
        </p:xfrm>
        <a:graphic>
          <a:graphicData uri="http://schemas.openxmlformats.org/drawingml/2006/table">
            <a:tbl>
              <a:tblPr firstRow="1" bandRow="1">
                <a:tableStyleId>{5C22544A-7EE6-4342-B048-85BDC9FD1C3A}</a:tableStyleId>
              </a:tblPr>
              <a:tblGrid>
                <a:gridCol w="2378912">
                  <a:extLst>
                    <a:ext uri="{9D8B030D-6E8A-4147-A177-3AD203B41FA5}">
                      <a16:colId xmlns:a16="http://schemas.microsoft.com/office/drawing/2014/main" val="2997323562"/>
                    </a:ext>
                  </a:extLst>
                </a:gridCol>
                <a:gridCol w="2378912">
                  <a:extLst>
                    <a:ext uri="{9D8B030D-6E8A-4147-A177-3AD203B41FA5}">
                      <a16:colId xmlns:a16="http://schemas.microsoft.com/office/drawing/2014/main" val="3281033465"/>
                    </a:ext>
                  </a:extLst>
                </a:gridCol>
              </a:tblGrid>
              <a:tr h="349623">
                <a:tc>
                  <a:txBody>
                    <a:bodyPr/>
                    <a:lstStyle/>
                    <a:p>
                      <a:r>
                        <a:rPr lang="en-US"/>
                        <a:t>Parameter</a:t>
                      </a:r>
                    </a:p>
                  </a:txBody>
                  <a:tcPr/>
                </a:tc>
                <a:tc>
                  <a:txBody>
                    <a:bodyPr/>
                    <a:lstStyle/>
                    <a:p>
                      <a:r>
                        <a:rPr lang="en-US"/>
                        <a:t>Value</a:t>
                      </a:r>
                    </a:p>
                  </a:txBody>
                  <a:tcPr/>
                </a:tc>
                <a:extLst>
                  <a:ext uri="{0D108BD9-81ED-4DB2-BD59-A6C34878D82A}">
                    <a16:rowId xmlns:a16="http://schemas.microsoft.com/office/drawing/2014/main" val="1575826086"/>
                  </a:ext>
                </a:extLst>
              </a:tr>
              <a:tr h="583092">
                <a:tc>
                  <a:txBody>
                    <a:bodyPr/>
                    <a:lstStyle/>
                    <a:p>
                      <a:r>
                        <a:rPr lang="en-US" sz="1400"/>
                        <a:t>Pulse shaping filter</a:t>
                      </a:r>
                    </a:p>
                  </a:txBody>
                  <a:tcPr/>
                </a:tc>
                <a:tc>
                  <a:txBody>
                    <a:bodyPr/>
                    <a:lstStyle/>
                    <a:p>
                      <a:r>
                        <a:rPr lang="en-US" sz="1400"/>
                        <a:t>Filter configuration conforms to 38.101-1</a:t>
                      </a:r>
                    </a:p>
                  </a:txBody>
                  <a:tcPr/>
                </a:tc>
                <a:extLst>
                  <a:ext uri="{0D108BD9-81ED-4DB2-BD59-A6C34878D82A}">
                    <a16:rowId xmlns:a16="http://schemas.microsoft.com/office/drawing/2014/main" val="2954781053"/>
                  </a:ext>
                </a:extLst>
              </a:tr>
              <a:tr h="583092">
                <a:tc>
                  <a:txBody>
                    <a:bodyPr/>
                    <a:lstStyle/>
                    <a:p>
                      <a:r>
                        <a:rPr lang="en-US" sz="1400" dirty="0"/>
                        <a:t>Channel model</a:t>
                      </a:r>
                    </a:p>
                  </a:txBody>
                  <a:tcPr/>
                </a:tc>
                <a:tc>
                  <a:txBody>
                    <a:bodyPr/>
                    <a:lstStyle/>
                    <a:p>
                      <a:r>
                        <a:rPr lang="en-US" sz="1400"/>
                        <a:t>TDL-C300ns, TDL-A30, TDL-D30</a:t>
                      </a:r>
                    </a:p>
                  </a:txBody>
                  <a:tcPr/>
                </a:tc>
                <a:extLst>
                  <a:ext uri="{0D108BD9-81ED-4DB2-BD59-A6C34878D82A}">
                    <a16:rowId xmlns:a16="http://schemas.microsoft.com/office/drawing/2014/main" val="1427582244"/>
                  </a:ext>
                </a:extLst>
              </a:tr>
              <a:tr h="583092">
                <a:tc>
                  <a:txBody>
                    <a:bodyPr/>
                    <a:lstStyle/>
                    <a:p>
                      <a:r>
                        <a:rPr lang="en-US" sz="1400"/>
                        <a:t>MCS</a:t>
                      </a:r>
                    </a:p>
                    <a:p>
                      <a:r>
                        <a:rPr lang="en-US" sz="1400"/>
                        <a:t>Code rate</a:t>
                      </a:r>
                    </a:p>
                  </a:txBody>
                  <a:tcPr/>
                </a:tc>
                <a:tc>
                  <a:txBody>
                    <a:bodyPr/>
                    <a:lstStyle/>
                    <a:p>
                      <a:r>
                        <a:rPr lang="en-US" sz="1400"/>
                        <a:t>0</a:t>
                      </a:r>
                    </a:p>
                    <a:p>
                      <a:r>
                        <a:rPr lang="en-GB" sz="1400" strike="sngStrike" kern="1200">
                          <a:solidFill>
                            <a:schemeClr val="dk1"/>
                          </a:solidFill>
                          <a:effectLst/>
                          <a:latin typeface="+mn-lt"/>
                          <a:ea typeface="+mn-ea"/>
                          <a:cs typeface="+mn-cs"/>
                        </a:rPr>
                        <a:t>1/8, 1/4, 1/3, 1/2, 2/3</a:t>
                      </a:r>
                      <a:endParaRPr lang="en-US" sz="1400" strike="sngStrike"/>
                    </a:p>
                  </a:txBody>
                  <a:tcPr/>
                </a:tc>
                <a:extLst>
                  <a:ext uri="{0D108BD9-81ED-4DB2-BD59-A6C34878D82A}">
                    <a16:rowId xmlns:a16="http://schemas.microsoft.com/office/drawing/2014/main" val="4270194941"/>
                  </a:ext>
                </a:extLst>
              </a:tr>
              <a:tr h="832990">
                <a:tc>
                  <a:txBody>
                    <a:bodyPr/>
                    <a:lstStyle/>
                    <a:p>
                      <a:r>
                        <a:rPr lang="en-US" sz="1400" dirty="0"/>
                        <a:t>Waveform</a:t>
                      </a:r>
                    </a:p>
                  </a:txBody>
                  <a:tcPr/>
                </a:tc>
                <a:tc>
                  <a:txBody>
                    <a:bodyPr/>
                    <a:lstStyle/>
                    <a:p>
                      <a:r>
                        <a:rPr lang="en-US" sz="1400" kern="1200">
                          <a:solidFill>
                            <a:schemeClr val="dk1"/>
                          </a:solidFill>
                          <a:effectLst/>
                          <a:latin typeface="+mn-lt"/>
                          <a:ea typeface="+mn-ea"/>
                          <a:cs typeface="+mn-cs"/>
                        </a:rPr>
                        <a:t>DFTS OFDM with pi/2 BPSK filtered by same filter as for Rel-16 DMRS</a:t>
                      </a:r>
                      <a:endParaRPr lang="en-US" sz="1400"/>
                    </a:p>
                  </a:txBody>
                  <a:tcPr/>
                </a:tc>
                <a:extLst>
                  <a:ext uri="{0D108BD9-81ED-4DB2-BD59-A6C34878D82A}">
                    <a16:rowId xmlns:a16="http://schemas.microsoft.com/office/drawing/2014/main" val="1407891288"/>
                  </a:ext>
                </a:extLst>
              </a:tr>
              <a:tr h="315463">
                <a:tc>
                  <a:txBody>
                    <a:bodyPr/>
                    <a:lstStyle/>
                    <a:p>
                      <a:pPr marL="0" marR="0" algn="l" defTabSz="914400" rtl="0" eaLnBrk="1" fontAlgn="base" latinLnBrk="0" hangingPunct="1">
                        <a:spcBef>
                          <a:spcPts val="0"/>
                        </a:spcBef>
                        <a:spcAft>
                          <a:spcPts val="900"/>
                        </a:spcAft>
                      </a:pPr>
                      <a:r>
                        <a:rPr lang="en-US" sz="1400" kern="1200" dirty="0">
                          <a:solidFill>
                            <a:schemeClr val="dk1"/>
                          </a:solidFill>
                          <a:latin typeface="+mn-lt"/>
                          <a:ea typeface="+mn-ea"/>
                          <a:cs typeface="+mn-cs"/>
                        </a:rPr>
                        <a:t># of DMRS symbols/slot</a:t>
                      </a:r>
                    </a:p>
                  </a:txBody>
                  <a:tcPr marL="68580" marR="68580" marT="0" marB="0"/>
                </a:tc>
                <a:tc>
                  <a:txBody>
                    <a:bodyPr/>
                    <a:lstStyle/>
                    <a:p>
                      <a:pPr marL="0" marR="0" algn="l" defTabSz="914400" rtl="0" eaLnBrk="1" fontAlgn="base" latinLnBrk="0" hangingPunct="1">
                        <a:spcBef>
                          <a:spcPts val="0"/>
                        </a:spcBef>
                        <a:spcAft>
                          <a:spcPts val="900"/>
                        </a:spcAft>
                      </a:pPr>
                      <a:r>
                        <a:rPr lang="en-US" sz="1400" kern="1200">
                          <a:solidFill>
                            <a:schemeClr val="dk1"/>
                          </a:solidFill>
                          <a:latin typeface="+mn-lt"/>
                          <a:ea typeface="+mn-ea"/>
                          <a:cs typeface="+mn-cs"/>
                        </a:rPr>
                        <a:t>2</a:t>
                      </a:r>
                    </a:p>
                  </a:txBody>
                  <a:tcPr marL="68580" marR="68580" marT="0" marB="0"/>
                </a:tc>
                <a:extLst>
                  <a:ext uri="{0D108BD9-81ED-4DB2-BD59-A6C34878D82A}">
                    <a16:rowId xmlns:a16="http://schemas.microsoft.com/office/drawing/2014/main" val="2144405537"/>
                  </a:ext>
                </a:extLst>
              </a:tr>
              <a:tr h="315463">
                <a:tc>
                  <a:txBody>
                    <a:bodyPr/>
                    <a:lstStyle/>
                    <a:p>
                      <a:pPr marL="0" marR="0" algn="l" defTabSz="914400" rtl="0" eaLnBrk="1" fontAlgn="base" latinLnBrk="0" hangingPunct="1">
                        <a:spcBef>
                          <a:spcPts val="0"/>
                        </a:spcBef>
                        <a:spcAft>
                          <a:spcPts val="900"/>
                        </a:spcAft>
                      </a:pPr>
                      <a:r>
                        <a:rPr lang="en-US" sz="1400" kern="1200">
                          <a:solidFill>
                            <a:schemeClr val="dk1"/>
                          </a:solidFill>
                          <a:latin typeface="+mn-lt"/>
                          <a:ea typeface="+mn-ea"/>
                          <a:cs typeface="+mn-cs"/>
                        </a:rPr>
                        <a:t># of data symbols/slot</a:t>
                      </a:r>
                    </a:p>
                  </a:txBody>
                  <a:tcPr marL="68580" marR="68580" marT="0" marB="0"/>
                </a:tc>
                <a:tc>
                  <a:txBody>
                    <a:bodyPr/>
                    <a:lstStyle/>
                    <a:p>
                      <a:pPr marL="0" marR="0" algn="l" defTabSz="914400" rtl="0" eaLnBrk="1" fontAlgn="base" latinLnBrk="0" hangingPunct="1">
                        <a:spcBef>
                          <a:spcPts val="0"/>
                        </a:spcBef>
                        <a:spcAft>
                          <a:spcPts val="900"/>
                        </a:spcAft>
                      </a:pPr>
                      <a:r>
                        <a:rPr lang="en-US" sz="1400" kern="1200" dirty="0">
                          <a:solidFill>
                            <a:schemeClr val="dk1"/>
                          </a:solidFill>
                          <a:latin typeface="+mn-lt"/>
                          <a:ea typeface="+mn-ea"/>
                          <a:cs typeface="+mn-cs"/>
                        </a:rPr>
                        <a:t>12</a:t>
                      </a:r>
                    </a:p>
                  </a:txBody>
                  <a:tcPr marL="68580" marR="68580" marT="0" marB="0"/>
                </a:tc>
                <a:extLst>
                  <a:ext uri="{0D108BD9-81ED-4DB2-BD59-A6C34878D82A}">
                    <a16:rowId xmlns:a16="http://schemas.microsoft.com/office/drawing/2014/main" val="2596921463"/>
                  </a:ext>
                </a:extLst>
              </a:tr>
              <a:tr h="603917">
                <a:tc>
                  <a:txBody>
                    <a:bodyPr/>
                    <a:lstStyle/>
                    <a:p>
                      <a:pPr marL="0" marR="0" algn="l" defTabSz="914400" rtl="0" eaLnBrk="1" fontAlgn="base" latinLnBrk="0" hangingPunct="1">
                        <a:spcBef>
                          <a:spcPts val="0"/>
                        </a:spcBef>
                        <a:spcAft>
                          <a:spcPts val="900"/>
                        </a:spcAft>
                      </a:pPr>
                      <a:r>
                        <a:rPr lang="en-US" sz="1400" kern="1200">
                          <a:solidFill>
                            <a:schemeClr val="dk1"/>
                          </a:solidFill>
                          <a:latin typeface="+mn-lt"/>
                          <a:ea typeface="+mn-ea"/>
                          <a:cs typeface="+mn-cs"/>
                        </a:rPr>
                        <a:t># of RBs</a:t>
                      </a:r>
                    </a:p>
                  </a:txBody>
                  <a:tcPr marL="68580" marR="68580" marT="0" marB="0"/>
                </a:tc>
                <a:tc>
                  <a:txBody>
                    <a:bodyPr/>
                    <a:lstStyle/>
                    <a:p>
                      <a:pPr marL="0" marR="0" algn="l" defTabSz="914400" rtl="0" eaLnBrk="1" fontAlgn="base" latinLnBrk="0" hangingPunct="1">
                        <a:spcBef>
                          <a:spcPts val="0"/>
                        </a:spcBef>
                        <a:spcAft>
                          <a:spcPts val="900"/>
                        </a:spcAft>
                      </a:pPr>
                      <a:r>
                        <a:rPr lang="en-US" sz="1400" strike="sngStrike" kern="1200" dirty="0">
                          <a:solidFill>
                            <a:schemeClr val="dk1"/>
                          </a:solidFill>
                          <a:latin typeface="+mn-lt"/>
                          <a:ea typeface="+mn-ea"/>
                          <a:cs typeface="+mn-cs"/>
                        </a:rPr>
                        <a:t>2, 4, 6, 8, 10</a:t>
                      </a:r>
                    </a:p>
                    <a:p>
                      <a:pPr marL="0" marR="0" algn="l" defTabSz="914400" rtl="0" eaLnBrk="1" fontAlgn="base" latinLnBrk="0" hangingPunct="1">
                        <a:spcBef>
                          <a:spcPts val="0"/>
                        </a:spcBef>
                        <a:spcAft>
                          <a:spcPts val="900"/>
                        </a:spcAft>
                      </a:pPr>
                      <a:r>
                        <a:rPr lang="en-US" sz="1400" strike="noStrike" kern="1200" dirty="0">
                          <a:solidFill>
                            <a:schemeClr val="dk1"/>
                          </a:solidFill>
                          <a:latin typeface="+mn-lt"/>
                          <a:ea typeface="+mn-ea"/>
                          <a:cs typeface="+mn-cs"/>
                        </a:rPr>
                        <a:t>[2, 4, 8, 16, 64]</a:t>
                      </a:r>
                    </a:p>
                  </a:txBody>
                  <a:tcPr marL="68580" marR="68580" marT="0" marB="0"/>
                </a:tc>
                <a:extLst>
                  <a:ext uri="{0D108BD9-81ED-4DB2-BD59-A6C34878D82A}">
                    <a16:rowId xmlns:a16="http://schemas.microsoft.com/office/drawing/2014/main" val="1831423947"/>
                  </a:ext>
                </a:extLst>
              </a:tr>
              <a:tr h="315463">
                <a:tc>
                  <a:txBody>
                    <a:bodyPr/>
                    <a:lstStyle/>
                    <a:p>
                      <a:pPr marL="0" marR="0" algn="l" defTabSz="914400" rtl="0" eaLnBrk="1" fontAlgn="base" latinLnBrk="0" hangingPunct="1">
                        <a:spcBef>
                          <a:spcPts val="0"/>
                        </a:spcBef>
                        <a:spcAft>
                          <a:spcPts val="900"/>
                        </a:spcAft>
                      </a:pPr>
                      <a:r>
                        <a:rPr lang="en-US" sz="1400" kern="1200">
                          <a:solidFill>
                            <a:schemeClr val="dk1"/>
                          </a:solidFill>
                          <a:latin typeface="+mn-lt"/>
                          <a:ea typeface="+mn-ea"/>
                          <a:cs typeface="+mn-cs"/>
                        </a:rPr>
                        <a:t>TX/RX configuration</a:t>
                      </a:r>
                    </a:p>
                  </a:txBody>
                  <a:tcPr marL="68580" marR="68580" marT="0" marB="0"/>
                </a:tc>
                <a:tc>
                  <a:txBody>
                    <a:bodyPr/>
                    <a:lstStyle/>
                    <a:p>
                      <a:pPr marL="0" marR="0" algn="l" defTabSz="914400" rtl="0" eaLnBrk="1" fontAlgn="base" latinLnBrk="0" hangingPunct="1">
                        <a:spcBef>
                          <a:spcPts val="0"/>
                        </a:spcBef>
                        <a:spcAft>
                          <a:spcPts val="900"/>
                        </a:spcAft>
                      </a:pPr>
                      <a:r>
                        <a:rPr lang="en-US" sz="1400" kern="1200">
                          <a:solidFill>
                            <a:schemeClr val="dk1"/>
                          </a:solidFill>
                          <a:latin typeface="+mn-lt"/>
                          <a:ea typeface="+mn-ea"/>
                          <a:cs typeface="+mn-cs"/>
                        </a:rPr>
                        <a:t>1TX/4RX</a:t>
                      </a:r>
                    </a:p>
                  </a:txBody>
                  <a:tcPr marL="68580" marR="68580" marT="0" marB="0"/>
                </a:tc>
                <a:extLst>
                  <a:ext uri="{0D108BD9-81ED-4DB2-BD59-A6C34878D82A}">
                    <a16:rowId xmlns:a16="http://schemas.microsoft.com/office/drawing/2014/main" val="79280035"/>
                  </a:ext>
                </a:extLst>
              </a:tr>
              <a:tr h="333196">
                <a:tc>
                  <a:txBody>
                    <a:bodyPr/>
                    <a:lstStyle/>
                    <a:p>
                      <a:r>
                        <a:rPr lang="en-US" sz="1400"/>
                        <a:t>BW</a:t>
                      </a:r>
                    </a:p>
                  </a:txBody>
                  <a:tcPr/>
                </a:tc>
                <a:tc>
                  <a:txBody>
                    <a:bodyPr/>
                    <a:lstStyle/>
                    <a:p>
                      <a:r>
                        <a:rPr lang="en-US" sz="1400"/>
                        <a:t>100 MHz</a:t>
                      </a:r>
                    </a:p>
                  </a:txBody>
                  <a:tcPr/>
                </a:tc>
                <a:extLst>
                  <a:ext uri="{0D108BD9-81ED-4DB2-BD59-A6C34878D82A}">
                    <a16:rowId xmlns:a16="http://schemas.microsoft.com/office/drawing/2014/main" val="1123968040"/>
                  </a:ext>
                </a:extLst>
              </a:tr>
              <a:tr h="333196">
                <a:tc>
                  <a:txBody>
                    <a:bodyPr/>
                    <a:lstStyle/>
                    <a:p>
                      <a:r>
                        <a:rPr lang="en-US" sz="1400"/>
                        <a:t>UE speed</a:t>
                      </a:r>
                    </a:p>
                  </a:txBody>
                  <a:tcPr/>
                </a:tc>
                <a:tc>
                  <a:txBody>
                    <a:bodyPr/>
                    <a:lstStyle/>
                    <a:p>
                      <a:r>
                        <a:rPr lang="en-US" sz="1400"/>
                        <a:t>3 km/h</a:t>
                      </a:r>
                    </a:p>
                  </a:txBody>
                  <a:tcPr/>
                </a:tc>
                <a:extLst>
                  <a:ext uri="{0D108BD9-81ED-4DB2-BD59-A6C34878D82A}">
                    <a16:rowId xmlns:a16="http://schemas.microsoft.com/office/drawing/2014/main" val="2151257635"/>
                  </a:ext>
                </a:extLst>
              </a:tr>
              <a:tr h="333196">
                <a:tc>
                  <a:txBody>
                    <a:bodyPr/>
                    <a:lstStyle/>
                    <a:p>
                      <a:r>
                        <a:rPr lang="en-US" sz="1400"/>
                        <a:t>SCS </a:t>
                      </a:r>
                    </a:p>
                  </a:txBody>
                  <a:tcPr/>
                </a:tc>
                <a:tc>
                  <a:txBody>
                    <a:bodyPr/>
                    <a:lstStyle/>
                    <a:p>
                      <a:r>
                        <a:rPr lang="en-US" sz="1400"/>
                        <a:t>30 kHz</a:t>
                      </a:r>
                    </a:p>
                  </a:txBody>
                  <a:tcPr/>
                </a:tc>
                <a:extLst>
                  <a:ext uri="{0D108BD9-81ED-4DB2-BD59-A6C34878D82A}">
                    <a16:rowId xmlns:a16="http://schemas.microsoft.com/office/drawing/2014/main" val="4269729200"/>
                  </a:ext>
                </a:extLst>
              </a:tr>
              <a:tr h="333196">
                <a:tc>
                  <a:txBody>
                    <a:bodyPr/>
                    <a:lstStyle/>
                    <a:p>
                      <a:r>
                        <a:rPr lang="en-US" sz="1400"/>
                        <a:t>HARQ configuration</a:t>
                      </a:r>
                    </a:p>
                  </a:txBody>
                  <a:tcPr/>
                </a:tc>
                <a:tc>
                  <a:txBody>
                    <a:bodyPr/>
                    <a:lstStyle/>
                    <a:p>
                      <a:r>
                        <a:rPr lang="en-US" sz="1400" dirty="0"/>
                        <a:t>No retransmissions</a:t>
                      </a:r>
                    </a:p>
                  </a:txBody>
                  <a:tcPr/>
                </a:tc>
                <a:extLst>
                  <a:ext uri="{0D108BD9-81ED-4DB2-BD59-A6C34878D82A}">
                    <a16:rowId xmlns:a16="http://schemas.microsoft.com/office/drawing/2014/main" val="4167051075"/>
                  </a:ext>
                </a:extLst>
              </a:tr>
            </a:tbl>
          </a:graphicData>
        </a:graphic>
      </p:graphicFrame>
      <p:sp>
        <p:nvSpPr>
          <p:cNvPr id="8" name="Content Placeholder 2">
            <a:extLst>
              <a:ext uri="{FF2B5EF4-FFF2-40B4-BE49-F238E27FC236}">
                <a16:creationId xmlns:a16="http://schemas.microsoft.com/office/drawing/2014/main" id="{DBF3D6B2-4949-43FA-BB4F-12F7E8DBE689}"/>
              </a:ext>
            </a:extLst>
          </p:cNvPr>
          <p:cNvSpPr txBox="1">
            <a:spLocks/>
          </p:cNvSpPr>
          <p:nvPr/>
        </p:nvSpPr>
        <p:spPr>
          <a:xfrm>
            <a:off x="206604" y="925551"/>
            <a:ext cx="6227650" cy="566481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R4-2109749 and R4-2109371 submitted to RAN4#99-e presented link level simulation parameters that can be used to evaluate candidate filters . </a:t>
            </a:r>
          </a:p>
          <a:p>
            <a:r>
              <a:rPr lang="en-US" sz="2400" dirty="0"/>
              <a:t>Recommended parameter list in table 1 is derived by merging tables from contributions referenced above</a:t>
            </a:r>
          </a:p>
          <a:p>
            <a:endParaRPr lang="en-US" sz="2400" dirty="0">
              <a:solidFill>
                <a:srgbClr val="C00000"/>
              </a:solidFill>
            </a:endParaRPr>
          </a:p>
          <a:p>
            <a:r>
              <a:rPr lang="en-US" sz="2400" dirty="0">
                <a:solidFill>
                  <a:srgbClr val="FF0000"/>
                </a:solidFill>
              </a:rPr>
              <a:t>Recommended WF </a:t>
            </a:r>
            <a:r>
              <a:rPr lang="en-GB" sz="2400" dirty="0">
                <a:solidFill>
                  <a:srgbClr val="FF0000"/>
                </a:solidFill>
              </a:rPr>
              <a:t>based on company inputs</a:t>
            </a:r>
            <a:endParaRPr lang="en-US" sz="2400" dirty="0">
              <a:solidFill>
                <a:srgbClr val="FF0000"/>
              </a:solidFill>
            </a:endParaRPr>
          </a:p>
          <a:p>
            <a:pPr lvl="1"/>
            <a:r>
              <a:rPr lang="en-US" sz="2000" dirty="0">
                <a:solidFill>
                  <a:srgbClr val="FF0000"/>
                </a:solidFill>
              </a:rPr>
              <a:t>Use parameter list given in table2</a:t>
            </a:r>
          </a:p>
          <a:p>
            <a:pPr lvl="1"/>
            <a:endParaRPr lang="en-US" sz="2000" dirty="0">
              <a:solidFill>
                <a:srgbClr val="C00000"/>
              </a:solidFill>
            </a:endParaRPr>
          </a:p>
          <a:p>
            <a:endParaRPr lang="en-US" dirty="0">
              <a:solidFill>
                <a:srgbClr val="C00000"/>
              </a:solidFill>
            </a:endParaRPr>
          </a:p>
        </p:txBody>
      </p:sp>
      <p:sp>
        <p:nvSpPr>
          <p:cNvPr id="9" name="TextBox 8">
            <a:extLst>
              <a:ext uri="{FF2B5EF4-FFF2-40B4-BE49-F238E27FC236}">
                <a16:creationId xmlns:a16="http://schemas.microsoft.com/office/drawing/2014/main" id="{73A3B2B5-9E71-4CA3-843E-EDFDC19CB182}"/>
              </a:ext>
            </a:extLst>
          </p:cNvPr>
          <p:cNvSpPr txBox="1"/>
          <p:nvPr/>
        </p:nvSpPr>
        <p:spPr>
          <a:xfrm>
            <a:off x="7555167" y="458902"/>
            <a:ext cx="3738652" cy="369332"/>
          </a:xfrm>
          <a:prstGeom prst="rect">
            <a:avLst/>
          </a:prstGeom>
          <a:noFill/>
        </p:spPr>
        <p:txBody>
          <a:bodyPr wrap="none" rtlCol="0">
            <a:spAutoFit/>
          </a:bodyPr>
          <a:lstStyle/>
          <a:p>
            <a:r>
              <a:rPr lang="en-US" dirty="0"/>
              <a:t>Table 2: Recommended Parameter list</a:t>
            </a:r>
          </a:p>
        </p:txBody>
      </p:sp>
    </p:spTree>
    <p:extLst>
      <p:ext uri="{BB962C8B-B14F-4D97-AF65-F5344CB8AC3E}">
        <p14:creationId xmlns:p14="http://schemas.microsoft.com/office/powerpoint/2010/main" val="16694184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E02B2-05DB-4286-88F1-BB94AC7ABA52}"/>
              </a:ext>
            </a:extLst>
          </p:cNvPr>
          <p:cNvSpPr>
            <a:spLocks noGrp="1"/>
          </p:cNvSpPr>
          <p:nvPr>
            <p:ph type="title"/>
          </p:nvPr>
        </p:nvSpPr>
        <p:spPr>
          <a:xfrm>
            <a:off x="838200" y="365126"/>
            <a:ext cx="10515600" cy="728384"/>
          </a:xfrm>
        </p:spPr>
        <p:txBody>
          <a:bodyPr/>
          <a:lstStyle/>
          <a:p>
            <a:r>
              <a:rPr lang="en-US"/>
              <a:t>1-4-1 Target output power</a:t>
            </a:r>
          </a:p>
        </p:txBody>
      </p:sp>
      <p:sp>
        <p:nvSpPr>
          <p:cNvPr id="3" name="Content Placeholder 2">
            <a:extLst>
              <a:ext uri="{FF2B5EF4-FFF2-40B4-BE49-F238E27FC236}">
                <a16:creationId xmlns:a16="http://schemas.microsoft.com/office/drawing/2014/main" id="{83CFA5EA-2317-4CB6-A095-99481D9E26E0}"/>
              </a:ext>
            </a:extLst>
          </p:cNvPr>
          <p:cNvSpPr>
            <a:spLocks noGrp="1"/>
          </p:cNvSpPr>
          <p:nvPr>
            <p:ph idx="1"/>
          </p:nvPr>
        </p:nvSpPr>
        <p:spPr>
          <a:xfrm>
            <a:off x="838200" y="1093510"/>
            <a:ext cx="10515600" cy="5595525"/>
          </a:xfrm>
        </p:spPr>
        <p:txBody>
          <a:bodyPr>
            <a:normAutofit fontScale="92500" lnSpcReduction="20000"/>
          </a:bodyPr>
          <a:lstStyle/>
          <a:p>
            <a:r>
              <a:rPr lang="en-US" dirty="0"/>
              <a:t>Comments from 1</a:t>
            </a:r>
            <a:r>
              <a:rPr lang="en-US" baseline="30000" dirty="0"/>
              <a:t>st</a:t>
            </a:r>
            <a:r>
              <a:rPr lang="en-US" dirty="0"/>
              <a:t> round can be grouped as follows:</a:t>
            </a:r>
          </a:p>
          <a:p>
            <a:endParaRPr lang="en-US" dirty="0"/>
          </a:p>
          <a:p>
            <a:pPr lvl="1"/>
            <a:r>
              <a:rPr lang="en-US" dirty="0"/>
              <a:t>Companies that wanted to limit study to PC2 (Huawei)</a:t>
            </a:r>
          </a:p>
          <a:p>
            <a:pPr lvl="1"/>
            <a:r>
              <a:rPr lang="en-US" dirty="0"/>
              <a:t>Companies that wanted to make study of PC2 mandatory and higher powers optional (Nokia)</a:t>
            </a:r>
          </a:p>
          <a:p>
            <a:pPr lvl="1"/>
            <a:r>
              <a:rPr lang="en-US" dirty="0"/>
              <a:t>Companies that wanted to study PC2 first and then discuss higher powers (Apple)</a:t>
            </a:r>
          </a:p>
          <a:p>
            <a:pPr lvl="1"/>
            <a:r>
              <a:rPr lang="en-US" dirty="0"/>
              <a:t>Companies that wanted to study higher output powers up to 32 dBm (QCOM, </a:t>
            </a:r>
            <a:r>
              <a:rPr lang="en-GB" dirty="0"/>
              <a:t>IITH, IITM, CEWIT, Reliance Jio, </a:t>
            </a:r>
            <a:r>
              <a:rPr lang="en-GB" dirty="0" err="1"/>
              <a:t>Tejas</a:t>
            </a:r>
            <a:r>
              <a:rPr lang="en-GB" dirty="0"/>
              <a:t> Networks)</a:t>
            </a:r>
          </a:p>
          <a:p>
            <a:pPr lvl="1"/>
            <a:endParaRPr lang="en-GB" dirty="0"/>
          </a:p>
          <a:p>
            <a:r>
              <a:rPr lang="en-GB" dirty="0"/>
              <a:t>Options</a:t>
            </a:r>
            <a:endParaRPr lang="en-GB" strike="sngStrike" dirty="0"/>
          </a:p>
          <a:p>
            <a:pPr marL="914400" lvl="1" indent="-457200">
              <a:buFont typeface="+mj-lt"/>
              <a:buAutoNum type="arabicPeriod"/>
            </a:pPr>
            <a:r>
              <a:rPr lang="en-GB" dirty="0"/>
              <a:t>Start study with PC2 and re-evaluate higher output power targets later</a:t>
            </a:r>
          </a:p>
          <a:p>
            <a:pPr marL="914400" lvl="1" indent="-457200">
              <a:buFont typeface="+mj-lt"/>
              <a:buAutoNum type="arabicPeriod"/>
            </a:pPr>
            <a:r>
              <a:rPr lang="en-GB" dirty="0"/>
              <a:t>Study output power up to 32 dBm</a:t>
            </a:r>
          </a:p>
          <a:p>
            <a:pPr marL="914400" lvl="1" indent="-457200">
              <a:buFont typeface="+mj-lt"/>
              <a:buAutoNum type="arabicPeriod"/>
            </a:pPr>
            <a:r>
              <a:rPr lang="en-GB" dirty="0"/>
              <a:t>Each company picks between options 1 &amp; 2</a:t>
            </a:r>
          </a:p>
          <a:p>
            <a:pPr marL="914400" lvl="1" indent="-457200">
              <a:buFont typeface="+mj-lt"/>
              <a:buAutoNum type="arabicPeriod"/>
            </a:pPr>
            <a:endParaRPr lang="en-GB" dirty="0"/>
          </a:p>
          <a:p>
            <a:pPr marL="0" indent="0">
              <a:buNone/>
            </a:pPr>
            <a:r>
              <a:rPr lang="en-GB" dirty="0">
                <a:solidFill>
                  <a:srgbClr val="FF0000"/>
                </a:solidFill>
              </a:rPr>
              <a:t>Recommended WF based on company inputs</a:t>
            </a:r>
          </a:p>
          <a:p>
            <a:r>
              <a:rPr lang="en-GB" dirty="0">
                <a:solidFill>
                  <a:srgbClr val="FF0000"/>
                </a:solidFill>
              </a:rPr>
              <a:t>Initial study to focus on PC2 performance</a:t>
            </a:r>
          </a:p>
          <a:p>
            <a:r>
              <a:rPr lang="en-GB" dirty="0">
                <a:solidFill>
                  <a:srgbClr val="FF0000"/>
                </a:solidFill>
              </a:rPr>
              <a:t>Interested companies can subsequently study higher output powers</a:t>
            </a:r>
            <a:endParaRPr lang="en-US" dirty="0">
              <a:solidFill>
                <a:srgbClr val="FF0000"/>
              </a:solidFill>
            </a:endParaRPr>
          </a:p>
          <a:p>
            <a:pPr lvl="1"/>
            <a:endParaRPr lang="en-GB" sz="2700" dirty="0">
              <a:solidFill>
                <a:srgbClr val="C00000"/>
              </a:solidFill>
            </a:endParaRPr>
          </a:p>
          <a:p>
            <a:pPr lvl="1"/>
            <a:endParaRPr lang="en-US" dirty="0"/>
          </a:p>
          <a:p>
            <a:pPr lvl="1"/>
            <a:endParaRPr lang="en-US" dirty="0"/>
          </a:p>
          <a:p>
            <a:pPr lvl="1"/>
            <a:endParaRPr lang="en-US" dirty="0"/>
          </a:p>
        </p:txBody>
      </p:sp>
    </p:spTree>
    <p:extLst>
      <p:ext uri="{BB962C8B-B14F-4D97-AF65-F5344CB8AC3E}">
        <p14:creationId xmlns:p14="http://schemas.microsoft.com/office/powerpoint/2010/main" val="2908993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912F3-1288-43CF-BF36-B7B7FDF002DF}"/>
              </a:ext>
            </a:extLst>
          </p:cNvPr>
          <p:cNvSpPr>
            <a:spLocks noGrp="1"/>
          </p:cNvSpPr>
          <p:nvPr>
            <p:ph type="title"/>
          </p:nvPr>
        </p:nvSpPr>
        <p:spPr/>
        <p:txBody>
          <a:bodyPr/>
          <a:lstStyle/>
          <a:p>
            <a:r>
              <a:rPr lang="en-US"/>
              <a:t>1-4-2 PA architecture</a:t>
            </a:r>
          </a:p>
        </p:txBody>
      </p:sp>
      <p:sp>
        <p:nvSpPr>
          <p:cNvPr id="3" name="Content Placeholder 2">
            <a:extLst>
              <a:ext uri="{FF2B5EF4-FFF2-40B4-BE49-F238E27FC236}">
                <a16:creationId xmlns:a16="http://schemas.microsoft.com/office/drawing/2014/main" id="{6DBAE396-CEC2-4186-B690-51DD1ED2E4DC}"/>
              </a:ext>
            </a:extLst>
          </p:cNvPr>
          <p:cNvSpPr>
            <a:spLocks noGrp="1"/>
          </p:cNvSpPr>
          <p:nvPr>
            <p:ph idx="1"/>
          </p:nvPr>
        </p:nvSpPr>
        <p:spPr>
          <a:xfrm>
            <a:off x="838200" y="1393902"/>
            <a:ext cx="10515600" cy="5285678"/>
          </a:xfrm>
        </p:spPr>
        <p:txBody>
          <a:bodyPr>
            <a:normAutofit fontScale="92500" lnSpcReduction="10000"/>
          </a:bodyPr>
          <a:lstStyle/>
          <a:p>
            <a:r>
              <a:rPr lang="en-US" dirty="0"/>
              <a:t>Comments from 1</a:t>
            </a:r>
            <a:r>
              <a:rPr lang="en-US" baseline="30000" dirty="0"/>
              <a:t>st</a:t>
            </a:r>
            <a:r>
              <a:rPr lang="en-US" dirty="0"/>
              <a:t> round can be grouped as follows:</a:t>
            </a:r>
          </a:p>
          <a:p>
            <a:pPr lvl="1"/>
            <a:r>
              <a:rPr lang="en-US" dirty="0"/>
              <a:t>Study only 1 PA designs (Huawei, Nokia, Apple)</a:t>
            </a:r>
          </a:p>
          <a:p>
            <a:pPr lvl="1"/>
            <a:r>
              <a:rPr lang="en-US" dirty="0"/>
              <a:t>Study multi-PA designs after evaluating single PA designs (Apple)</a:t>
            </a:r>
          </a:p>
          <a:p>
            <a:pPr lvl="1"/>
            <a:r>
              <a:rPr lang="en-US" dirty="0"/>
              <a:t>Study 1 PA and multi-PA designs (QCOM, </a:t>
            </a:r>
            <a:r>
              <a:rPr lang="en-GB" dirty="0"/>
              <a:t>IITH, IITM, CEWIT, Reliance Jio, </a:t>
            </a:r>
            <a:r>
              <a:rPr lang="en-GB" dirty="0" err="1"/>
              <a:t>Tejas</a:t>
            </a:r>
            <a:r>
              <a:rPr lang="en-GB" dirty="0"/>
              <a:t> Networks)</a:t>
            </a:r>
          </a:p>
          <a:p>
            <a:pPr lvl="1"/>
            <a:endParaRPr lang="en-GB" dirty="0"/>
          </a:p>
          <a:p>
            <a:r>
              <a:rPr lang="en-GB" dirty="0"/>
              <a:t>Options</a:t>
            </a:r>
            <a:endParaRPr lang="en-GB" strike="sngStrike" dirty="0"/>
          </a:p>
          <a:p>
            <a:pPr marL="914400" lvl="1" indent="-457200">
              <a:buFont typeface="+mj-lt"/>
              <a:buAutoNum type="arabicPeriod"/>
            </a:pPr>
            <a:r>
              <a:rPr lang="en-GB" dirty="0"/>
              <a:t>Study only 1 PA designs</a:t>
            </a:r>
          </a:p>
          <a:p>
            <a:pPr marL="914400" lvl="1" indent="-457200">
              <a:buFont typeface="+mj-lt"/>
              <a:buAutoNum type="arabicPeriod"/>
            </a:pPr>
            <a:r>
              <a:rPr lang="en-GB" dirty="0"/>
              <a:t>Study multi-PA designs</a:t>
            </a:r>
          </a:p>
          <a:p>
            <a:pPr marL="914400" lvl="1" indent="-457200">
              <a:buFont typeface="+mj-lt"/>
              <a:buAutoNum type="arabicPeriod"/>
            </a:pPr>
            <a:r>
              <a:rPr lang="en-GB" dirty="0"/>
              <a:t>Each company picks between options 1 &amp; 2</a:t>
            </a:r>
          </a:p>
          <a:p>
            <a:pPr marL="914400" lvl="1" indent="-457200">
              <a:buFont typeface="+mj-lt"/>
              <a:buAutoNum type="arabicPeriod"/>
            </a:pPr>
            <a:endParaRPr lang="en-GB" dirty="0"/>
          </a:p>
          <a:p>
            <a:pPr marL="0" indent="0">
              <a:buNone/>
            </a:pPr>
            <a:r>
              <a:rPr lang="en-GB" sz="3000" dirty="0">
                <a:solidFill>
                  <a:srgbClr val="FF0000"/>
                </a:solidFill>
              </a:rPr>
              <a:t>Recommended WF based on company inputs</a:t>
            </a:r>
          </a:p>
          <a:p>
            <a:r>
              <a:rPr lang="en-GB" sz="3200" dirty="0">
                <a:solidFill>
                  <a:srgbClr val="FF0000"/>
                </a:solidFill>
              </a:rPr>
              <a:t>All companies to initially study 1 PA designs</a:t>
            </a:r>
          </a:p>
          <a:p>
            <a:r>
              <a:rPr lang="en-GB" sz="3200" dirty="0">
                <a:solidFill>
                  <a:srgbClr val="FF0000"/>
                </a:solidFill>
              </a:rPr>
              <a:t>Interested companies can subsequently study multi-PA designs </a:t>
            </a:r>
            <a:endParaRPr lang="en-US" sz="3200" dirty="0">
              <a:solidFill>
                <a:srgbClr val="FF0000"/>
              </a:solidFill>
            </a:endParaRPr>
          </a:p>
          <a:p>
            <a:pPr lvl="1"/>
            <a:endParaRPr lang="en-GB" sz="2700" dirty="0">
              <a:solidFill>
                <a:srgbClr val="C00000"/>
              </a:solidFill>
            </a:endParaRPr>
          </a:p>
          <a:p>
            <a:endParaRPr lang="en-US" dirty="0"/>
          </a:p>
        </p:txBody>
      </p:sp>
    </p:spTree>
    <p:extLst>
      <p:ext uri="{BB962C8B-B14F-4D97-AF65-F5344CB8AC3E}">
        <p14:creationId xmlns:p14="http://schemas.microsoft.com/office/powerpoint/2010/main" val="5935095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FF6AE-A882-4924-8234-B07E416BCEA0}"/>
              </a:ext>
            </a:extLst>
          </p:cNvPr>
          <p:cNvSpPr>
            <a:spLocks noGrp="1"/>
          </p:cNvSpPr>
          <p:nvPr>
            <p:ph type="title"/>
          </p:nvPr>
        </p:nvSpPr>
        <p:spPr/>
        <p:txBody>
          <a:bodyPr/>
          <a:lstStyle/>
          <a:p>
            <a:r>
              <a:rPr lang="en-US"/>
              <a:t>1-5-1 EVM equalizer spectral requirements</a:t>
            </a:r>
          </a:p>
        </p:txBody>
      </p:sp>
      <p:sp>
        <p:nvSpPr>
          <p:cNvPr id="3" name="Content Placeholder 2">
            <a:extLst>
              <a:ext uri="{FF2B5EF4-FFF2-40B4-BE49-F238E27FC236}">
                <a16:creationId xmlns:a16="http://schemas.microsoft.com/office/drawing/2014/main" id="{12373E47-07AF-4B1C-8D0F-98E7BE85DDD6}"/>
              </a:ext>
            </a:extLst>
          </p:cNvPr>
          <p:cNvSpPr>
            <a:spLocks noGrp="1"/>
          </p:cNvSpPr>
          <p:nvPr>
            <p:ph idx="1"/>
          </p:nvPr>
        </p:nvSpPr>
        <p:spPr>
          <a:xfrm>
            <a:off x="838200" y="1590327"/>
            <a:ext cx="10515600" cy="4486275"/>
          </a:xfrm>
        </p:spPr>
        <p:txBody>
          <a:bodyPr>
            <a:normAutofit/>
          </a:bodyPr>
          <a:lstStyle/>
          <a:p>
            <a:r>
              <a:rPr lang="en-US" dirty="0"/>
              <a:t>No change required per agreement on 1-2-1</a:t>
            </a:r>
          </a:p>
          <a:p>
            <a:endParaRPr lang="en-US" dirty="0"/>
          </a:p>
          <a:p>
            <a:pPr lvl="1">
              <a:lnSpc>
                <a:spcPct val="70000"/>
              </a:lnSpc>
            </a:pPr>
            <a:r>
              <a:rPr lang="en-US" sz="2300" dirty="0">
                <a:solidFill>
                  <a:srgbClr val="C00000"/>
                </a:solidFill>
              </a:rPr>
              <a:t>For initial studies where filters conforming to 38.101-1, section 6.4.2.4.1 are analyzed current EVM equalizer spectral requirements remain unchanged</a:t>
            </a:r>
          </a:p>
          <a:p>
            <a:pPr lvl="1">
              <a:lnSpc>
                <a:spcPct val="70000"/>
              </a:lnSpc>
            </a:pPr>
            <a:endParaRPr lang="en-US" sz="2300" dirty="0">
              <a:solidFill>
                <a:srgbClr val="C00000"/>
              </a:solidFill>
            </a:endParaRPr>
          </a:p>
          <a:p>
            <a:pPr lvl="1">
              <a:lnSpc>
                <a:spcPct val="70000"/>
              </a:lnSpc>
            </a:pPr>
            <a:r>
              <a:rPr lang="en-US" sz="2300" dirty="0">
                <a:solidFill>
                  <a:srgbClr val="C00000"/>
                </a:solidFill>
              </a:rPr>
              <a:t>Subsequent studies using other filter configurations modifications to EVM equalizer spectral requirements can be considered</a:t>
            </a:r>
          </a:p>
          <a:p>
            <a:pPr marL="0" indent="0">
              <a:buNone/>
            </a:pPr>
            <a:endParaRPr lang="en-US" dirty="0"/>
          </a:p>
        </p:txBody>
      </p:sp>
    </p:spTree>
    <p:extLst>
      <p:ext uri="{BB962C8B-B14F-4D97-AF65-F5344CB8AC3E}">
        <p14:creationId xmlns:p14="http://schemas.microsoft.com/office/powerpoint/2010/main" val="24955631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714E4-4583-48A1-875E-9CA32C394798}"/>
              </a:ext>
            </a:extLst>
          </p:cNvPr>
          <p:cNvSpPr>
            <a:spLocks noGrp="1"/>
          </p:cNvSpPr>
          <p:nvPr>
            <p:ph type="title"/>
          </p:nvPr>
        </p:nvSpPr>
        <p:spPr/>
        <p:txBody>
          <a:bodyPr/>
          <a:lstStyle/>
          <a:p>
            <a:pPr algn="ctr"/>
            <a:r>
              <a:rPr lang="en-US"/>
              <a:t>References</a:t>
            </a:r>
          </a:p>
        </p:txBody>
      </p:sp>
      <p:sp>
        <p:nvSpPr>
          <p:cNvPr id="3" name="Content Placeholder 2">
            <a:extLst>
              <a:ext uri="{FF2B5EF4-FFF2-40B4-BE49-F238E27FC236}">
                <a16:creationId xmlns:a16="http://schemas.microsoft.com/office/drawing/2014/main" id="{25560461-107E-4A92-BC59-105B6F428C99}"/>
              </a:ext>
            </a:extLst>
          </p:cNvPr>
          <p:cNvSpPr>
            <a:spLocks noGrp="1"/>
          </p:cNvSpPr>
          <p:nvPr>
            <p:ph idx="1"/>
          </p:nvPr>
        </p:nvSpPr>
        <p:spPr/>
        <p:txBody>
          <a:bodyPr/>
          <a:lstStyle/>
          <a:p>
            <a:pPr marL="0" marR="0" indent="0">
              <a:spcBef>
                <a:spcPts val="0"/>
              </a:spcBef>
              <a:spcAft>
                <a:spcPts val="0"/>
              </a:spcAft>
              <a:buNone/>
            </a:pPr>
            <a:r>
              <a:rPr lang="en-GB" sz="2000">
                <a:latin typeface="Times New Roman" panose="02020603050405020304" pitchFamily="18" charset="0"/>
                <a:ea typeface="Times New Roman" panose="02020603050405020304" pitchFamily="18" charset="0"/>
              </a:rPr>
              <a:t>[1] RP-210910, New SID: Optimizations of pi/2 BPSK uplink power in NR, RAN#91e, Mar. 2021</a:t>
            </a:r>
            <a:endParaRPr lang="en-US" sz="2000">
              <a:latin typeface="Times New Roman" panose="02020603050405020304" pitchFamily="18" charset="0"/>
              <a:ea typeface="Times New Roman" panose="02020603050405020304" pitchFamily="18" charset="0"/>
            </a:endParaRPr>
          </a:p>
          <a:p>
            <a:endParaRPr lang="en-US"/>
          </a:p>
        </p:txBody>
      </p:sp>
    </p:spTree>
    <p:extLst>
      <p:ext uri="{BB962C8B-B14F-4D97-AF65-F5344CB8AC3E}">
        <p14:creationId xmlns:p14="http://schemas.microsoft.com/office/powerpoint/2010/main" val="29047376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34c87397-5fc1-491e-85e7-d6110dbe9cbd" ContentTypeId="0x0101" PreviousValue="false"/>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00E5007003D3004E92B8EDD86D20E8CD" ma:contentTypeVersion="29" ma:contentTypeDescription="Create a new document." ma:contentTypeScope="" ma:versionID="9832116a38278d3212cd0c00ef512d66">
  <xsd:schema xmlns:xsd="http://www.w3.org/2001/XMLSchema" xmlns:xs="http://www.w3.org/2001/XMLSchema" xmlns:p="http://schemas.microsoft.com/office/2006/metadata/properties" xmlns:ns2="71c5aaf6-e6ce-465b-b873-5148d2a4c105" xmlns:ns3="3b34c8f0-1ef5-4d1e-bb66-517ce7fe7356" xmlns:ns4="0b6aed8e-0313-4d17-80ff-d0e5da4931c5" targetNamespace="http://schemas.microsoft.com/office/2006/metadata/properties" ma:root="true" ma:fieldsID="dfd6e8093643db0eface87a5eeff0d72" ns2:_="" ns3:_="" ns4:_="">
    <xsd:import namespace="71c5aaf6-e6ce-465b-b873-5148d2a4c105"/>
    <xsd:import namespace="3b34c8f0-1ef5-4d1e-bb66-517ce7fe7356"/>
    <xsd:import namespace="0b6aed8e-0313-4d17-80ff-d0e5da4931c5"/>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3:Associated_x0020_Task" minOccurs="0"/>
                <xsd:element ref="ns4:MediaServiceMetadata" minOccurs="0"/>
                <xsd:element ref="ns4:MediaServiceFastMetadata" minOccurs="0"/>
                <xsd:element ref="ns3:SharedWithUsers" minOccurs="0"/>
                <xsd:element ref="ns3:SharedWithDetails"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3"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enumeration value="None (handled in delegation)"/>
                  </xsd:restriction>
                </xsd:simpleType>
              </xsd:element>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b6aed8e-0313-4d17-80ff-d0e5da4931c5"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AutoTags" ma:index="20" nillable="true" ma:displayName="Tags" ma:internalName="MediaServiceAutoTags"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Information xmlns="3b34c8f0-1ef5-4d1e-bb66-517ce7fe7356" xsi:nil="true"/>
    <HideFromDelve xmlns="71c5aaf6-e6ce-465b-b873-5148d2a4c105">false</HideFromDelve>
    <Associated_x0020_Task xmlns="3b34c8f0-1ef5-4d1e-bb66-517ce7fe7356"/>
    <_dlc_DocId xmlns="71c5aaf6-e6ce-465b-b873-5148d2a4c105">5AIRPNAIUNRU-1328258698-4933</_dlc_DocId>
    <_dlc_DocIdUrl xmlns="71c5aaf6-e6ce-465b-b873-5148d2a4c105">
      <Url>https://nokia.sharepoint.com/sites/c5g/5gradio/_layouts/15/DocIdRedir.aspx?ID=5AIRPNAIUNRU-1328258698-4933</Url>
      <Description>5AIRPNAIUNRU-1328258698-4933</Description>
    </_dlc_DocIdUrl>
  </documentManagement>
</p:properties>
</file>

<file path=customXml/itemProps1.xml><?xml version="1.0" encoding="utf-8"?>
<ds:datastoreItem xmlns:ds="http://schemas.openxmlformats.org/officeDocument/2006/customXml" ds:itemID="{2B3268F8-267B-4DC1-832A-6C4C97839620}">
  <ds:schemaRefs>
    <ds:schemaRef ds:uri="http://schemas.microsoft.com/sharepoint/v3/contenttype/forms"/>
  </ds:schemaRefs>
</ds:datastoreItem>
</file>

<file path=customXml/itemProps2.xml><?xml version="1.0" encoding="utf-8"?>
<ds:datastoreItem xmlns:ds="http://schemas.openxmlformats.org/officeDocument/2006/customXml" ds:itemID="{46655669-EB7F-4886-A349-37A636B2E0AF}">
  <ds:schemaRefs>
    <ds:schemaRef ds:uri="Microsoft.SharePoint.Taxonomy.ContentTypeSync"/>
  </ds:schemaRefs>
</ds:datastoreItem>
</file>

<file path=customXml/itemProps3.xml><?xml version="1.0" encoding="utf-8"?>
<ds:datastoreItem xmlns:ds="http://schemas.openxmlformats.org/officeDocument/2006/customXml" ds:itemID="{CC723ECE-1CAD-4337-B621-7503F15F498C}">
  <ds:schemaRefs>
    <ds:schemaRef ds:uri="http://schemas.microsoft.com/sharepoint/events"/>
  </ds:schemaRefs>
</ds:datastoreItem>
</file>

<file path=customXml/itemProps4.xml><?xml version="1.0" encoding="utf-8"?>
<ds:datastoreItem xmlns:ds="http://schemas.openxmlformats.org/officeDocument/2006/customXml" ds:itemID="{F93B44DD-1C57-4624-9814-A6BEB7B3C8AD}">
  <ds:schemaRefs>
    <ds:schemaRef ds:uri="0b6aed8e-0313-4d17-80ff-d0e5da4931c5"/>
    <ds:schemaRef ds:uri="3b34c8f0-1ef5-4d1e-bb66-517ce7fe7356"/>
    <ds:schemaRef ds:uri="71c5aaf6-e6ce-465b-b873-5148d2a4c10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5.xml><?xml version="1.0" encoding="utf-8"?>
<ds:datastoreItem xmlns:ds="http://schemas.openxmlformats.org/officeDocument/2006/customXml" ds:itemID="{03890521-FF2A-4C09-BE8E-6D0D576D3702}">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71c5aaf6-e6ce-465b-b873-5148d2a4c105"/>
    <ds:schemaRef ds:uri="http://schemas.openxmlformats.org/package/2006/metadata/core-properties"/>
    <ds:schemaRef ds:uri="http://purl.org/dc/terms/"/>
    <ds:schemaRef ds:uri="0b6aed8e-0313-4d17-80ff-d0e5da4931c5"/>
    <ds:schemaRef ds:uri="3b34c8f0-1ef5-4d1e-bb66-517ce7fe7356"/>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390</TotalTime>
  <Words>1259</Words>
  <Application>Microsoft Office PowerPoint</Application>
  <PresentationFormat>Widescreen</PresentationFormat>
  <Paragraphs>159</Paragraphs>
  <Slides>9</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Times New Roman</vt:lpstr>
      <vt:lpstr>Office Theme</vt:lpstr>
      <vt:lpstr>WF on Waveform configuration, parameters for link simulations and agreements</vt:lpstr>
      <vt:lpstr>Background</vt:lpstr>
      <vt:lpstr>Issue 1-1-1: Waveform configuration</vt:lpstr>
      <vt:lpstr>Issue 1-2-1 Pulse shaping filter characteristics</vt:lpstr>
      <vt:lpstr>1-3-1 Parameters for Link simulations</vt:lpstr>
      <vt:lpstr>1-4-1 Target output power</vt:lpstr>
      <vt:lpstr>1-4-2 PA architecture</vt:lpstr>
      <vt:lpstr>1-5-1 EVM equalizer spectral requirements</vt:lpstr>
      <vt:lpstr>References</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Suhwan Lim</dc:creator>
  <cp:lastModifiedBy>Qualcomm</cp:lastModifiedBy>
  <cp:revision>17</cp:revision>
  <dcterms:created xsi:type="dcterms:W3CDTF">2017-01-18T06:26:21Z</dcterms:created>
  <dcterms:modified xsi:type="dcterms:W3CDTF">2021-05-26T03:24:15Z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0x01010000E5007003D3004E92B8EDD86D20E8CD</vt:lpwstr>
  </property>
  <property fmtid="{D5CDD505-2E9C-101B-9397-08002B2CF9AE}" pid="4" name="_2015_ms_pID_725343">
    <vt:lpwstr>(2)8WrdSW/LC68qyRvh22Kn7mZQxNEj8H55fMJ0QfOqQuWttASrV0EQAv2VJd1+dcxdJ1vNIQy4
0aN/Q6e+9wyJh3GKgmNnfWloFihAHhQCatwuNhn8arggIV+acNMN7ml4aR8OJIbtYCuiAlIp
wLKvkaKUf7+Sd9U/rQ0WeR8HIkrWkFG0zvt23I2nFW8QqIYctS5doynAyNdXyPmY5kCTKn8P
GBmBf8TX5D/b3tB3nh</vt:lpwstr>
  </property>
  <property fmtid="{D5CDD505-2E9C-101B-9397-08002B2CF9AE}" pid="5" name="_2015_ms_pID_7253431">
    <vt:lpwstr>tpQt0284hICX8HcInK6eE2fNj/Z3pCgH00bMwlSjXj2CCKXgmfsrsT
WGnlP0Vq4A5N5ClqEnj6w4lZbUqvteSL9niRLJY2luhomny9+56AcqjKrFpb7q+Pu1iwt7MS
gVrhYYyISaqc5woNOEKwqVkCx/U0+4nrj8+xe2GDdW1BC5M3U97f54DMKWYEfXW4dX4dvOWf
+UlgoZJ6X+dS/zlT</vt:lpwstr>
  </property>
  <property fmtid="{D5CDD505-2E9C-101B-9397-08002B2CF9AE}" pid="6" name="_dlc_DocIdItemGuid">
    <vt:lpwstr>8b22805d-7955-4667-ad64-a72f9318007c</vt:lpwstr>
  </property>
</Properties>
</file>