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60" r:id="rId1"/>
    <p:sldMasterId id="2147483648" r:id="rId2"/>
  </p:sldMasterIdLst>
  <p:notesMasterIdLst>
    <p:notesMasterId r:id="rId8"/>
  </p:notesMasterIdLst>
  <p:sldIdLst>
    <p:sldId id="256" r:id="rId3"/>
    <p:sldId id="269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Umeda, Hiromasa (Nokia - JP/Tokyo)" initials="UH(-J" lastIdx="1" clrIdx="1">
    <p:extLst>
      <p:ext uri="{19B8F6BF-5375-455C-9EA6-DF929625EA0E}">
        <p15:presenceInfo xmlns:p15="http://schemas.microsoft.com/office/powerpoint/2012/main" userId="S::hiromasa.umeda@nokia.com::81f2f929-f1a3-44b8-a7d2-5ccf91aa22e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77" autoAdjust="0"/>
    <p:restoredTop sz="96424" autoAdjust="0"/>
  </p:normalViewPr>
  <p:slideViewPr>
    <p:cSldViewPr snapToGrid="0">
      <p:cViewPr varScale="1">
        <p:scale>
          <a:sx n="59" d="100"/>
          <a:sy n="59" d="100"/>
        </p:scale>
        <p:origin x="856" y="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06AA5-ADB5-4166-B7AC-DE723C7B98E1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F5357-9FE9-4544-B623-BF612BBFEE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9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F5357-9FE9-4544-B623-BF612BBFEE3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115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pPr/>
              <a:t>2021/5/27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dirty="0"/>
              <a:t>WF on default DC location and offset signalling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/>
              <a:t>Nokia, Nokia Shanghai Bell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FD2372-F3D5-4A79-80CE-2B028376EA52}"/>
              </a:ext>
            </a:extLst>
          </p:cNvPr>
          <p:cNvSpPr txBox="1"/>
          <p:nvPr/>
        </p:nvSpPr>
        <p:spPr>
          <a:xfrm>
            <a:off x="353082" y="596749"/>
            <a:ext cx="12093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altLang="zh-CN" b="1" dirty="0"/>
              <a:t>3GPP TSG-RAN WG4 Meeting # 99-e	                                                                   </a:t>
            </a:r>
            <a:r>
              <a:rPr lang="en-GB" b="1" dirty="0"/>
              <a:t>R4-2107858</a:t>
            </a:r>
            <a:endParaRPr lang="zh-CN" altLang="zh-CN" dirty="0"/>
          </a:p>
          <a:p>
            <a:r>
              <a:rPr lang="pt-BR" altLang="zh-CN" b="1" dirty="0"/>
              <a:t>Electronic Meeting, May. 19-27, 2021</a:t>
            </a:r>
            <a:endParaRPr lang="zh-CN" altLang="zh-CN" dirty="0"/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C43C-C1F3-4972-89B8-8FD3F118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CBE0-E0B1-4388-926E-53F0C66A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37" y="1825625"/>
            <a:ext cx="11020926" cy="4351338"/>
          </a:xfrm>
        </p:spPr>
        <p:txBody>
          <a:bodyPr>
            <a:normAutofit/>
          </a:bodyPr>
          <a:lstStyle/>
          <a:p>
            <a:r>
              <a:rPr lang="en-GB" sz="3200" dirty="0"/>
              <a:t>This WF is generated based on each of the topics belonging to topic #2 DC location in the below t-doc.</a:t>
            </a:r>
          </a:p>
          <a:p>
            <a:pPr lvl="1"/>
            <a:r>
              <a:rPr lang="en-GB" dirty="0"/>
              <a:t>R4-2107665: Email discussion summary for [99-e][139] NR_RF_FR2_req_enh2_Part_3</a:t>
            </a:r>
          </a:p>
          <a:p>
            <a:pPr lvl="2"/>
            <a:r>
              <a:rPr lang="en-GB" dirty="0"/>
              <a:t>This is the summary for the 1</a:t>
            </a:r>
            <a:r>
              <a:rPr lang="en-GB" baseline="30000" dirty="0"/>
              <a:t>st</a:t>
            </a:r>
            <a:r>
              <a:rPr lang="en-GB" dirty="0"/>
              <a:t> round during the meeting</a:t>
            </a:r>
          </a:p>
          <a:p>
            <a:pPr lvl="1"/>
            <a:r>
              <a:rPr lang="en-GB" dirty="0"/>
              <a:t>Note that “2-x” in this WF refers to a corresponding sub-topic in the references.</a:t>
            </a:r>
            <a:endParaRPr lang="en-US" dirty="0"/>
          </a:p>
          <a:p>
            <a:pPr lvl="1"/>
            <a:endParaRPr lang="en-US" sz="2800" dirty="0"/>
          </a:p>
          <a:p>
            <a:pPr lvl="0" hangingPunct="0"/>
            <a:endParaRPr lang="en-US" sz="32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19617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C43C-C1F3-4972-89B8-8FD3F118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Factors affecting and exception applicability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CBE0-E0B1-4388-926E-53F0C66A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37" y="1825625"/>
            <a:ext cx="11020926" cy="4351338"/>
          </a:xfrm>
        </p:spPr>
        <p:txBody>
          <a:bodyPr>
            <a:normAutofit/>
          </a:bodyPr>
          <a:lstStyle/>
          <a:p>
            <a:r>
              <a:rPr lang="en-GB" sz="3200" dirty="0"/>
              <a:t>Factors</a:t>
            </a:r>
            <a:r>
              <a:rPr lang="en-GB" sz="1800" dirty="0"/>
              <a:t>(topic 2-1/2-4)</a:t>
            </a:r>
            <a:endParaRPr lang="en-GB" sz="3200" dirty="0"/>
          </a:p>
          <a:p>
            <a:pPr lvl="1"/>
            <a:r>
              <a:rPr lang="en-GB" dirty="0"/>
              <a:t>For FR1, UL configured or activated outermost CCs or BWPs</a:t>
            </a:r>
          </a:p>
          <a:p>
            <a:pPr lvl="1"/>
            <a:r>
              <a:rPr lang="en-GB" dirty="0"/>
              <a:t>For FR2, UL or DL configured or activated outermost CCs or BWPs </a:t>
            </a:r>
          </a:p>
          <a:p>
            <a:pPr lvl="1"/>
            <a:r>
              <a:rPr lang="en-GB" dirty="0"/>
              <a:t>For both FR1 and FR2, some UEs may further optimize the DC location based on inner CCs or BWPs if necessary</a:t>
            </a:r>
          </a:p>
          <a:p>
            <a:r>
              <a:rPr lang="en-GB" sz="3200" dirty="0"/>
              <a:t>DC location when the exception needs to be granted</a:t>
            </a:r>
            <a:r>
              <a:rPr lang="en-GB" sz="1800" dirty="0"/>
              <a:t>(topic 2-2)</a:t>
            </a:r>
            <a:r>
              <a:rPr lang="en-GB" sz="1800" i="1" dirty="0"/>
              <a:t>. </a:t>
            </a:r>
          </a:p>
          <a:p>
            <a:pPr lvl="1"/>
            <a:r>
              <a:rPr lang="en-GB" dirty="0"/>
              <a:t>For FR1, anywhere between the configured outermost UL CCs for intra-band NC UL CA whose </a:t>
            </a:r>
            <a:r>
              <a:rPr lang="en-US" dirty="0" err="1"/>
              <a:t>signalling</a:t>
            </a:r>
            <a:r>
              <a:rPr lang="en-US" dirty="0"/>
              <a:t> is absent for </a:t>
            </a:r>
            <a:r>
              <a:rPr lang="en-US" dirty="0" err="1"/>
              <a:t>dualPA</a:t>
            </a:r>
            <a:r>
              <a:rPr lang="en-US" dirty="0"/>
              <a:t>-Architecture IE</a:t>
            </a:r>
            <a:endParaRPr lang="en-GB" dirty="0"/>
          </a:p>
          <a:p>
            <a:pPr lvl="1"/>
            <a:r>
              <a:rPr lang="en-GB" dirty="0"/>
              <a:t>For FR2, any configured UL or DL CCs</a:t>
            </a:r>
          </a:p>
          <a:p>
            <a:pPr lvl="2"/>
            <a:r>
              <a:rPr lang="en-GB" dirty="0"/>
              <a:t>The above holds unless a necessity of including a gap in-between configured CCs is confirmed.</a:t>
            </a:r>
          </a:p>
          <a:p>
            <a:pPr marL="457200" lvl="1" indent="0">
              <a:buNone/>
            </a:pPr>
            <a:endParaRPr lang="en-US" sz="2800" dirty="0"/>
          </a:p>
          <a:p>
            <a:pPr lvl="1"/>
            <a:endParaRPr lang="en-US" sz="2800" dirty="0"/>
          </a:p>
          <a:p>
            <a:pPr lvl="0" hangingPunct="0"/>
            <a:endParaRPr lang="en-US" sz="32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22742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C43C-C1F3-4972-89B8-8FD3F118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Handling of </a:t>
            </a:r>
            <a:r>
              <a:rPr lang="en-US" sz="4000" dirty="0" err="1"/>
              <a:t>dualPA</a:t>
            </a:r>
            <a:r>
              <a:rPr lang="en-US" sz="4000" dirty="0"/>
              <a:t> capability </a:t>
            </a:r>
            <a:r>
              <a:rPr lang="en-US" sz="1800" dirty="0"/>
              <a:t>(topic 2-5)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CBE0-E0B1-4388-926E-53F0C66A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37" y="1825625"/>
            <a:ext cx="11020926" cy="4351338"/>
          </a:xfrm>
        </p:spPr>
        <p:txBody>
          <a:bodyPr>
            <a:normAutofit/>
          </a:bodyPr>
          <a:lstStyle/>
          <a:p>
            <a:r>
              <a:rPr lang="en-GB" dirty="0"/>
              <a:t>No more discussion is necessary</a:t>
            </a:r>
          </a:p>
          <a:p>
            <a:pPr lvl="1"/>
            <a:r>
              <a:rPr lang="en-GB" sz="2800" dirty="0"/>
              <a:t>Current RAN2 specification has # of PAs information, i.e., </a:t>
            </a:r>
            <a:r>
              <a:rPr lang="en-GB" sz="2800" i="1" dirty="0"/>
              <a:t>secondPA-TxDirectCurrent-r16</a:t>
            </a:r>
            <a:r>
              <a:rPr lang="en-GB" sz="2800" dirty="0"/>
              <a:t>, dedicated to UL DC location reporting is sent within </a:t>
            </a:r>
            <a:r>
              <a:rPr lang="en-GB" sz="2800" i="1" dirty="0" err="1"/>
              <a:t>UplinkTxDirectCurrentTwoCarrierList</a:t>
            </a:r>
            <a:r>
              <a:rPr lang="en-GB" sz="2800" dirty="0"/>
              <a:t> IE apart from </a:t>
            </a:r>
            <a:r>
              <a:rPr lang="en-GB" sz="2800" i="1" dirty="0"/>
              <a:t>dualPA-Architecture</a:t>
            </a:r>
            <a:r>
              <a:rPr lang="en-GB" sz="2800" dirty="0"/>
              <a:t> for CA/DC configurations</a:t>
            </a:r>
          </a:p>
          <a:p>
            <a:pPr lvl="2"/>
            <a:r>
              <a:rPr lang="en-GB" sz="2400" dirty="0"/>
              <a:t>Where secondPA-TxDirectCurrent-r16 is defined as “</a:t>
            </a:r>
            <a:r>
              <a:rPr lang="en-GB" sz="2400" i="1" dirty="0"/>
              <a:t>The uplink Tx Direct Current location used by the UE with the second PA for the UEs which support dual PA for this uplink carrier aggregation</a:t>
            </a:r>
            <a:r>
              <a:rPr lang="en-GB" sz="2400" dirty="0"/>
              <a:t>” in TS38.331.</a:t>
            </a:r>
          </a:p>
        </p:txBody>
      </p:sp>
    </p:spTree>
    <p:extLst>
      <p:ext uri="{BB962C8B-B14F-4D97-AF65-F5344CB8AC3E}">
        <p14:creationId xmlns:p14="http://schemas.microsoft.com/office/powerpoint/2010/main" val="3496573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C43C-C1F3-4972-89B8-8FD3F1180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182" y="0"/>
            <a:ext cx="10515600" cy="660111"/>
          </a:xfrm>
        </p:spPr>
        <p:txBody>
          <a:bodyPr>
            <a:normAutofit/>
          </a:bodyPr>
          <a:lstStyle/>
          <a:p>
            <a:r>
              <a:rPr lang="en-US" sz="4000" dirty="0"/>
              <a:t>Signaling</a:t>
            </a:r>
            <a:r>
              <a:rPr lang="en-US" sz="2000" dirty="0"/>
              <a:t>(topic 2-3)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CBE0-E0B1-4388-926E-53F0C66A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82" y="818866"/>
            <a:ext cx="11877303" cy="5429534"/>
          </a:xfrm>
        </p:spPr>
        <p:txBody>
          <a:bodyPr>
            <a:normAutofit/>
          </a:bodyPr>
          <a:lstStyle/>
          <a:p>
            <a:r>
              <a:rPr lang="en-GB" sz="3200" dirty="0"/>
              <a:t>Way of indication of DC location</a:t>
            </a:r>
            <a:endParaRPr lang="en-GB" sz="2400" strike="sngStrike" dirty="0">
              <a:solidFill>
                <a:srgbClr val="FF0000"/>
              </a:solidFill>
            </a:endParaRPr>
          </a:p>
          <a:p>
            <a:pPr lvl="1"/>
            <a:r>
              <a:rPr lang="en-GB" sz="2800" dirty="0"/>
              <a:t>Option 1: Defined as offset from the default DC location</a:t>
            </a:r>
          </a:p>
          <a:p>
            <a:pPr lvl="2"/>
            <a:r>
              <a:rPr lang="en-GB" sz="2400" dirty="0"/>
              <a:t>The definition of the default is FFS</a:t>
            </a:r>
          </a:p>
          <a:p>
            <a:pPr lvl="2"/>
            <a:r>
              <a:rPr lang="en-GB" sz="2400" dirty="0"/>
              <a:t>Encouraged to study if the outermost CCs or BWPs aspect can be merged or not</a:t>
            </a:r>
            <a:endParaRPr lang="en-GB" sz="1600" strike="sngStrike" dirty="0"/>
          </a:p>
          <a:p>
            <a:pPr lvl="2"/>
            <a:r>
              <a:rPr lang="en-GB" sz="2400" dirty="0"/>
              <a:t>Other ideas are not precluded.</a:t>
            </a:r>
          </a:p>
          <a:p>
            <a:pPr lvl="1"/>
            <a:r>
              <a:rPr lang="en-GB" sz="2800" dirty="0"/>
              <a:t>Option 2:Function of outermost CC or BWP</a:t>
            </a:r>
          </a:p>
          <a:p>
            <a:pPr lvl="3"/>
            <a:r>
              <a:rPr lang="en-GB" sz="2400" dirty="0"/>
              <a:t>Detail function definition is FFS</a:t>
            </a:r>
          </a:p>
          <a:p>
            <a:pPr lvl="1"/>
            <a:r>
              <a:rPr lang="en-US" altLang="zh-CN" sz="2800" dirty="0"/>
              <a:t>Other solutions are not precluded </a:t>
            </a:r>
            <a:endParaRPr lang="en-GB" altLang="zh-CN" sz="2800" dirty="0"/>
          </a:p>
          <a:p>
            <a:endParaRPr lang="en-GB" dirty="0"/>
          </a:p>
          <a:p>
            <a:r>
              <a:rPr lang="en-GB" sz="3200" dirty="0"/>
              <a:t>Signalling details</a:t>
            </a:r>
            <a:endParaRPr lang="en-GB" sz="2400" strike="sngStrike" dirty="0">
              <a:solidFill>
                <a:srgbClr val="FF0000"/>
              </a:solidFill>
            </a:endParaRPr>
          </a:p>
          <a:p>
            <a:pPr lvl="1"/>
            <a:r>
              <a:rPr lang="en-GB" sz="2800" dirty="0"/>
              <a:t>Leave the below details to RAN2</a:t>
            </a:r>
          </a:p>
          <a:p>
            <a:pPr lvl="2"/>
            <a:r>
              <a:rPr lang="en-GB" sz="2400" dirty="0"/>
              <a:t>How often and/or how quickly the DC location needs to be signalled and its timing</a:t>
            </a:r>
          </a:p>
        </p:txBody>
      </p:sp>
    </p:spTree>
    <p:extLst>
      <p:ext uri="{BB962C8B-B14F-4D97-AF65-F5344CB8AC3E}">
        <p14:creationId xmlns:p14="http://schemas.microsoft.com/office/powerpoint/2010/main" val="2620793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4961</TotalTime>
  <Words>399</Words>
  <Application>Microsoft Office PowerPoint</Application>
  <PresentationFormat>Widescreen</PresentationFormat>
  <Paragraphs>39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游ゴシック</vt:lpstr>
      <vt:lpstr>Arial</vt:lpstr>
      <vt:lpstr>Calibri</vt:lpstr>
      <vt:lpstr>Calibri Light</vt:lpstr>
      <vt:lpstr>Office テーマ</vt:lpstr>
      <vt:lpstr>Office Theme</vt:lpstr>
      <vt:lpstr>WF on default DC location and offset signalling</vt:lpstr>
      <vt:lpstr>Background</vt:lpstr>
      <vt:lpstr>Factors affecting and exception applicability</vt:lpstr>
      <vt:lpstr>Handling of dualPA capability (topic 2-5)</vt:lpstr>
      <vt:lpstr>Signaling(topic 2-3)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Umeda, Hiromasa (Nokia - JP/Tokyo)</cp:lastModifiedBy>
  <cp:revision>123</cp:revision>
  <dcterms:created xsi:type="dcterms:W3CDTF">2020-11-04T06:34:52Z</dcterms:created>
  <dcterms:modified xsi:type="dcterms:W3CDTF">2021-05-27T00:28:54Z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1620730641</vt:lpwstr>
  </property>
</Properties>
</file>