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7"/>
  </p:notesMasterIdLst>
  <p:sldIdLst>
    <p:sldId id="256" r:id="rId2"/>
    <p:sldId id="289" r:id="rId3"/>
    <p:sldId id="292" r:id="rId4"/>
    <p:sldId id="293" r:id="rId5"/>
    <p:sldId id="29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07" autoAdjust="0"/>
    <p:restoredTop sz="96424" autoAdjust="0"/>
  </p:normalViewPr>
  <p:slideViewPr>
    <p:cSldViewPr snapToGrid="0">
      <p:cViewPr varScale="1">
        <p:scale>
          <a:sx n="80" d="100"/>
          <a:sy n="80" d="100"/>
        </p:scale>
        <p:origin x="55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577CB8-84A1-45D8-829E-D1E8976B938D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B131C0-A4DB-454F-9D59-F72C689481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364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5741" y="1929467"/>
            <a:ext cx="11447217" cy="692432"/>
          </a:xfrm>
        </p:spPr>
        <p:txBody>
          <a:bodyPr>
            <a:noAutofit/>
          </a:bodyPr>
          <a:lstStyle/>
          <a:p>
            <a:r>
              <a:rPr lang="en-US" altLang="zh-CN" sz="4400" dirty="0"/>
              <a:t>WF on intra-band UL contiguous CA for UL MIMO</a:t>
            </a:r>
            <a:endParaRPr lang="en-US" sz="4400" dirty="0"/>
          </a:p>
        </p:txBody>
      </p:sp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 smtClean="0"/>
              <a:t>Huawei</a:t>
            </a:r>
            <a:r>
              <a:rPr lang="en-US" dirty="0"/>
              <a:t>, </a:t>
            </a:r>
            <a:r>
              <a:rPr lang="en-US" dirty="0" smtClean="0"/>
              <a:t>HiSilicon, []</a:t>
            </a:r>
            <a:endParaRPr lang="en-US" dirty="0"/>
          </a:p>
        </p:txBody>
      </p:sp>
      <p:sp>
        <p:nvSpPr>
          <p:cNvPr id="6" name="TextBox 3">
            <a:extLst>
              <a:ext uri="{FF2B5EF4-FFF2-40B4-BE49-F238E27FC236}">
                <a16:creationId xmlns=""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 smtClean="0"/>
              <a:t>R4-2107851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=""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8439" y="-28284"/>
            <a:ext cx="4135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</a:t>
            </a:r>
            <a:r>
              <a:rPr lang="en-US" b="1" dirty="0" smtClean="0"/>
              <a:t>99-e</a:t>
            </a:r>
            <a:endParaRPr lang="en-US" b="1" dirty="0"/>
          </a:p>
          <a:p>
            <a:r>
              <a:rPr lang="en-US" b="1" dirty="0" smtClean="0"/>
              <a:t>May 19 </a:t>
            </a:r>
            <a:r>
              <a:rPr lang="en-US" b="1" dirty="0"/>
              <a:t>– </a:t>
            </a:r>
            <a:r>
              <a:rPr lang="en-US" b="1" dirty="0" smtClean="0"/>
              <a:t>27, 2021</a:t>
            </a:r>
            <a:endParaRPr lang="en-US" b="1" dirty="0"/>
          </a:p>
          <a:p>
            <a:r>
              <a:rPr lang="en-US" b="1" dirty="0"/>
              <a:t>Electronic meeting</a:t>
            </a:r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5903" y="60326"/>
            <a:ext cx="10445577" cy="606940"/>
          </a:xfrm>
        </p:spPr>
        <p:txBody>
          <a:bodyPr>
            <a:normAutofit/>
          </a:bodyPr>
          <a:lstStyle/>
          <a:p>
            <a:r>
              <a:rPr lang="en-US" altLang="zh-CN" sz="3200" b="1" dirty="0" smtClean="0"/>
              <a:t>GTW agreement</a:t>
            </a:r>
            <a:endParaRPr lang="zh-CN" altLang="en-US" sz="32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608" y="738344"/>
            <a:ext cx="11377402" cy="2573267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2400" b="1" dirty="0">
                <a:solidFill>
                  <a:srgbClr val="00B050"/>
                </a:solidFill>
              </a:rPr>
              <a:t>Agreement:</a:t>
            </a:r>
          </a:p>
          <a:p>
            <a:pPr marL="800100" lvl="1" indent="-342900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altLang="zh-CN" dirty="0">
                <a:solidFill>
                  <a:srgbClr val="00B050"/>
                </a:solidFill>
                <a:latin typeface="Times New Roman" panose="02020603050405020304" pitchFamily="18" charset="0"/>
                <a:ea typeface="MS Mincho"/>
              </a:rPr>
              <a:t>Option </a:t>
            </a:r>
            <a:r>
              <a:rPr lang="en-GB" altLang="zh-CN" dirty="0" smtClean="0">
                <a:solidFill>
                  <a:srgbClr val="00B050"/>
                </a:solidFill>
                <a:latin typeface="Times New Roman" panose="02020603050405020304" pitchFamily="18" charset="0"/>
                <a:ea typeface="MS Mincho"/>
              </a:rPr>
              <a:t>3 f</a:t>
            </a:r>
            <a:r>
              <a:rPr lang="en-US" altLang="zh-CN" dirty="0" smtClean="0">
                <a:solidFill>
                  <a:srgbClr val="00B050"/>
                </a:solidFill>
                <a:latin typeface="Times New Roman" panose="02020603050405020304" pitchFamily="18" charset="0"/>
                <a:ea typeface="MS Mincho"/>
              </a:rPr>
              <a:t>or MIMO configurations for CA+UL MIMO requirements:</a:t>
            </a:r>
          </a:p>
          <a:p>
            <a:pPr marL="457200" lvl="1" indent="0">
              <a:spcAft>
                <a:spcPts val="600"/>
              </a:spcAft>
              <a:buNone/>
            </a:pPr>
            <a:r>
              <a:rPr lang="en-US" altLang="zh-CN" dirty="0">
                <a:solidFill>
                  <a:srgbClr val="00B050"/>
                </a:solidFill>
                <a:latin typeface="Times New Roman" panose="02020603050405020304" pitchFamily="18" charset="0"/>
                <a:ea typeface="MS Mincho"/>
              </a:rPr>
              <a:t>2 layer configuration , 1 layer 2 port configuration and transparent </a:t>
            </a:r>
            <a:r>
              <a:rPr lang="en-US" altLang="zh-CN" dirty="0" err="1">
                <a:solidFill>
                  <a:srgbClr val="00B050"/>
                </a:solidFill>
                <a:latin typeface="Times New Roman" panose="02020603050405020304" pitchFamily="18" charset="0"/>
                <a:ea typeface="MS Mincho"/>
              </a:rPr>
              <a:t>TxD</a:t>
            </a:r>
            <a:r>
              <a:rPr lang="en-US" altLang="zh-CN" dirty="0">
                <a:solidFill>
                  <a:srgbClr val="00B050"/>
                </a:solidFill>
                <a:latin typeface="Times New Roman" panose="02020603050405020304" pitchFamily="18" charset="0"/>
                <a:ea typeface="MS Mincho"/>
              </a:rPr>
              <a:t> configuration are all considered</a:t>
            </a:r>
            <a:endParaRPr lang="en-GB" altLang="zh-CN" dirty="0">
              <a:solidFill>
                <a:srgbClr val="00B050"/>
              </a:solidFill>
              <a:latin typeface="Times New Roman" panose="02020603050405020304" pitchFamily="18" charset="0"/>
              <a:ea typeface="MS Mincho"/>
            </a:endParaRPr>
          </a:p>
          <a:p>
            <a:pPr marL="1257300" lvl="2" indent="-342900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altLang="zh-CN" dirty="0">
                <a:solidFill>
                  <a:srgbClr val="00B050"/>
                </a:solidFill>
                <a:latin typeface="Times New Roman" panose="02020603050405020304" pitchFamily="18" charset="0"/>
                <a:ea typeface="MS Mincho"/>
              </a:rPr>
              <a:t>If we find the problematic case, we could revisit the agreement</a:t>
            </a:r>
            <a:r>
              <a:rPr lang="en-GB" altLang="zh-CN" dirty="0" smtClean="0">
                <a:solidFill>
                  <a:srgbClr val="00B050"/>
                </a:solidFill>
                <a:latin typeface="Times New Roman" panose="02020603050405020304" pitchFamily="18" charset="0"/>
                <a:ea typeface="MS Mincho"/>
              </a:rPr>
              <a:t>.</a:t>
            </a:r>
          </a:p>
          <a:p>
            <a:pPr marL="800100" lvl="1" indent="-342900">
              <a:spcAft>
                <a:spcPts val="600"/>
              </a:spcAft>
              <a:buFont typeface="Symbol" panose="05050102010706020507" pitchFamily="18" charset="2"/>
              <a:buChar char=""/>
            </a:pPr>
            <a:endParaRPr lang="zh-CN" altLang="zh-CN" dirty="0" smtClean="0">
              <a:solidFill>
                <a:srgbClr val="00B050"/>
              </a:solidFill>
              <a:latin typeface="Times New Roman" panose="02020603050405020304" pitchFamily="18" charset="0"/>
              <a:ea typeface="MS Mincho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4400" dirty="0"/>
          </a:p>
        </p:txBody>
      </p:sp>
      <p:sp>
        <p:nvSpPr>
          <p:cNvPr id="3" name="矩形 2"/>
          <p:cNvSpPr/>
          <p:nvPr/>
        </p:nvSpPr>
        <p:spPr>
          <a:xfrm>
            <a:off x="626075" y="2930431"/>
            <a:ext cx="11005752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SzPct val="60000"/>
              <a:buFont typeface="Wingdings" panose="05000000000000000000" pitchFamily="2" charset="2"/>
              <a:buChar char="l"/>
            </a:pPr>
            <a:r>
              <a:rPr lang="en-US" altLang="zh-CN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 the single CC requirements as baseline</a:t>
            </a: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Identify the UL-MIMO+CA specific requirements</a:t>
            </a: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Refer to the CA requirement, e.g., configured output power, power control tolerance, if needed </a:t>
            </a:r>
            <a:endParaRPr lang="zh-CN" altLang="en-US" sz="24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687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32951" y="10898"/>
            <a:ext cx="10445577" cy="6069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RF requirements Structure for CA+MIMO</a:t>
            </a:r>
            <a:endParaRPr lang="zh-CN" alt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091" y="694236"/>
            <a:ext cx="11648304" cy="2880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20000"/>
              </a:lnSpc>
              <a:spcAft>
                <a:spcPts val="600"/>
              </a:spcAft>
              <a:buSzPct val="60000"/>
              <a:buFont typeface="Wingdings" panose="05000000000000000000" pitchFamily="2" charset="2"/>
              <a:buChar char="l"/>
            </a:pPr>
            <a:r>
              <a:rPr lang="en-US" altLang="zh-CN" dirty="0" smtClean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CA+MIMO RF requirements are defined in new sub </a:t>
            </a:r>
            <a:r>
              <a:rPr lang="en-US" altLang="zh-CN" dirty="0" err="1" smtClean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clausea</a:t>
            </a:r>
            <a:r>
              <a:rPr lang="en-US" altLang="zh-CN" dirty="0" smtClean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that with dedicated suffix</a:t>
            </a: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To avoid replication wording, structure the CR as deviation from existing CA and MIMO requirements</a:t>
            </a: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SzPct val="60000"/>
              <a:buFont typeface="Wingdings" panose="05000000000000000000" pitchFamily="2" charset="2"/>
              <a:buChar char="l"/>
            </a:pPr>
            <a:r>
              <a:rPr lang="en-US" altLang="zh-CN" dirty="0" smtClean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For EVM requirement</a:t>
            </a:r>
            <a:r>
              <a:rPr lang="en-US" altLang="zh-CN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, </a:t>
            </a:r>
            <a:r>
              <a:rPr lang="en-US" altLang="zh-CN" dirty="0" smtClean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follow </a:t>
            </a:r>
            <a:r>
              <a:rPr lang="en-US" altLang="zh-CN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the single CC </a:t>
            </a:r>
            <a:r>
              <a:rPr lang="en-US" altLang="zh-CN" dirty="0" smtClean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requirements defined in 6.4D.2</a:t>
            </a: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SzPct val="60000"/>
              <a:buFont typeface="Wingdings" panose="05000000000000000000" pitchFamily="2" charset="2"/>
              <a:buChar char="l"/>
            </a:pPr>
            <a:r>
              <a:rPr lang="en-US" altLang="zh-CN" dirty="0" smtClean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If anything update in TS 38.101 for single CC UL MIMO, further revise corresponding part for CA+MIMO</a:t>
            </a: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SzPct val="60000"/>
              <a:buFont typeface="Wingdings" panose="05000000000000000000" pitchFamily="2" charset="2"/>
              <a:buChar char="l"/>
            </a:pPr>
            <a:r>
              <a:rPr lang="en-US" altLang="zh-CN" dirty="0" smtClean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For transmit on/off time mask, follow single carrier agreement made in thread [159</a:t>
            </a:r>
            <a:r>
              <a:rPr lang="en-US" altLang="zh-CN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]: </a:t>
            </a:r>
            <a:endParaRPr lang="en-US" altLang="zh-CN" dirty="0" smtClean="0"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SzPct val="60000"/>
              <a:buFont typeface="Wingdings" panose="05000000000000000000" pitchFamily="2" charset="2"/>
              <a:buChar char="l"/>
            </a:pPr>
            <a:r>
              <a:rPr lang="en-US" altLang="zh-CN" dirty="0" smtClean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RAN4 </a:t>
            </a:r>
            <a:r>
              <a:rPr lang="en-US" altLang="zh-CN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to further discuss on UL timing alignment error and </a:t>
            </a:r>
            <a:r>
              <a:rPr lang="en-US" altLang="zh-CN" dirty="0" smtClean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coherent </a:t>
            </a:r>
            <a:r>
              <a:rPr lang="en-US" altLang="zh-CN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UL </a:t>
            </a:r>
            <a:r>
              <a:rPr lang="en-US" altLang="zh-CN" dirty="0" smtClean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MIMO requirements for CA+MIMO</a:t>
            </a:r>
            <a:endParaRPr lang="en-US" altLang="zh-CN" dirty="0"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SzPct val="60000"/>
              <a:buFont typeface="Wingdings" panose="05000000000000000000" pitchFamily="2" charset="2"/>
              <a:buChar char="l"/>
            </a:pPr>
            <a:endParaRPr lang="zh-CN" altLang="zh-CN" dirty="0">
              <a:effectLst/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836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32951" y="10898"/>
            <a:ext cx="10445577" cy="6069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MPR requirement for CA+MIMO</a:t>
            </a:r>
            <a:endParaRPr lang="zh-CN" alt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4757" y="724930"/>
            <a:ext cx="1117874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SzPct val="60000"/>
              <a:buFont typeface="Wingdings" panose="05000000000000000000" pitchFamily="2" charset="2"/>
              <a:buChar char="l"/>
            </a:pPr>
            <a:r>
              <a:rPr lang="en-US" altLang="zh-CN" sz="2000" dirty="0" smtClean="0"/>
              <a:t>Candidate Reference RF architectures for CA+MIMO MPR requirements:</a:t>
            </a:r>
          </a:p>
          <a:p>
            <a:pPr marL="742950" lvl="1" indent="-285750">
              <a:lnSpc>
                <a:spcPct val="120000"/>
              </a:lnSpc>
              <a:buSzPct val="60000"/>
              <a:buFont typeface="Wingdings" panose="05000000000000000000" pitchFamily="2" charset="2"/>
              <a:buChar char="l"/>
            </a:pPr>
            <a:r>
              <a:rPr lang="en-US" altLang="zh-CN" sz="2000" dirty="0" smtClean="0"/>
              <a:t>For Power class 3: 2*23dBm PA +1LO</a:t>
            </a:r>
          </a:p>
          <a:p>
            <a:pPr marL="742950" lvl="1" indent="-285750">
              <a:lnSpc>
                <a:spcPct val="120000"/>
              </a:lnSpc>
              <a:buSzPct val="60000"/>
              <a:buFont typeface="Wingdings" panose="05000000000000000000" pitchFamily="2" charset="2"/>
              <a:buChar char="l"/>
            </a:pPr>
            <a:r>
              <a:rPr lang="en-US" altLang="zh-CN" sz="2000" dirty="0" smtClean="0"/>
              <a:t>For Power class 2: </a:t>
            </a:r>
          </a:p>
          <a:p>
            <a:pPr marL="1200150" lvl="2" indent="-285750">
              <a:lnSpc>
                <a:spcPct val="120000"/>
              </a:lnSpc>
              <a:buSzPct val="60000"/>
              <a:buFont typeface="Wingdings" panose="05000000000000000000" pitchFamily="2" charset="2"/>
              <a:buChar char="l"/>
            </a:pPr>
            <a:r>
              <a:rPr lang="en-US" altLang="zh-CN" sz="2000" dirty="0" smtClean="0"/>
              <a:t>Arch1</a:t>
            </a:r>
            <a:r>
              <a:rPr lang="zh-CN" altLang="en-US" sz="2000" dirty="0" smtClean="0"/>
              <a:t>： </a:t>
            </a:r>
            <a:r>
              <a:rPr lang="en-US" altLang="zh-CN" sz="2000" dirty="0" smtClean="0"/>
              <a:t>2*23dBm PA +1LO</a:t>
            </a:r>
          </a:p>
          <a:p>
            <a:pPr marL="1200150" lvl="2" indent="-285750">
              <a:lnSpc>
                <a:spcPct val="120000"/>
              </a:lnSpc>
              <a:buSzPct val="60000"/>
              <a:buFont typeface="Wingdings" panose="05000000000000000000" pitchFamily="2" charset="2"/>
              <a:buChar char="l"/>
            </a:pPr>
            <a:r>
              <a:rPr lang="en-US" altLang="zh-CN" sz="2000" dirty="0" smtClean="0"/>
              <a:t>Arch2</a:t>
            </a:r>
            <a:r>
              <a:rPr lang="zh-CN" altLang="en-US" sz="2000" dirty="0" smtClean="0"/>
              <a:t>： </a:t>
            </a:r>
            <a:r>
              <a:rPr lang="en-US" altLang="zh-CN" sz="2000" dirty="0" smtClean="0"/>
              <a:t>2*26dBm </a:t>
            </a:r>
            <a:r>
              <a:rPr lang="en-US" altLang="zh-CN" sz="2000" dirty="0"/>
              <a:t>PA +1LO</a:t>
            </a:r>
          </a:p>
          <a:p>
            <a:pPr lvl="1">
              <a:lnSpc>
                <a:spcPct val="120000"/>
              </a:lnSpc>
              <a:buSzPct val="60000"/>
            </a:pPr>
            <a:endParaRPr lang="en-US" altLang="zh-CN" sz="2000" dirty="0" smtClean="0"/>
          </a:p>
          <a:p>
            <a:pPr marL="285750" indent="-285750">
              <a:lnSpc>
                <a:spcPct val="120000"/>
              </a:lnSpc>
              <a:buSzPct val="60000"/>
              <a:buFont typeface="Wingdings" panose="05000000000000000000" pitchFamily="2" charset="2"/>
              <a:buChar char="l"/>
            </a:pPr>
            <a:r>
              <a:rPr lang="en-US" altLang="zh-CN" sz="2000" dirty="0" smtClean="0"/>
              <a:t>RAN4 to further study on MPR requirements focused on following aspects:</a:t>
            </a:r>
          </a:p>
          <a:p>
            <a:pPr marL="742950" lvl="1" indent="-285750">
              <a:lnSpc>
                <a:spcPct val="120000"/>
              </a:lnSpc>
              <a:buSzPct val="60000"/>
              <a:buFont typeface="Wingdings" panose="05000000000000000000" pitchFamily="2" charset="2"/>
              <a:buChar char="l"/>
            </a:pPr>
            <a:r>
              <a:rPr lang="en-US" altLang="zh-CN" sz="2000" dirty="0"/>
              <a:t>For power class 3, How </a:t>
            </a:r>
            <a:r>
              <a:rPr lang="en-US" altLang="zh-CN" sz="2000" dirty="0" smtClean="0"/>
              <a:t>much delta MPR induced by RIMD and emissions sum up on both connectors, compared </a:t>
            </a:r>
            <a:r>
              <a:rPr lang="en-US" altLang="zh-CN" sz="2000" dirty="0"/>
              <a:t>with PC3 contiguous CA MPR in TS </a:t>
            </a:r>
            <a:r>
              <a:rPr lang="en-US" altLang="zh-CN" sz="2000" dirty="0" smtClean="0"/>
              <a:t>38.101</a:t>
            </a:r>
          </a:p>
          <a:p>
            <a:pPr marL="742950" lvl="1" indent="-285750">
              <a:lnSpc>
                <a:spcPct val="120000"/>
              </a:lnSpc>
              <a:buSzPct val="60000"/>
              <a:buFont typeface="Wingdings" panose="05000000000000000000" pitchFamily="2" charset="2"/>
              <a:buChar char="l"/>
            </a:pPr>
            <a:r>
              <a:rPr lang="en-US" altLang="zh-CN" sz="2000" dirty="0" smtClean="0"/>
              <a:t>For </a:t>
            </a:r>
            <a:r>
              <a:rPr lang="en-US" altLang="zh-CN" sz="2000" dirty="0"/>
              <a:t>power class 2 Arch2, How much delta MPR induced by RIMD </a:t>
            </a:r>
            <a:r>
              <a:rPr lang="en-US" altLang="zh-CN" sz="2000" dirty="0" smtClean="0"/>
              <a:t>and emissions </a:t>
            </a:r>
            <a:r>
              <a:rPr lang="en-US" altLang="zh-CN" sz="2000" dirty="0"/>
              <a:t>sum up on both </a:t>
            </a:r>
            <a:r>
              <a:rPr lang="en-US" altLang="zh-CN" sz="2000" dirty="0" smtClean="0"/>
              <a:t>connectors, </a:t>
            </a:r>
            <a:r>
              <a:rPr lang="en-US" altLang="zh-CN" sz="2000" dirty="0"/>
              <a:t>compared with </a:t>
            </a:r>
            <a:r>
              <a:rPr lang="en-US" altLang="zh-CN" sz="2000" dirty="0" smtClean="0"/>
              <a:t>PC2 </a:t>
            </a:r>
            <a:r>
              <a:rPr lang="en-US" altLang="zh-CN" sz="2000" dirty="0"/>
              <a:t>contiguous CA </a:t>
            </a:r>
            <a:r>
              <a:rPr lang="en-US" altLang="zh-CN" sz="2000" dirty="0" smtClean="0"/>
              <a:t>MPR based on 1PA architecture</a:t>
            </a:r>
          </a:p>
          <a:p>
            <a:pPr marL="742950" lvl="1" indent="-285750">
              <a:lnSpc>
                <a:spcPct val="120000"/>
              </a:lnSpc>
              <a:buSzPct val="60000"/>
              <a:buFont typeface="Wingdings" panose="05000000000000000000" pitchFamily="2" charset="2"/>
              <a:buChar char="l"/>
            </a:pPr>
            <a:r>
              <a:rPr lang="en-US" altLang="zh-CN" sz="2000" dirty="0" smtClean="0"/>
              <a:t>Other evaluations on MPR based on the reference architectures are not precluded</a:t>
            </a:r>
          </a:p>
        </p:txBody>
      </p:sp>
    </p:spTree>
    <p:extLst>
      <p:ext uri="{BB962C8B-B14F-4D97-AF65-F5344CB8AC3E}">
        <p14:creationId xmlns:p14="http://schemas.microsoft.com/office/powerpoint/2010/main" val="131280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5903" y="60326"/>
            <a:ext cx="10445577" cy="606940"/>
          </a:xfrm>
        </p:spPr>
        <p:txBody>
          <a:bodyPr>
            <a:normAutofit/>
          </a:bodyPr>
          <a:lstStyle/>
          <a:p>
            <a:r>
              <a:rPr lang="en-US" altLang="zh-CN" sz="3200" b="1" dirty="0" err="1" smtClean="0"/>
              <a:t>Signalling</a:t>
            </a:r>
            <a:endParaRPr lang="zh-CN" altLang="en-US" sz="3200" b="1" dirty="0"/>
          </a:p>
        </p:txBody>
      </p:sp>
      <p:sp>
        <p:nvSpPr>
          <p:cNvPr id="7" name="矩形 6"/>
          <p:cNvSpPr/>
          <p:nvPr/>
        </p:nvSpPr>
        <p:spPr>
          <a:xfrm>
            <a:off x="65899" y="683742"/>
            <a:ext cx="1175539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dirty="0" smtClean="0"/>
              <a:t>In RAN4 #99-e meeting, it </a:t>
            </a:r>
            <a:r>
              <a:rPr lang="en-US" altLang="zh-CN" dirty="0"/>
              <a:t>is proposed to Report the UE supported aggregated CBW for UL CA+UL MIMO feature to </a:t>
            </a:r>
            <a:r>
              <a:rPr lang="en-US" altLang="zh-CN" dirty="0" smtClean="0"/>
              <a:t>NW.</a:t>
            </a:r>
            <a:endParaRPr lang="en-US" altLang="zh-CN" dirty="0"/>
          </a:p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dirty="0" smtClean="0"/>
              <a:t>RAN4 further check whether new capability </a:t>
            </a:r>
            <a:r>
              <a:rPr lang="en-US" altLang="zh-CN" dirty="0" err="1" smtClean="0"/>
              <a:t>signalling</a:t>
            </a:r>
            <a:r>
              <a:rPr lang="en-US" altLang="zh-CN" dirty="0" smtClean="0"/>
              <a:t> is needed for CA+MIMO and decide in next RAN4 meeting.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333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6042</TotalTime>
  <Words>364</Words>
  <Application>Microsoft Office PowerPoint</Application>
  <PresentationFormat>宽屏</PresentationFormat>
  <Paragraphs>35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MS Mincho</vt:lpstr>
      <vt:lpstr>宋体</vt:lpstr>
      <vt:lpstr>Arial</vt:lpstr>
      <vt:lpstr>Calibri</vt:lpstr>
      <vt:lpstr>Calibri Light</vt:lpstr>
      <vt:lpstr>Symbol</vt:lpstr>
      <vt:lpstr>Times New Roman</vt:lpstr>
      <vt:lpstr>Wingdings</vt:lpstr>
      <vt:lpstr>Office 主题</vt:lpstr>
      <vt:lpstr>WF on intra-band UL contiguous CA for UL MIMO</vt:lpstr>
      <vt:lpstr>GTW agreement</vt:lpstr>
      <vt:lpstr>PowerPoint 演示文稿</vt:lpstr>
      <vt:lpstr>PowerPoint 演示文稿</vt:lpstr>
      <vt:lpstr>Signalling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Huawei</cp:lastModifiedBy>
  <cp:revision>327</cp:revision>
  <dcterms:created xsi:type="dcterms:W3CDTF">2019-10-15T22:26:30Z</dcterms:created>
  <dcterms:modified xsi:type="dcterms:W3CDTF">2021-05-26T04:50:37Z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(3)L/5uJM8GMoqfhITkiD12MNi8szQ4QQqq7nBYH3jvtNhgMlLqGfzG2ntYaPd19ee1prK9cdLA
a11Qg45gPlyHKI5JzsTxg2Hx6tQEpT6OmyYhnJTiSgGc+TFjKt2TnlUX6JiTGWMSs3kt0oDX
EelBCMItUFmJvqnj1OyYbKG6cqzJeMEECEL3BK418Ptb8dXBUQ14L8f0A3tta6uRwCbI2TQ1
fiBCQ85Wg6pOvQ3VD7</vt:lpwstr>
  </property>
  <property fmtid="{D5CDD505-2E9C-101B-9397-08002B2CF9AE}" pid="3" name="_2015_ms_pID_7253431">
    <vt:lpwstr>vsZW/JUqHp5329gcBje3Gv9rNOE5/WPUBfQC196dESbZorkd22Iu1Z
omf6VDa6gzlsN3UMU8gJdpUkgsog60sDBOHX4G8rk7vf/1nX8L3C+4iMJwwDMuKTOHSV05O2
bZ8J158qURNkX1zOwUW6KX5mmaA1udCD1WgpIwBNE81I6Ee4PF4pNpH9e1C3n1x+oMggwvY7
9X0ffqXPiYtW0ngXdcTYRRGQUYKYxacpxPv3</vt:lpwstr>
  </property>
  <property fmtid="{D5CDD505-2E9C-101B-9397-08002B2CF9AE}" pid="4" name="_2015_ms_pID_7253432">
    <vt:lpwstr>EAMu7B3JCFjsApZCZmAC2OQ=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1620730641</vt:lpwstr>
  </property>
</Properties>
</file>