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94"/>
  </p:normalViewPr>
  <p:slideViewPr>
    <p:cSldViewPr snapToGrid="0">
      <p:cViewPr varScale="1">
        <p:scale>
          <a:sx n="84" d="100"/>
          <a:sy n="84" d="100"/>
        </p:scale>
        <p:origin x="120" y="1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DC170-821B-40CB-9806-B987DF6FC446}" type="datetimeFigureOut">
              <a:rPr lang="en-GB" smtClean="0"/>
              <a:t>25/05/2021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34888-FFD6-4499-ACAB-2FB7FE0A604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06895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DC170-821B-40CB-9806-B987DF6FC446}" type="datetimeFigureOut">
              <a:rPr lang="en-GB" smtClean="0"/>
              <a:t>25/05/2021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34888-FFD6-4499-ACAB-2FB7FE0A604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369093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DC170-821B-40CB-9806-B987DF6FC446}" type="datetimeFigureOut">
              <a:rPr lang="en-GB" smtClean="0"/>
              <a:t>25/05/2021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34888-FFD6-4499-ACAB-2FB7FE0A604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94660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DC170-821B-40CB-9806-B987DF6FC446}" type="datetimeFigureOut">
              <a:rPr lang="en-GB" smtClean="0"/>
              <a:t>25/05/2021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34888-FFD6-4499-ACAB-2FB7FE0A604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46013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DC170-821B-40CB-9806-B987DF6FC446}" type="datetimeFigureOut">
              <a:rPr lang="en-GB" smtClean="0"/>
              <a:t>25/05/2021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34888-FFD6-4499-ACAB-2FB7FE0A604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12312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DC170-821B-40CB-9806-B987DF6FC446}" type="datetimeFigureOut">
              <a:rPr lang="en-GB" smtClean="0"/>
              <a:t>25/05/2021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34888-FFD6-4499-ACAB-2FB7FE0A604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505669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DC170-821B-40CB-9806-B987DF6FC446}" type="datetimeFigureOut">
              <a:rPr lang="en-GB" smtClean="0"/>
              <a:t>25/05/2021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34888-FFD6-4499-ACAB-2FB7FE0A604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46426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DC170-821B-40CB-9806-B987DF6FC446}" type="datetimeFigureOut">
              <a:rPr lang="en-GB" smtClean="0"/>
              <a:t>25/05/2021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34888-FFD6-4499-ACAB-2FB7FE0A604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89935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DC170-821B-40CB-9806-B987DF6FC446}" type="datetimeFigureOut">
              <a:rPr lang="en-GB" smtClean="0"/>
              <a:t>25/05/2021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34888-FFD6-4499-ACAB-2FB7FE0A604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761418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DC170-821B-40CB-9806-B987DF6FC446}" type="datetimeFigureOut">
              <a:rPr lang="en-GB" smtClean="0"/>
              <a:t>25/05/2021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34888-FFD6-4499-ACAB-2FB7FE0A604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7071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DC170-821B-40CB-9806-B987DF6FC446}" type="datetimeFigureOut">
              <a:rPr lang="en-GB" smtClean="0"/>
              <a:t>25/05/2021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34888-FFD6-4499-ACAB-2FB7FE0A604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4075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EDC170-821B-40CB-9806-B987DF6FC446}" type="datetimeFigureOut">
              <a:rPr lang="en-GB" smtClean="0"/>
              <a:t>25/05/2021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D34888-FFD6-4499-ACAB-2FB7FE0A604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98541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WF on A-MPR for PC2 n39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Huawei, </a:t>
            </a:r>
            <a:r>
              <a:rPr lang="en-GB" dirty="0" err="1"/>
              <a:t>HiSilicon</a:t>
            </a:r>
            <a:r>
              <a:rPr lang="en-GB" dirty="0"/>
              <a:t>, </a:t>
            </a:r>
            <a:r>
              <a:rPr lang="en-GB" dirty="0" smtClean="0"/>
              <a:t>Apple</a:t>
            </a:r>
            <a:r>
              <a:rPr lang="en-GB" dirty="0"/>
              <a:t>, </a:t>
            </a:r>
            <a:r>
              <a:rPr lang="en-GB" dirty="0" smtClean="0"/>
              <a:t>Nokia</a:t>
            </a:r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198474" y="128166"/>
            <a:ext cx="483874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en-GB" altLang="sv-SE" b="1" dirty="0">
                <a:cs typeface="Arial" panose="020B0604020202020204" pitchFamily="34" charset="0"/>
              </a:rPr>
              <a:t>3GPP TSG-RAN WG4 Meeting #99-e</a:t>
            </a:r>
          </a:p>
          <a:p>
            <a:r>
              <a:rPr lang="en-GB" b="1" dirty="0"/>
              <a:t>Electronic Meeting, 19 – 27 May 2021</a:t>
            </a:r>
          </a:p>
          <a:p>
            <a:r>
              <a:rPr lang="en-US" b="1" dirty="0"/>
              <a:t>Agenda Item:	8</a:t>
            </a:r>
            <a:r>
              <a:rPr lang="en-GB" b="1" dirty="0"/>
              <a:t>.34</a:t>
            </a:r>
            <a:endParaRPr lang="en-US" b="1" dirty="0"/>
          </a:p>
        </p:txBody>
      </p:sp>
      <p:sp>
        <p:nvSpPr>
          <p:cNvPr id="5" name="Rectangle 4"/>
          <p:cNvSpPr/>
          <p:nvPr/>
        </p:nvSpPr>
        <p:spPr>
          <a:xfrm>
            <a:off x="10668000" y="220499"/>
            <a:ext cx="13211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sv-SE" b="1" dirty="0" smtClean="0">
                <a:cs typeface="Arial" panose="020B0604020202020204" pitchFamily="34" charset="0"/>
              </a:rPr>
              <a:t>R4-2107738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57924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GB" dirty="0"/>
              <a:t>In support of PC2 for n39, the A-MPR for n39 NS_50 needs to be updated. </a:t>
            </a:r>
          </a:p>
          <a:p>
            <a:r>
              <a:rPr lang="en-GB" dirty="0"/>
              <a:t>For CBW &lt;= 20MHz, additional power back-off may also be needed for protecting the same frequency ranges as in NS_50. </a:t>
            </a:r>
          </a:p>
          <a:p>
            <a:endParaRPr lang="en-GB" dirty="0"/>
          </a:p>
          <a:p>
            <a:endParaRPr lang="en-GB" dirty="0"/>
          </a:p>
          <a:p>
            <a:pPr marL="0" indent="0">
              <a:buNone/>
            </a:pPr>
            <a:r>
              <a:rPr lang="en-GB" dirty="0"/>
              <a:t>References:</a:t>
            </a:r>
          </a:p>
          <a:p>
            <a:pPr marL="971550" lvl="1" indent="-514350">
              <a:buAutoNum type="arabicPeriod"/>
            </a:pPr>
            <a:r>
              <a:rPr lang="en-GB" dirty="0"/>
              <a:t>R4-2109259, PC2 A-MPR for NS_50 on n39, Nokia, Nokia Shanghai Bell</a:t>
            </a:r>
          </a:p>
          <a:p>
            <a:pPr marL="971550" lvl="1" indent="-514350">
              <a:buAutoNum type="arabicPeriod"/>
            </a:pPr>
            <a:r>
              <a:rPr lang="en-GB" dirty="0"/>
              <a:t>R4-2111014, Considerations for PC2 n39 and A-MPR results, Apple</a:t>
            </a:r>
          </a:p>
          <a:p>
            <a:pPr marL="971550" lvl="1" indent="-514350">
              <a:buAutoNum type="arabicPeriod"/>
            </a:pPr>
            <a:r>
              <a:rPr lang="en-GB" dirty="0" smtClean="0"/>
              <a:t>R4-2107828, </a:t>
            </a:r>
            <a:r>
              <a:rPr lang="en-GB" dirty="0"/>
              <a:t>AMPR for n39 NS_50 PC2, Huawei, </a:t>
            </a:r>
            <a:r>
              <a:rPr lang="en-GB" dirty="0" err="1"/>
              <a:t>Hisilicon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432517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46649"/>
            <a:ext cx="10515600" cy="781488"/>
          </a:xfrm>
        </p:spPr>
        <p:txBody>
          <a:bodyPr/>
          <a:lstStyle/>
          <a:p>
            <a:r>
              <a:rPr lang="en-GB" dirty="0"/>
              <a:t>Way Forward for CBW &gt; 20MHz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759125"/>
            <a:ext cx="4791075" cy="5755975"/>
          </a:xfrm>
        </p:spPr>
        <p:txBody>
          <a:bodyPr>
            <a:normAutofit fontScale="925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The A-MPR regions and values in the tables on the right are the merged results based on the contributions submitted to this meeting</a:t>
            </a:r>
            <a:r>
              <a:rPr lang="en-US" dirty="0" smtClean="0"/>
              <a:t>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Interested companies can bring new simulation results and proposals in future meetings.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The tables shown serve as </a:t>
            </a:r>
            <a:r>
              <a:rPr lang="en-US" dirty="0" smtClean="0"/>
              <a:t>the starting </a:t>
            </a:r>
            <a:r>
              <a:rPr lang="en-US" dirty="0" smtClean="0"/>
              <a:t>point for further discussion.</a:t>
            </a:r>
            <a:endParaRPr lang="en-US" dirty="0"/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Companies are encouraged to perform further check and RAN4 is expected to decide the A-MPR in the next meeting.</a:t>
            </a:r>
          </a:p>
          <a:p>
            <a:pPr marL="457200" lvl="1" indent="0">
              <a:buNone/>
            </a:pP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3885845"/>
              </p:ext>
            </p:extLst>
          </p:nvPr>
        </p:nvGraphicFramePr>
        <p:xfrm>
          <a:off x="5876410" y="759125"/>
          <a:ext cx="5477390" cy="362212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830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18248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79429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51758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5061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Channel Bandwidth (MHz)</a:t>
                      </a:r>
                      <a:endParaRPr lang="en-GB" sz="900" b="1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RB</a:t>
                      </a:r>
                      <a:r>
                        <a:rPr lang="en-GB" sz="900" baseline="-25000">
                          <a:effectLst/>
                        </a:rPr>
                        <a:t>start</a:t>
                      </a:r>
                      <a:r>
                        <a:rPr lang="en-GB" sz="900">
                          <a:effectLst/>
                        </a:rPr>
                        <a:t>*12*SCS (MHz)</a:t>
                      </a:r>
                      <a:endParaRPr lang="en-GB" sz="900" b="1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L</a:t>
                      </a:r>
                      <a:r>
                        <a:rPr lang="en-GB" sz="900" baseline="-25000" dirty="0">
                          <a:effectLst/>
                        </a:rPr>
                        <a:t>CRB</a:t>
                      </a:r>
                      <a:r>
                        <a:rPr lang="en-GB" sz="900" dirty="0">
                          <a:effectLst/>
                        </a:rPr>
                        <a:t>*12*SCS (MHz)</a:t>
                      </a:r>
                      <a:endParaRPr lang="en-GB" sz="900" b="1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A-MPR</a:t>
                      </a:r>
                      <a:endParaRPr lang="en-GB" sz="900" b="1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80643">
                <a:tc rowSpan="5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25 MHz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≤ L</a:t>
                      </a:r>
                      <a:r>
                        <a:rPr lang="en-GB" sz="900" baseline="-25000" dirty="0">
                          <a:effectLst/>
                        </a:rPr>
                        <a:t>CRB</a:t>
                      </a:r>
                      <a:r>
                        <a:rPr lang="en-GB" sz="900" dirty="0">
                          <a:effectLst/>
                        </a:rPr>
                        <a:t>*12*SCS – 5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&gt; 5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A7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0643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≤ 6.3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≤ 1.44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A8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0643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&gt; 8.28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>
                          <a:effectLst/>
                        </a:rPr>
                        <a:t>&gt; max (21.6 – </a:t>
                      </a:r>
                      <a:r>
                        <a:rPr lang="en-GB" sz="900" dirty="0" err="1">
                          <a:effectLst/>
                        </a:rPr>
                        <a:t>RB</a:t>
                      </a:r>
                      <a:r>
                        <a:rPr lang="en-GB" sz="900" baseline="-25000" dirty="0" err="1">
                          <a:effectLst/>
                        </a:rPr>
                        <a:t>start</a:t>
                      </a:r>
                      <a:r>
                        <a:rPr lang="en-GB" sz="900" dirty="0">
                          <a:effectLst/>
                        </a:rPr>
                        <a:t>*12*SCS, 0)</a:t>
                      </a: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, &lt;</a:t>
                      </a:r>
                      <a:r>
                        <a:rPr lang="en-GB" sz="900" dirty="0" err="1">
                          <a:effectLst/>
                        </a:rPr>
                        <a:t>RB</a:t>
                      </a:r>
                      <a:r>
                        <a:rPr lang="en-GB" sz="900" baseline="-25000" dirty="0" err="1">
                          <a:effectLst/>
                        </a:rPr>
                        <a:t>start</a:t>
                      </a:r>
                      <a:r>
                        <a:rPr lang="en-GB" sz="900" dirty="0">
                          <a:effectLst/>
                        </a:rPr>
                        <a:t>*12*SCS+5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effectLst/>
                        </a:rPr>
                        <a:t>A4</a:t>
                      </a:r>
                      <a:endParaRPr lang="en-GB" sz="9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80643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baseline="0" dirty="0">
                          <a:effectLst/>
                        </a:rPr>
                        <a:t>&gt;1.8, </a:t>
                      </a:r>
                      <a:r>
                        <a:rPr lang="en-GB" sz="900" dirty="0">
                          <a:effectLst/>
                        </a:rPr>
                        <a:t>≤6.12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>
                          <a:effectLst/>
                        </a:rPr>
                        <a:t>&gt; 1.44</a:t>
                      </a: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GB" sz="900" baseline="0" dirty="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900" dirty="0">
                          <a:effectLst/>
                        </a:rPr>
                        <a:t>≤ 3.6</a:t>
                      </a: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A9</a:t>
                      </a:r>
                    </a:p>
                  </a:txBody>
                  <a:tcPr marL="44450" marR="44450" marT="0" marB="0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80643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&gt; L</a:t>
                      </a:r>
                      <a:r>
                        <a:rPr lang="en-GB" sz="900" baseline="-25000" dirty="0">
                          <a:effectLst/>
                        </a:rPr>
                        <a:t>CRB</a:t>
                      </a:r>
                      <a:r>
                        <a:rPr lang="en-GB" sz="900" dirty="0">
                          <a:effectLst/>
                        </a:rPr>
                        <a:t> *12*SCS – 5, ≤ 5.04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&gt; 1.44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effectLst/>
                        </a:rPr>
                        <a:t>A6</a:t>
                      </a:r>
                      <a:endParaRPr lang="en-GB" sz="9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180643">
                <a:tc rowSpan="5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30 MHz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≤ L</a:t>
                      </a:r>
                      <a:r>
                        <a:rPr lang="en-GB" sz="900" baseline="-25000" dirty="0">
                          <a:effectLst/>
                        </a:rPr>
                        <a:t>CRB</a:t>
                      </a:r>
                      <a:r>
                        <a:rPr lang="en-GB" sz="900" dirty="0">
                          <a:effectLst/>
                        </a:rPr>
                        <a:t>*12*SCS – 5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None/>
                      </a:pPr>
                      <a:r>
                        <a:rPr lang="en-GB" sz="900" dirty="0">
                          <a:effectLst/>
                        </a:rPr>
                        <a:t>&gt;5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A7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80643"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9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≤ 7.56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≤ 1.44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A8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80643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baseline="0" dirty="0">
                          <a:effectLst/>
                        </a:rPr>
                        <a:t> &gt;1.8, </a:t>
                      </a:r>
                      <a:r>
                        <a:rPr lang="en-GB" sz="900" dirty="0">
                          <a:effectLst/>
                        </a:rPr>
                        <a:t>≤7.56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>
                          <a:effectLst/>
                        </a:rPr>
                        <a:t>&gt; 1.44</a:t>
                      </a: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GB" sz="900" baseline="0" dirty="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900" dirty="0">
                          <a:effectLst/>
                        </a:rPr>
                        <a:t>≤ 3.6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A9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180643"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9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>
                          <a:effectLst/>
                        </a:rPr>
                        <a:t> ≤ 1.8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&gt;1.44, &lt;</a:t>
                      </a:r>
                      <a:r>
                        <a:rPr lang="en-GB" sz="900" dirty="0" err="1">
                          <a:effectLst/>
                        </a:rPr>
                        <a:t>RB</a:t>
                      </a:r>
                      <a:r>
                        <a:rPr lang="en-GB" sz="900" baseline="-25000" dirty="0" err="1">
                          <a:effectLst/>
                        </a:rPr>
                        <a:t>start</a:t>
                      </a:r>
                      <a:r>
                        <a:rPr lang="en-GB" sz="900" dirty="0">
                          <a:effectLst/>
                        </a:rPr>
                        <a:t>*12*SCS+5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effectLst/>
                        </a:rPr>
                        <a:t>A6</a:t>
                      </a:r>
                      <a:endParaRPr lang="en-GB" sz="9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180643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&gt; 10.8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>
                          <a:effectLst/>
                        </a:rPr>
                        <a:t>&gt; max (26.64 – </a:t>
                      </a:r>
                      <a:r>
                        <a:rPr lang="en-GB" sz="900" dirty="0" err="1">
                          <a:effectLst/>
                        </a:rPr>
                        <a:t>RB</a:t>
                      </a:r>
                      <a:r>
                        <a:rPr lang="en-GB" sz="900" baseline="-25000" dirty="0" err="1">
                          <a:effectLst/>
                        </a:rPr>
                        <a:t>start</a:t>
                      </a:r>
                      <a:r>
                        <a:rPr lang="en-GB" sz="900" dirty="0">
                          <a:effectLst/>
                        </a:rPr>
                        <a:t>*12*SCS, 0)</a:t>
                      </a: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, &lt;</a:t>
                      </a:r>
                      <a:r>
                        <a:rPr lang="en-GB" sz="900" dirty="0" err="1">
                          <a:effectLst/>
                        </a:rPr>
                        <a:t>RB</a:t>
                      </a:r>
                      <a:r>
                        <a:rPr lang="en-GB" sz="900" baseline="-25000" dirty="0" err="1">
                          <a:effectLst/>
                        </a:rPr>
                        <a:t>start</a:t>
                      </a:r>
                      <a:r>
                        <a:rPr lang="en-GB" sz="900" dirty="0">
                          <a:effectLst/>
                        </a:rPr>
                        <a:t>*12*SCS+5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effectLst/>
                        </a:rPr>
                        <a:t>A4</a:t>
                      </a:r>
                      <a:endParaRPr lang="en-GB" sz="9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180643">
                <a:tc rowSpan="5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40 MHz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≤ 4.32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&gt; 0</a:t>
                      </a:r>
                      <a:endParaRPr lang="en-GB" sz="9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A1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180643"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9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&gt; 4.32, ≤ </a:t>
                      </a:r>
                      <a:r>
                        <a:rPr lang="en-GB" sz="900" dirty="0">
                          <a:solidFill>
                            <a:srgbClr val="FF0000"/>
                          </a:solidFill>
                          <a:effectLst/>
                        </a:rPr>
                        <a:t>12.96</a:t>
                      </a:r>
                      <a:endParaRPr lang="en-GB" sz="9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≤ 10.8</a:t>
                      </a:r>
                      <a:endParaRPr lang="en-GB" sz="9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A3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180643"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9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&gt; 4.32, ≤ 18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&gt; 10.8</a:t>
                      </a:r>
                      <a:endParaRPr lang="en-GB" sz="9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A2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  <a:tr h="180643"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9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&gt; 18, ≤ 31.68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&gt; max (31.68 – </a:t>
                      </a:r>
                      <a:r>
                        <a:rPr lang="en-GB" sz="900" dirty="0" err="1">
                          <a:effectLst/>
                        </a:rPr>
                        <a:t>RB</a:t>
                      </a:r>
                      <a:r>
                        <a:rPr lang="en-GB" sz="900" baseline="-25000" dirty="0" err="1">
                          <a:effectLst/>
                        </a:rPr>
                        <a:t>start</a:t>
                      </a:r>
                      <a:r>
                        <a:rPr lang="en-GB" sz="900" dirty="0">
                          <a:effectLst/>
                        </a:rPr>
                        <a:t>*12*SCS, 0)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A6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extLst>
                  <a:ext uri="{0D108BD9-81ED-4DB2-BD59-A6C34878D82A}">
                    <a16:rowId xmlns="" xmlns:a16="http://schemas.microsoft.com/office/drawing/2014/main" val="10014"/>
                  </a:ext>
                </a:extLst>
              </a:tr>
              <a:tr h="180643"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9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&gt; 31.68</a:t>
                      </a:r>
                      <a:endParaRPr lang="en-GB" sz="9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&gt; 0</a:t>
                      </a:r>
                      <a:endParaRPr lang="en-GB" sz="9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effectLst/>
                        </a:rPr>
                        <a:t>A1</a:t>
                      </a:r>
                      <a:endParaRPr lang="en-GB" sz="9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extLst>
                  <a:ext uri="{0D108BD9-81ED-4DB2-BD59-A6C34878D82A}">
                    <a16:rowId xmlns="" xmlns:a16="http://schemas.microsoft.com/office/drawing/2014/main" val="10015"/>
                  </a:ext>
                </a:extLst>
              </a:tr>
              <a:tr h="180643">
                <a:tc gridSpan="4">
                  <a:txBody>
                    <a:bodyPr/>
                    <a:lstStyle/>
                    <a:p>
                      <a:pPr marL="540385" indent="-54038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NOTE 1:	The A-MPR values are specified in Table 6.2.3.19-2.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16"/>
                  </a:ext>
                </a:extLst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893131"/>
              </p:ext>
            </p:extLst>
          </p:nvPr>
        </p:nvGraphicFramePr>
        <p:xfrm>
          <a:off x="5876410" y="4414785"/>
          <a:ext cx="6234221" cy="228785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099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1417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56948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626932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626932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626932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626932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630772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651066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651066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</a:tblGrid>
              <a:tr h="183818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Modulation/Waveform</a:t>
                      </a:r>
                      <a:endParaRPr lang="en-GB" sz="900" b="1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A1 (dB)</a:t>
                      </a:r>
                      <a:endParaRPr lang="en-GB" sz="900" b="1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A2 (dB)</a:t>
                      </a:r>
                      <a:endParaRPr lang="en-GB" sz="900" b="1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A3 (dB)</a:t>
                      </a:r>
                      <a:endParaRPr lang="en-GB" sz="900" b="1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A4 (dB)</a:t>
                      </a:r>
                      <a:endParaRPr lang="en-GB" sz="900" b="1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A6 (dB)</a:t>
                      </a:r>
                      <a:endParaRPr lang="en-GB" sz="900" b="1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A7 (dB)</a:t>
                      </a:r>
                      <a:endParaRPr lang="en-GB" sz="900" b="1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A8 (dB)</a:t>
                      </a:r>
                      <a:endParaRPr lang="en-GB" sz="900" b="1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A9 (dB)</a:t>
                      </a:r>
                    </a:p>
                  </a:txBody>
                  <a:tcPr marL="44450" marR="44450" marT="0" marB="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83818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 </a:t>
                      </a:r>
                      <a:endParaRPr lang="en-GB" sz="900" b="1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Outer/Inner</a:t>
                      </a:r>
                      <a:endParaRPr lang="en-GB" sz="900" b="1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Outer/Inner</a:t>
                      </a:r>
                      <a:endParaRPr lang="en-GB" sz="900" b="1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Outer/Inner</a:t>
                      </a:r>
                      <a:endParaRPr lang="en-GB" sz="900" b="1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Outer/Inner</a:t>
                      </a:r>
                      <a:endParaRPr lang="en-GB" sz="900" b="1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Outer/Inner</a:t>
                      </a:r>
                      <a:endParaRPr lang="en-GB" sz="900" b="1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Outer/Inner</a:t>
                      </a:r>
                      <a:endParaRPr lang="en-GB" sz="900" b="1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Outer/Inner</a:t>
                      </a:r>
                      <a:endParaRPr lang="en-GB" sz="900" b="1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>
                          <a:effectLst/>
                        </a:rPr>
                        <a:t>Outer/Inner</a:t>
                      </a:r>
                      <a:endParaRPr lang="en-GB" sz="900" b="1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900" b="1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3999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DFT-s-OFDM</a:t>
                      </a:r>
                      <a:endParaRPr lang="en-GB" sz="9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Pi/2 BPSK</a:t>
                      </a:r>
                      <a:endParaRPr lang="en-GB" sz="9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≤ [11.5]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≤ [8]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≤ [4]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≤ [2.5]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≤ [2.5]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≤[4.5]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≤ [2.5]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≤ [1]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38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GB" sz="9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QPSK</a:t>
                      </a:r>
                      <a:endParaRPr lang="en-GB" sz="9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≤ [11.5]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≤ [8]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≤ [4]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≤ [2.5]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≤ [2.5]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≤ [5.5]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≤ [2.5]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≤ [1]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838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GB" sz="9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16 QAM</a:t>
                      </a:r>
                      <a:endParaRPr lang="en-GB" sz="9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≤ [11.5]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≤ [8]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≤ [4]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≤ [2.5]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≤ [2.5]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≤ [5.5]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≤ [3]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≤ [1.5]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838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GB" sz="9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64 QAM</a:t>
                      </a:r>
                      <a:endParaRPr lang="en-GB" sz="9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≤ [11.5]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≤ [8]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≤ [4]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9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≤ [5.5]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9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1838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GB" sz="9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256 QAM</a:t>
                      </a:r>
                      <a:endParaRPr lang="en-GB" sz="9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≤ [11.5]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≤ [8]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≤ [5.5]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9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838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CP-OFDM</a:t>
                      </a:r>
                      <a:endParaRPr lang="en-GB" sz="9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QPSK</a:t>
                      </a:r>
                      <a:endParaRPr lang="en-GB" sz="9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≤ [12.5]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≤ [9]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≤ [5.5]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≤ [4]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≤ </a:t>
                      </a:r>
                      <a:r>
                        <a:rPr lang="en-GB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[4.0</a:t>
                      </a: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]</a:t>
                      </a: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≤ [7]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[2]</a:t>
                      </a: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[2]</a:t>
                      </a:r>
                    </a:p>
                  </a:txBody>
                  <a:tcPr marL="44450" marR="44450" marT="0" marB="0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838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GB" sz="9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16 QAM</a:t>
                      </a:r>
                      <a:endParaRPr lang="en-GB" sz="9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≤ [12.5]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≤ [9]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≤ [5.5]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≤ [4]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≤ </a:t>
                      </a:r>
                      <a:r>
                        <a:rPr lang="en-GB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[4.0</a:t>
                      </a: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]</a:t>
                      </a: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≤ [7]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9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9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1838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GB" sz="9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64 QAM</a:t>
                      </a:r>
                      <a:endParaRPr lang="en-GB" sz="9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≤ [12.5]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≤ [9]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≤ [5.5]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≤ [4]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≤ [7]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9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9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1838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GB" sz="9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256 QAM</a:t>
                      </a:r>
                      <a:endParaRPr lang="en-GB" sz="9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≤ [12.5]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≤ [9]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9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≤ [7]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9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223640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Way Forward for CBW &lt;= 20MHz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FFS </a:t>
            </a:r>
            <a:r>
              <a:rPr lang="en-GB" dirty="0" smtClean="0"/>
              <a:t>whether to modify </a:t>
            </a:r>
            <a:r>
              <a:rPr lang="en-GB" dirty="0"/>
              <a:t>the ASE requirements signalled by NS_50 to include CBW &lt;= 20MHz</a:t>
            </a:r>
          </a:p>
          <a:p>
            <a:pPr lvl="1"/>
            <a:r>
              <a:rPr lang="en-GB" dirty="0" smtClean="0"/>
              <a:t>If needed, define </a:t>
            </a:r>
            <a:r>
              <a:rPr lang="en-GB" dirty="0"/>
              <a:t>A-MPR regions/values for CBW &lt;= </a:t>
            </a:r>
            <a:r>
              <a:rPr lang="en-GB" dirty="0" smtClean="0"/>
              <a:t>20MHz</a:t>
            </a:r>
          </a:p>
          <a:p>
            <a:r>
              <a:rPr lang="en-GB" dirty="0" smtClean="0"/>
              <a:t>Companies are encouraged to bring simulation results or other justifications together with proposals.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516032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952</TotalTime>
  <Words>658</Words>
  <Application>Microsoft Office PowerPoint</Application>
  <PresentationFormat>Widescreen</PresentationFormat>
  <Paragraphs>182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DengXian</vt:lpstr>
      <vt:lpstr>Arial</vt:lpstr>
      <vt:lpstr>Calibri</vt:lpstr>
      <vt:lpstr>Calibri Light</vt:lpstr>
      <vt:lpstr>Times New Roman</vt:lpstr>
      <vt:lpstr>Wingdings</vt:lpstr>
      <vt:lpstr>Office Theme</vt:lpstr>
      <vt:lpstr>WF on A-MPR for PC2 n39</vt:lpstr>
      <vt:lpstr>Background</vt:lpstr>
      <vt:lpstr>Way Forward for CBW &gt; 20MHz</vt:lpstr>
      <vt:lpstr>Way Forward for CBW &lt;= 20MHz 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BS RF requirements for R17 NB-IoT 16QAM</dc:title>
  <dc:creator>jinwang (A)</dc:creator>
  <cp:lastModifiedBy>jinwang (A)</cp:lastModifiedBy>
  <cp:revision>61</cp:revision>
  <dcterms:created xsi:type="dcterms:W3CDTF">2021-04-15T09:17:18Z</dcterms:created>
  <dcterms:modified xsi:type="dcterms:W3CDTF">2021-05-25T21:37:19Z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1621764889</vt:lpwstr>
  </property>
</Properties>
</file>