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83" r:id="rId4"/>
    <p:sldId id="273" r:id="rId5"/>
    <p:sldId id="279" r:id="rId6"/>
    <p:sldId id="280" r:id="rId7"/>
    <p:sldId id="28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-Roy" initials="RH" lastIdx="1" clrIdx="0">
    <p:extLst>
      <p:ext uri="{19B8F6BF-5375-455C-9EA6-DF929625EA0E}">
        <p15:presenceInfo xmlns:p15="http://schemas.microsoft.com/office/powerpoint/2012/main" xmlns="" userId="OPPO-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01" autoAdjust="0"/>
  </p:normalViewPr>
  <p:slideViewPr>
    <p:cSldViewPr>
      <p:cViewPr varScale="1">
        <p:scale>
          <a:sx n="71" d="100"/>
          <a:sy n="71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A9A8D-585C-4225-875D-8472FF1BB9E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18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2676" y="1340768"/>
            <a:ext cx="7918648" cy="1584176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WF on performance requirements of CSI-RS based L3 measurement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4869160"/>
            <a:ext cx="4320480" cy="936104"/>
          </a:xfrm>
        </p:spPr>
        <p:txBody>
          <a:bodyPr/>
          <a:lstStyle/>
          <a:p>
            <a:r>
              <a:rPr lang="en-US" altLang="zh-CN" dirty="0"/>
              <a:t>CATT,OPPO,…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#98</a:t>
            </a:r>
            <a:r>
              <a:rPr lang="en-US" altLang="zh-CN" sz="2400" b="1" dirty="0" err="1"/>
              <a:t>bis</a:t>
            </a:r>
            <a:r>
              <a:rPr lang="en-US" altLang="zh-CN" sz="2400" b="1" dirty="0"/>
              <a:t>-</a:t>
            </a:r>
            <a:r>
              <a:rPr lang="en-GB" altLang="zh-CN" sz="2400" b="1" dirty="0"/>
              <a:t>e	           </a:t>
            </a:r>
            <a:r>
              <a:rPr lang="en-GB" altLang="zh-CN" sz="2400" b="1" dirty="0" smtClean="0"/>
              <a:t>R4-2105769 Electronic </a:t>
            </a:r>
            <a:r>
              <a:rPr lang="en-GB" altLang="zh-CN" sz="2400" b="1" dirty="0"/>
              <a:t>Meeting, </a:t>
            </a:r>
            <a:r>
              <a:rPr lang="en-US" altLang="zh-CN" sz="2400" b="1" dirty="0"/>
              <a:t>12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– 20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April, 2021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3203078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2400" dirty="0">
                <a:solidFill>
                  <a:srgbClr val="00B050"/>
                </a:solidFill>
              </a:rPr>
              <a:t>Agreement in 1</a:t>
            </a:r>
            <a:r>
              <a:rPr lang="en-GB" altLang="zh-CN" sz="2400" baseline="30000" dirty="0">
                <a:solidFill>
                  <a:srgbClr val="00B050"/>
                </a:solidFill>
              </a:rPr>
              <a:t>st</a:t>
            </a:r>
            <a:r>
              <a:rPr lang="en-GB" altLang="zh-CN" sz="2400" dirty="0">
                <a:solidFill>
                  <a:srgbClr val="00B050"/>
                </a:solidFill>
              </a:rPr>
              <a:t> round</a:t>
            </a:r>
          </a:p>
          <a:p>
            <a:pPr algn="ctr"/>
            <a:r>
              <a:rPr lang="en-GB" altLang="zh-CN" sz="2400" dirty="0">
                <a:solidFill>
                  <a:srgbClr val="0070C0"/>
                </a:solidFill>
              </a:rPr>
              <a:t>Agreement in GTW (Apr. 16th)</a:t>
            </a:r>
          </a:p>
          <a:p>
            <a:pPr algn="ctr"/>
            <a:r>
              <a:rPr lang="en-GB" altLang="zh-CN" sz="2400" dirty="0">
                <a:solidFill>
                  <a:srgbClr val="7030A0"/>
                </a:solidFill>
              </a:rPr>
              <a:t>Agreement in 2</a:t>
            </a:r>
            <a:r>
              <a:rPr lang="en-GB" altLang="zh-CN" sz="2400" baseline="30000" dirty="0">
                <a:solidFill>
                  <a:srgbClr val="7030A0"/>
                </a:solidFill>
              </a:rPr>
              <a:t>nd</a:t>
            </a:r>
            <a:r>
              <a:rPr lang="en-GB" altLang="zh-CN" sz="2400" dirty="0">
                <a:solidFill>
                  <a:srgbClr val="7030A0"/>
                </a:solidFill>
              </a:rPr>
              <a:t> round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Sub-topic 2-1 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CSI-RSRP measurement accuracy requirements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sz="2400" b="1" u="sng" dirty="0"/>
              <a:t>Issue 2-1: Timing offset for specifying CSI-RSRP measurement accuracy requirements</a:t>
            </a:r>
            <a:endParaRPr lang="en-US" altLang="zh-CN" sz="2400" dirty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Specify CSI-RSRP accuracy requirement with the absolute timing offset between the reference measurement timing and the target CSI-RS in one layer no larger than CP </a:t>
            </a:r>
            <a:endParaRPr lang="zh-CN" altLang="zh-CN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83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Sub-topic 2-2 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CSI-RSRQ measurement accuracy requirements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sz="2400" b="1" u="sng" dirty="0"/>
              <a:t>Issue 2-2: Timing offset for specifying CSI-RSRQ measurement accuracy requirements</a:t>
            </a:r>
            <a:endParaRPr lang="zh-CN" altLang="zh-CN" sz="2400" dirty="0"/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Specify CSI-RSRQ accuracy requirement with the absolute timing offset between the reference measurement timing and the target CSI-RS in one layer no larger than CP </a:t>
            </a:r>
            <a:endParaRPr lang="zh-CN" altLang="zh-CN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16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Sub-topic 2-3 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CSI-SINR accuracy requirements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340768"/>
                <a:ext cx="8229600" cy="4525963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GB" altLang="zh-CN" sz="2400" b="1" u="sng" dirty="0"/>
                  <a:t>Issue 2-3: Timing offset and upper limit of side condition for specifying CSI-SINR measurement accuracy requirements</a:t>
                </a:r>
                <a:endParaRPr lang="en-GB" altLang="zh-CN" sz="2400" dirty="0"/>
              </a:p>
              <a:p>
                <a:pPr lvl="1">
                  <a:lnSpc>
                    <a:spcPct val="120000"/>
                  </a:lnSpc>
                </a:pPr>
                <a:r>
                  <a:rPr lang="en-GB" altLang="zh-CN" sz="2000" dirty="0">
                    <a:solidFill>
                      <a:srgbClr val="7030A0"/>
                    </a:solidFill>
                  </a:rPr>
                  <a:t>Specify CSI-SINR accuracy requirement based on the following </a:t>
                </a:r>
                <a:r>
                  <a:rPr lang="en-US" altLang="zh-CN" sz="2000" dirty="0">
                    <a:solidFill>
                      <a:srgbClr val="7030A0"/>
                    </a:solidFill>
                  </a:rPr>
                  <a:t>conditions </a:t>
                </a:r>
                <a:r>
                  <a:rPr lang="en-GB" altLang="zh-CN" sz="2000" dirty="0">
                    <a:solidFill>
                      <a:srgbClr val="7030A0"/>
                    </a:solidFill>
                  </a:rPr>
                  <a:t>on timing offset between the reference measurement timing and the target CSI-RS (T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zh-CN" sz="2000" i="0" baseline="-25000" dirty="0" smtClean="0">
                        <a:solidFill>
                          <a:srgbClr val="7030A0"/>
                        </a:solidFill>
                        <a:latin typeface="Cambria Math"/>
                      </a:rPr>
                      <m:t>Δ</m:t>
                    </m:r>
                  </m:oMath>
                </a14:m>
                <a:r>
                  <a:rPr lang="en-GB" altLang="zh-CN" sz="2000" dirty="0">
                    <a:solidFill>
                      <a:srgbClr val="7030A0"/>
                    </a:solidFill>
                  </a:rPr>
                  <a:t>) and </a:t>
                </a:r>
                <a:r>
                  <a:rPr lang="en-GB" altLang="zh-CN" sz="2000" dirty="0" err="1">
                    <a:solidFill>
                      <a:srgbClr val="7030A0"/>
                    </a:solidFill>
                  </a:rPr>
                  <a:t>Es</a:t>
                </a:r>
                <a:r>
                  <a:rPr lang="en-GB" altLang="zh-CN" sz="2000" dirty="0">
                    <a:solidFill>
                      <a:srgbClr val="7030A0"/>
                    </a:solidFill>
                  </a:rPr>
                  <a:t>/</a:t>
                </a:r>
                <a:r>
                  <a:rPr lang="en-GB" altLang="zh-CN" sz="2000" dirty="0" err="1">
                    <a:solidFill>
                      <a:srgbClr val="7030A0"/>
                    </a:solidFill>
                  </a:rPr>
                  <a:t>Iot</a:t>
                </a:r>
                <a:r>
                  <a:rPr lang="en-GB" altLang="zh-CN" sz="2000" dirty="0">
                    <a:solidFill>
                      <a:srgbClr val="7030A0"/>
                    </a:solidFill>
                  </a:rPr>
                  <a:t> side condition(s)</a:t>
                </a:r>
                <a:endParaRPr lang="zh-CN" altLang="zh-CN" sz="2000" dirty="0">
                  <a:solidFill>
                    <a:srgbClr val="7030A0"/>
                  </a:solidFill>
                </a:endParaRPr>
              </a:p>
              <a:p>
                <a:pPr lvl="2"/>
                <a:r>
                  <a:rPr lang="en-GB" altLang="zh-CN" sz="1800" dirty="0">
                    <a:solidFill>
                      <a:srgbClr val="7030A0"/>
                    </a:solidFill>
                  </a:rPr>
                  <a:t>Side condition #1: </a:t>
                </a:r>
                <a:endParaRPr lang="zh-CN" altLang="zh-CN" sz="1800" dirty="0">
                  <a:solidFill>
                    <a:srgbClr val="7030A0"/>
                  </a:solidFill>
                </a:endParaRPr>
              </a:p>
              <a:p>
                <a:pPr lvl="3"/>
                <a:r>
                  <a:rPr lang="en-GB" altLang="zh-CN" sz="1600" dirty="0">
                    <a:solidFill>
                      <a:srgbClr val="7030A0"/>
                    </a:solidFill>
                  </a:rPr>
                  <a:t>|T</a:t>
                </a:r>
                <a:r>
                  <a:rPr lang="en-US" altLang="zh-CN" sz="1600" baseline="-25000" dirty="0">
                    <a:solidFill>
                      <a:srgbClr val="7030A0"/>
                    </a:solidFill>
                  </a:rPr>
                  <a:t>Δ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|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≤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CP/2 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and </a:t>
                </a:r>
                <a:r>
                  <a:rPr lang="en-GB" altLang="zh-CN" sz="1600" dirty="0" err="1">
                    <a:solidFill>
                      <a:srgbClr val="7030A0"/>
                    </a:solidFill>
                  </a:rPr>
                  <a:t>Es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/</a:t>
                </a:r>
                <a:r>
                  <a:rPr lang="en-GB" altLang="zh-CN" sz="1600" dirty="0" err="1">
                    <a:solidFill>
                      <a:srgbClr val="7030A0"/>
                    </a:solidFill>
                  </a:rPr>
                  <a:t>Iot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≤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15 dB</a:t>
                </a:r>
                <a:endParaRPr lang="zh-CN" altLang="zh-CN" sz="1600" dirty="0">
                  <a:solidFill>
                    <a:srgbClr val="7030A0"/>
                  </a:solidFill>
                </a:endParaRPr>
              </a:p>
              <a:p>
                <a:pPr lvl="2"/>
                <a:r>
                  <a:rPr lang="en-GB" altLang="zh-CN" sz="1800" dirty="0">
                    <a:solidFill>
                      <a:srgbClr val="7030A0"/>
                    </a:solidFill>
                  </a:rPr>
                  <a:t>Side condition #2 </a:t>
                </a:r>
                <a:endParaRPr lang="zh-CN" altLang="zh-CN" sz="1800" dirty="0">
                  <a:solidFill>
                    <a:srgbClr val="7030A0"/>
                  </a:solidFill>
                </a:endParaRPr>
              </a:p>
              <a:p>
                <a:pPr lvl="3"/>
                <a:r>
                  <a:rPr lang="en-GB" altLang="zh-CN" sz="1600" dirty="0">
                    <a:solidFill>
                      <a:srgbClr val="7030A0"/>
                    </a:solidFill>
                  </a:rPr>
                  <a:t>|T</a:t>
                </a:r>
                <a:r>
                  <a:rPr lang="en-US" altLang="zh-CN" sz="1600" baseline="-25000" dirty="0">
                    <a:solidFill>
                      <a:srgbClr val="7030A0"/>
                    </a:solidFill>
                  </a:rPr>
                  <a:t>Δ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|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≤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CP 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and </a:t>
                </a:r>
                <a:r>
                  <a:rPr lang="en-GB" altLang="zh-CN" sz="1600" dirty="0" err="1">
                    <a:solidFill>
                      <a:srgbClr val="7030A0"/>
                    </a:solidFill>
                  </a:rPr>
                  <a:t>Es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/</a:t>
                </a:r>
                <a:r>
                  <a:rPr lang="en-GB" altLang="zh-CN" sz="1600" dirty="0" err="1">
                    <a:solidFill>
                      <a:srgbClr val="7030A0"/>
                    </a:solidFill>
                  </a:rPr>
                  <a:t>Iot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≤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 [6] </a:t>
                </a:r>
                <a:r>
                  <a:rPr lang="en-GB" altLang="zh-CN" sz="1600" dirty="0" smtClean="0">
                    <a:solidFill>
                      <a:srgbClr val="7030A0"/>
                    </a:solidFill>
                  </a:rPr>
                  <a:t>dB</a:t>
                </a:r>
              </a:p>
              <a:p>
                <a:pPr lvl="3"/>
                <a:r>
                  <a:rPr lang="en-GB" altLang="zh-CN" sz="1600" dirty="0" smtClean="0">
                    <a:solidFill>
                      <a:srgbClr val="7030A0"/>
                    </a:solidFill>
                  </a:rPr>
                  <a:t>Note</a:t>
                </a:r>
                <a:r>
                  <a:rPr lang="en-US" altLang="zh-CN" sz="1600" dirty="0" smtClean="0">
                    <a:solidFill>
                      <a:srgbClr val="7030A0"/>
                    </a:solidFill>
                  </a:rPr>
                  <a:t>: the value of </a:t>
                </a:r>
                <a:r>
                  <a:rPr lang="en-GB" altLang="zh-CN" sz="1600" dirty="0" err="1" smtClean="0">
                    <a:solidFill>
                      <a:srgbClr val="7030A0"/>
                    </a:solidFill>
                  </a:rPr>
                  <a:t>Es</a:t>
                </a:r>
                <a:r>
                  <a:rPr lang="en-GB" altLang="zh-CN" sz="1600" dirty="0" smtClean="0">
                    <a:solidFill>
                      <a:srgbClr val="7030A0"/>
                    </a:solidFill>
                  </a:rPr>
                  <a:t>/</a:t>
                </a:r>
                <a:r>
                  <a:rPr lang="en-GB" altLang="zh-CN" sz="1600" dirty="0" err="1" smtClean="0">
                    <a:solidFill>
                      <a:srgbClr val="7030A0"/>
                    </a:solidFill>
                  </a:rPr>
                  <a:t>Iot</a:t>
                </a:r>
                <a:r>
                  <a:rPr lang="en-GB" altLang="zh-CN" sz="1600" dirty="0" smtClean="0">
                    <a:solidFill>
                      <a:srgbClr val="7030A0"/>
                    </a:solidFill>
                  </a:rPr>
                  <a:t> </a:t>
                </a:r>
                <a:r>
                  <a:rPr lang="en-US" altLang="zh-CN" sz="1600" dirty="0" smtClean="0">
                    <a:solidFill>
                      <a:srgbClr val="7030A0"/>
                    </a:solidFill>
                  </a:rPr>
                  <a:t>can be revisited based on additional simulation </a:t>
                </a:r>
                <a:r>
                  <a:rPr lang="en-US" altLang="zh-CN" sz="1600" smtClean="0">
                    <a:solidFill>
                      <a:srgbClr val="7030A0"/>
                    </a:solidFill>
                  </a:rPr>
                  <a:t>results in next meeting. </a:t>
                </a:r>
                <a:endParaRPr lang="zh-CN" altLang="zh-CN" sz="1600" dirty="0">
                  <a:solidFill>
                    <a:srgbClr val="7030A0"/>
                  </a:solidFill>
                </a:endParaRPr>
              </a:p>
              <a:p>
                <a:pPr lvl="3"/>
                <a:r>
                  <a:rPr lang="en-GB" altLang="zh-CN" sz="1600" dirty="0">
                    <a:solidFill>
                      <a:srgbClr val="7030A0"/>
                    </a:solidFill>
                  </a:rPr>
                  <a:t>No dedicated test cases will be introduced for </a:t>
                </a:r>
                <a:r>
                  <a:rPr lang="en-US" altLang="zh-CN" sz="1600" dirty="0">
                    <a:solidFill>
                      <a:srgbClr val="7030A0"/>
                    </a:solidFill>
                  </a:rPr>
                  <a:t>s</a:t>
                </a:r>
                <a:r>
                  <a:rPr lang="en-GB" altLang="zh-CN" sz="1600" dirty="0">
                    <a:solidFill>
                      <a:srgbClr val="7030A0"/>
                    </a:solidFill>
                  </a:rPr>
                  <a:t>ide condition #2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340768"/>
                <a:ext cx="8229600" cy="4525963"/>
              </a:xfrm>
              <a:blipFill rotWithShape="1">
                <a:blip r:embed="rId2"/>
                <a:stretch>
                  <a:fillRect l="-1037" t="-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4560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Sub-topic 1-1: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ime offset configuration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 email thread #213)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altLang="zh-CN" sz="2400" b="1" u="sng" dirty="0"/>
              <a:t>Time offset configuration </a:t>
            </a:r>
            <a:r>
              <a:rPr lang="en-US" altLang="zh-CN" sz="2400" b="1" u="sng" dirty="0"/>
              <a:t>between cells in the test cases</a:t>
            </a:r>
            <a:endParaRPr lang="zh-CN" altLang="zh-CN" sz="2400" b="1" u="sng" dirty="0"/>
          </a:p>
          <a:p>
            <a:pPr lvl="1" hangingPunct="0"/>
            <a:r>
              <a:rPr lang="en-GB" altLang="zh-CN" sz="2000" dirty="0">
                <a:solidFill>
                  <a:srgbClr val="7030A0"/>
                </a:solidFill>
              </a:rPr>
              <a:t>Time offset for CSI-RSRP and CSI-RSRQ accuracy requirement: CP</a:t>
            </a:r>
            <a:endParaRPr lang="zh-CN" altLang="zh-CN" sz="2000" dirty="0">
              <a:solidFill>
                <a:srgbClr val="7030A0"/>
              </a:solidFill>
            </a:endParaRPr>
          </a:p>
          <a:p>
            <a:pPr lvl="1" hangingPunct="0"/>
            <a:r>
              <a:rPr lang="en-GB" altLang="zh-CN" sz="2000" dirty="0">
                <a:solidFill>
                  <a:srgbClr val="7030A0"/>
                </a:solidFill>
              </a:rPr>
              <a:t>Time offset for CSI-SINR accuracy requirement: CP/2</a:t>
            </a:r>
          </a:p>
          <a:p>
            <a:pPr lvl="1" hangingPunct="0"/>
            <a:endParaRPr lang="en-GB" altLang="zh-CN" sz="2000" dirty="0">
              <a:solidFill>
                <a:srgbClr val="FF0000"/>
              </a:solidFill>
            </a:endParaRPr>
          </a:p>
          <a:p>
            <a:pPr hangingPunct="0"/>
            <a:r>
              <a:rPr lang="en-US" altLang="zh-CN" sz="2400" b="1" u="sng" dirty="0"/>
              <a:t>T</a:t>
            </a:r>
            <a:r>
              <a:rPr lang="en-GB" altLang="zh-CN" sz="2400" b="1" u="sng" dirty="0"/>
              <a:t>he unit of time offset </a:t>
            </a:r>
            <a:endParaRPr lang="zh-CN" altLang="zh-CN" sz="2400" b="1" u="sng" dirty="0"/>
          </a:p>
          <a:p>
            <a:pPr lvl="1" hangingPunct="0"/>
            <a:r>
              <a:rPr lang="en-GB" altLang="zh-CN" sz="2000" dirty="0">
                <a:solidFill>
                  <a:srgbClr val="7030A0"/>
                </a:solidFill>
              </a:rPr>
              <a:t>Use absolute time </a:t>
            </a:r>
            <a:r>
              <a:rPr lang="en-US" altLang="zh-CN" sz="2000" dirty="0">
                <a:solidFill>
                  <a:srgbClr val="7030A0"/>
                </a:solidFill>
              </a:rPr>
              <a:t>for all tests </a:t>
            </a:r>
            <a:r>
              <a:rPr lang="en-GB" altLang="zh-CN" sz="2000" dirty="0">
                <a:solidFill>
                  <a:srgbClr val="7030A0"/>
                </a:solidFill>
              </a:rPr>
              <a:t>, e.g., </a:t>
            </a:r>
            <a:r>
              <a:rPr lang="en-GB" altLang="zh-CN" sz="2000" dirty="0">
                <a:solidFill>
                  <a:srgbClr val="7030A0"/>
                </a:solidFill>
                <a:sym typeface="Symbol"/>
              </a:rPr>
              <a:t></a:t>
            </a:r>
            <a:r>
              <a:rPr lang="en-GB" altLang="zh-CN" sz="2000" dirty="0">
                <a:solidFill>
                  <a:srgbClr val="7030A0"/>
                </a:solidFill>
              </a:rPr>
              <a:t>s</a:t>
            </a:r>
          </a:p>
          <a:p>
            <a:pPr lvl="2" hangingPunct="0"/>
            <a:r>
              <a:rPr lang="en-GB" altLang="zh-CN" sz="1800" dirty="0">
                <a:solidFill>
                  <a:srgbClr val="7030A0"/>
                </a:solidFill>
              </a:rPr>
              <a:t>CP for 15KHz: 4.7 us</a:t>
            </a:r>
          </a:p>
          <a:p>
            <a:pPr lvl="2" hangingPunct="0"/>
            <a:r>
              <a:rPr lang="en-US" altLang="zh-CN" sz="1800" dirty="0">
                <a:solidFill>
                  <a:srgbClr val="7030A0"/>
                </a:solidFill>
              </a:rPr>
              <a:t>CP for 30KHz: 2.35 us</a:t>
            </a:r>
          </a:p>
          <a:p>
            <a:pPr lvl="2" hangingPunct="0"/>
            <a:r>
              <a:rPr lang="en-US" altLang="zh-CN" sz="1800" dirty="0">
                <a:solidFill>
                  <a:srgbClr val="7030A0"/>
                </a:solidFill>
              </a:rPr>
              <a:t>CP for 120KHz:</a:t>
            </a:r>
            <a:r>
              <a:rPr lang="zh-CN" altLang="en-US" sz="1800" dirty="0">
                <a:solidFill>
                  <a:srgbClr val="7030A0"/>
                </a:solidFill>
              </a:rPr>
              <a:t> </a:t>
            </a:r>
            <a:r>
              <a:rPr lang="en-US" altLang="zh-CN" sz="1800" dirty="0">
                <a:solidFill>
                  <a:srgbClr val="7030A0"/>
                </a:solidFill>
              </a:rPr>
              <a:t>0.58</a:t>
            </a:r>
            <a:r>
              <a:rPr lang="zh-CN" altLang="en-US" sz="1800" dirty="0">
                <a:solidFill>
                  <a:srgbClr val="7030A0"/>
                </a:solidFill>
              </a:rPr>
              <a:t> </a:t>
            </a:r>
            <a:r>
              <a:rPr lang="en-US" altLang="zh-CN" sz="1800" dirty="0" smtClean="0">
                <a:solidFill>
                  <a:srgbClr val="7030A0"/>
                </a:solidFill>
              </a:rPr>
              <a:t>us</a:t>
            </a:r>
            <a:endParaRPr lang="en-GB" altLang="zh-CN" sz="1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96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Sub-topic 1-2: Clarification on test requirements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 email thread #213)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altLang="zh-CN" sz="2400" dirty="0">
                <a:solidFill>
                  <a:srgbClr val="00B050"/>
                </a:solidFill>
              </a:rPr>
              <a:t>No more clarification on UE </a:t>
            </a:r>
            <a:r>
              <a:rPr lang="en-GB" altLang="zh-CN" sz="2400" dirty="0" err="1">
                <a:solidFill>
                  <a:srgbClr val="00B050"/>
                </a:solidFill>
              </a:rPr>
              <a:t>behavior</a:t>
            </a:r>
            <a:r>
              <a:rPr lang="en-GB" altLang="zh-CN" sz="2400" dirty="0">
                <a:solidFill>
                  <a:srgbClr val="00B050"/>
                </a:solidFill>
              </a:rPr>
              <a:t> is needed in the test case. The test requirements need to be calculated based on the core requirements.</a:t>
            </a:r>
            <a:endParaRPr lang="zh-CN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410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Sub-topic 1-4: Clarification on test procedure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 email thread #213)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1" u="sng" dirty="0"/>
              <a:t>UE behavior assumption in T1 and T2</a:t>
            </a:r>
          </a:p>
          <a:p>
            <a:pPr lvl="1"/>
            <a:r>
              <a:rPr lang="en-US" altLang="zh-CN" sz="2000" dirty="0" smtClean="0">
                <a:solidFill>
                  <a:srgbClr val="7030A0"/>
                </a:solidFill>
              </a:rPr>
              <a:t>Option </a:t>
            </a:r>
            <a:r>
              <a:rPr lang="en-US" altLang="zh-CN" sz="2000" dirty="0">
                <a:solidFill>
                  <a:srgbClr val="7030A0"/>
                </a:solidFill>
              </a:rPr>
              <a:t>1</a:t>
            </a:r>
            <a:r>
              <a:rPr lang="en-GB" altLang="zh-CN" sz="2000" dirty="0">
                <a:solidFill>
                  <a:srgbClr val="7030A0"/>
                </a:solidFill>
              </a:rPr>
              <a:t>: During time duration T1, the UE does not have any timing information of  neighbour cell </a:t>
            </a:r>
            <a:r>
              <a:rPr lang="en-US" altLang="zh-CN" sz="2000" dirty="0">
                <a:solidFill>
                  <a:srgbClr val="7030A0"/>
                </a:solidFill>
              </a:rPr>
              <a:t>(e.g., </a:t>
            </a:r>
            <a:r>
              <a:rPr lang="en-GB" altLang="zh-CN" sz="2000" dirty="0">
                <a:solidFill>
                  <a:srgbClr val="7030A0"/>
                </a:solidFill>
              </a:rPr>
              <a:t>cell 3 </a:t>
            </a:r>
            <a:r>
              <a:rPr lang="en-US" altLang="zh-CN" sz="2000" dirty="0">
                <a:solidFill>
                  <a:srgbClr val="7030A0"/>
                </a:solidFill>
              </a:rPr>
              <a:t>for EN-DC test or</a:t>
            </a:r>
            <a:r>
              <a:rPr lang="en-GB" altLang="zh-CN" sz="2000" dirty="0">
                <a:solidFill>
                  <a:srgbClr val="7030A0"/>
                </a:solidFill>
              </a:rPr>
              <a:t> </a:t>
            </a:r>
            <a:r>
              <a:rPr lang="en-US" altLang="zh-CN" sz="2000" dirty="0">
                <a:solidFill>
                  <a:srgbClr val="7030A0"/>
                </a:solidFill>
              </a:rPr>
              <a:t>cell 2 in SA test case</a:t>
            </a:r>
            <a:r>
              <a:rPr lang="en-GB" altLang="zh-CN" sz="2000" dirty="0">
                <a:solidFill>
                  <a:srgbClr val="7030A0"/>
                </a:solidFill>
              </a:rPr>
              <a:t>). From T2, the UE detects </a:t>
            </a:r>
            <a:r>
              <a:rPr lang="en-GB" altLang="zh-CN" sz="2000" dirty="0" err="1">
                <a:solidFill>
                  <a:srgbClr val="7030A0"/>
                </a:solidFill>
              </a:rPr>
              <a:t>associatedSSB</a:t>
            </a:r>
            <a:r>
              <a:rPr lang="en-GB" altLang="zh-CN" sz="2000" dirty="0">
                <a:solidFill>
                  <a:srgbClr val="7030A0"/>
                </a:solidFill>
              </a:rPr>
              <a:t> and then measure CSI-RS. </a:t>
            </a:r>
            <a:endParaRPr lang="zh-CN" altLang="zh-CN" sz="2000" dirty="0">
              <a:solidFill>
                <a:srgbClr val="7030A0"/>
              </a:solidFill>
            </a:endParaRPr>
          </a:p>
          <a:p>
            <a:pPr lvl="1"/>
            <a:r>
              <a:rPr lang="en-US" altLang="zh-CN" sz="2000" dirty="0">
                <a:solidFill>
                  <a:srgbClr val="7030A0"/>
                </a:solidFill>
              </a:rPr>
              <a:t>Option 2</a:t>
            </a:r>
            <a:r>
              <a:rPr lang="en-GB" altLang="zh-CN" sz="2000" dirty="0">
                <a:solidFill>
                  <a:srgbClr val="7030A0"/>
                </a:solidFill>
              </a:rPr>
              <a:t>: During time duration T1, the UE has detected </a:t>
            </a:r>
            <a:r>
              <a:rPr lang="en-GB" altLang="zh-CN" sz="2000" dirty="0" err="1">
                <a:solidFill>
                  <a:srgbClr val="7030A0"/>
                </a:solidFill>
              </a:rPr>
              <a:t>associatedSSB</a:t>
            </a:r>
            <a:r>
              <a:rPr lang="en-GB" altLang="zh-CN" sz="2000" dirty="0">
                <a:solidFill>
                  <a:srgbClr val="7030A0"/>
                </a:solidFill>
              </a:rPr>
              <a:t>. From T2, it starts measuring CSI-RS in </a:t>
            </a:r>
            <a:r>
              <a:rPr lang="en-GB" altLang="zh-CN" sz="2000" dirty="0" smtClean="0">
                <a:solidFill>
                  <a:srgbClr val="7030A0"/>
                </a:solidFill>
              </a:rPr>
              <a:t>T2.</a:t>
            </a:r>
            <a:endParaRPr lang="en-US" altLang="zh-CN" sz="2000" dirty="0">
              <a:solidFill>
                <a:srgbClr val="7030A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7030A0"/>
                </a:solidFill>
              </a:rPr>
              <a:t>Note</a:t>
            </a:r>
            <a:r>
              <a:rPr lang="en-US" altLang="zh-CN" sz="2000" dirty="0">
                <a:solidFill>
                  <a:srgbClr val="7030A0"/>
                </a:solidFill>
              </a:rPr>
              <a:t>:</a:t>
            </a:r>
            <a:r>
              <a:rPr lang="zh-CN" altLang="en-US" sz="2000" dirty="0">
                <a:solidFill>
                  <a:srgbClr val="7030A0"/>
                </a:solidFill>
              </a:rPr>
              <a:t> </a:t>
            </a:r>
            <a:r>
              <a:rPr lang="en-US" altLang="zh-CN" sz="2000" dirty="0">
                <a:solidFill>
                  <a:srgbClr val="7030A0"/>
                </a:solidFill>
              </a:rPr>
              <a:t>Either option is allowed, and up to different test setup. </a:t>
            </a:r>
            <a:endParaRPr lang="en-GB" altLang="zh-CN" sz="2000" dirty="0">
              <a:solidFill>
                <a:srgbClr val="7030A0"/>
              </a:solidFill>
            </a:endParaRPr>
          </a:p>
          <a:p>
            <a:pPr marL="457200" lvl="1" indent="0">
              <a:buNone/>
            </a:pPr>
            <a:endParaRPr lang="en-GB" altLang="zh-CN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5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</TotalTime>
  <Words>460</Words>
  <Application>Microsoft Office PowerPoint</Application>
  <PresentationFormat>全屏显示(4:3)</PresentationFormat>
  <Paragraphs>39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performance requirements of CSI-RS based L3 measurement</vt:lpstr>
      <vt:lpstr>Sub-topic 2-1 CSI-RSRP measurement accuracy requirements</vt:lpstr>
      <vt:lpstr>Sub-topic 2-2 CSI-RSRQ measurement accuracy requirements</vt:lpstr>
      <vt:lpstr>Sub-topic 2-3 CSI-SINR accuracy requirements</vt:lpstr>
      <vt:lpstr>Sub-topic 1-1: Time offset configuration(in email thread #213)</vt:lpstr>
      <vt:lpstr>Sub-topic 1-2: Clarification on test requirements (in email thread #213)</vt:lpstr>
      <vt:lpstr>Sub-topic 1-4: Clarification on test procedure (in email thread #213)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204</cp:revision>
  <dcterms:created xsi:type="dcterms:W3CDTF">2020-03-03T06:21:43Z</dcterms:created>
  <dcterms:modified xsi:type="dcterms:W3CDTF">2021-04-20T00:59:08Z</dcterms:modified>
</cp:coreProperties>
</file>