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75" r:id="rId2"/>
    <p:sldId id="277" r:id="rId3"/>
    <p:sldId id="283" r:id="rId4"/>
    <p:sldId id="276" r:id="rId5"/>
    <p:sldId id="285" r:id="rId6"/>
    <p:sldId id="286" r:id="rId7"/>
    <p:sldId id="279" r:id="rId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109" d="100"/>
          <a:sy n="109" d="100"/>
        </p:scale>
        <p:origin x="606" y="9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7AEA7F-FA68-4D07-8D83-065F9C553146}"/>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id="{648748AC-641C-42CD-B6E2-8C0970956055}"/>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0104435E-65FD-49DE-82E6-E0331C3E086C}"/>
              </a:ext>
            </a:extLst>
          </p:cNvPr>
          <p:cNvSpPr>
            <a:spLocks noGrp="1"/>
          </p:cNvSpPr>
          <p:nvPr>
            <p:ph type="dt" sz="half" idx="10"/>
          </p:nvPr>
        </p:nvSpPr>
        <p:spPr/>
        <p:txBody>
          <a:bodyPr/>
          <a:lstStyle/>
          <a:p>
            <a:fld id="{ACB7FFA9-04B8-4D05-BE5F-CBDC3A509381}" type="datetimeFigureOut">
              <a:rPr lang="en-GB" smtClean="0"/>
              <a:t>20/04/2021</a:t>
            </a:fld>
            <a:endParaRPr lang="en-GB"/>
          </a:p>
        </p:txBody>
      </p:sp>
      <p:sp>
        <p:nvSpPr>
          <p:cNvPr id="5" name="Footer Placeholder 4">
            <a:extLst>
              <a:ext uri="{FF2B5EF4-FFF2-40B4-BE49-F238E27FC236}">
                <a16:creationId xmlns:a16="http://schemas.microsoft.com/office/drawing/2014/main" id="{8EE79818-CB9B-420C-BF04-80A97D70F11E}"/>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F3F9DEBA-2A2D-417B-8D71-0355D84DA867}"/>
              </a:ext>
            </a:extLst>
          </p:cNvPr>
          <p:cNvSpPr>
            <a:spLocks noGrp="1"/>
          </p:cNvSpPr>
          <p:nvPr>
            <p:ph type="sldNum" sz="quarter" idx="12"/>
          </p:nvPr>
        </p:nvSpPr>
        <p:spPr/>
        <p:txBody>
          <a:bodyPr/>
          <a:lstStyle/>
          <a:p>
            <a:fld id="{1017B0A9-3FF0-4E84-BE0D-67FA08669B7B}" type="slidenum">
              <a:rPr lang="en-GB" smtClean="0"/>
              <a:t>‹#›</a:t>
            </a:fld>
            <a:endParaRPr lang="en-GB"/>
          </a:p>
        </p:txBody>
      </p:sp>
    </p:spTree>
    <p:extLst>
      <p:ext uri="{BB962C8B-B14F-4D97-AF65-F5344CB8AC3E}">
        <p14:creationId xmlns:p14="http://schemas.microsoft.com/office/powerpoint/2010/main" val="209161728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84869A-635C-4C93-851D-202173935112}"/>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8CD06F88-5193-47D4-83EA-BFC01CA25DA0}"/>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ADDD68BE-58C4-48F4-9A7E-9787A356C5E5}"/>
              </a:ext>
            </a:extLst>
          </p:cNvPr>
          <p:cNvSpPr>
            <a:spLocks noGrp="1"/>
          </p:cNvSpPr>
          <p:nvPr>
            <p:ph type="dt" sz="half" idx="10"/>
          </p:nvPr>
        </p:nvSpPr>
        <p:spPr/>
        <p:txBody>
          <a:bodyPr/>
          <a:lstStyle/>
          <a:p>
            <a:fld id="{ACB7FFA9-04B8-4D05-BE5F-CBDC3A509381}" type="datetimeFigureOut">
              <a:rPr lang="en-GB" smtClean="0"/>
              <a:t>20/04/2021</a:t>
            </a:fld>
            <a:endParaRPr lang="en-GB"/>
          </a:p>
        </p:txBody>
      </p:sp>
      <p:sp>
        <p:nvSpPr>
          <p:cNvPr id="5" name="Footer Placeholder 4">
            <a:extLst>
              <a:ext uri="{FF2B5EF4-FFF2-40B4-BE49-F238E27FC236}">
                <a16:creationId xmlns:a16="http://schemas.microsoft.com/office/drawing/2014/main" id="{5F7BA6D1-8EBF-4D74-97B0-BF864C9C4CD0}"/>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89E9BAC1-2E93-4D46-9022-A167260D7D30}"/>
              </a:ext>
            </a:extLst>
          </p:cNvPr>
          <p:cNvSpPr>
            <a:spLocks noGrp="1"/>
          </p:cNvSpPr>
          <p:nvPr>
            <p:ph type="sldNum" sz="quarter" idx="12"/>
          </p:nvPr>
        </p:nvSpPr>
        <p:spPr/>
        <p:txBody>
          <a:bodyPr/>
          <a:lstStyle/>
          <a:p>
            <a:fld id="{1017B0A9-3FF0-4E84-BE0D-67FA08669B7B}" type="slidenum">
              <a:rPr lang="en-GB" smtClean="0"/>
              <a:t>‹#›</a:t>
            </a:fld>
            <a:endParaRPr lang="en-GB"/>
          </a:p>
        </p:txBody>
      </p:sp>
    </p:spTree>
    <p:extLst>
      <p:ext uri="{BB962C8B-B14F-4D97-AF65-F5344CB8AC3E}">
        <p14:creationId xmlns:p14="http://schemas.microsoft.com/office/powerpoint/2010/main" val="103437552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348CCBC6-9802-40D3-A007-7FC6A8956C37}"/>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1FED2CA0-49BB-44A0-BD44-ACB879869C9C}"/>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0CEB5146-0EC3-467A-B905-9CD5FB3AB1FE}"/>
              </a:ext>
            </a:extLst>
          </p:cNvPr>
          <p:cNvSpPr>
            <a:spLocks noGrp="1"/>
          </p:cNvSpPr>
          <p:nvPr>
            <p:ph type="dt" sz="half" idx="10"/>
          </p:nvPr>
        </p:nvSpPr>
        <p:spPr/>
        <p:txBody>
          <a:bodyPr/>
          <a:lstStyle/>
          <a:p>
            <a:fld id="{ACB7FFA9-04B8-4D05-BE5F-CBDC3A509381}" type="datetimeFigureOut">
              <a:rPr lang="en-GB" smtClean="0"/>
              <a:t>20/04/2021</a:t>
            </a:fld>
            <a:endParaRPr lang="en-GB"/>
          </a:p>
        </p:txBody>
      </p:sp>
      <p:sp>
        <p:nvSpPr>
          <p:cNvPr id="5" name="Footer Placeholder 4">
            <a:extLst>
              <a:ext uri="{FF2B5EF4-FFF2-40B4-BE49-F238E27FC236}">
                <a16:creationId xmlns:a16="http://schemas.microsoft.com/office/drawing/2014/main" id="{1FF9855B-EE66-4302-92C4-8C854F4E83B8}"/>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D9BBA31D-E8AB-4C5F-A3EB-743849236594}"/>
              </a:ext>
            </a:extLst>
          </p:cNvPr>
          <p:cNvSpPr>
            <a:spLocks noGrp="1"/>
          </p:cNvSpPr>
          <p:nvPr>
            <p:ph type="sldNum" sz="quarter" idx="12"/>
          </p:nvPr>
        </p:nvSpPr>
        <p:spPr/>
        <p:txBody>
          <a:bodyPr/>
          <a:lstStyle/>
          <a:p>
            <a:fld id="{1017B0A9-3FF0-4E84-BE0D-67FA08669B7B}" type="slidenum">
              <a:rPr lang="en-GB" smtClean="0"/>
              <a:t>‹#›</a:t>
            </a:fld>
            <a:endParaRPr lang="en-GB"/>
          </a:p>
        </p:txBody>
      </p:sp>
    </p:spTree>
    <p:extLst>
      <p:ext uri="{BB962C8B-B14F-4D97-AF65-F5344CB8AC3E}">
        <p14:creationId xmlns:p14="http://schemas.microsoft.com/office/powerpoint/2010/main" val="264185451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B6EBD3-117D-4EC7-B8ED-4D6DD3C0B9CE}"/>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FEDF7C4C-8BB3-45B1-B526-F424110E8331}"/>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450285DA-F648-4CB8-88AA-C578AAFB1D0A}"/>
              </a:ext>
            </a:extLst>
          </p:cNvPr>
          <p:cNvSpPr>
            <a:spLocks noGrp="1"/>
          </p:cNvSpPr>
          <p:nvPr>
            <p:ph type="dt" sz="half" idx="10"/>
          </p:nvPr>
        </p:nvSpPr>
        <p:spPr/>
        <p:txBody>
          <a:bodyPr/>
          <a:lstStyle/>
          <a:p>
            <a:fld id="{ACB7FFA9-04B8-4D05-BE5F-CBDC3A509381}" type="datetimeFigureOut">
              <a:rPr lang="en-GB" smtClean="0"/>
              <a:t>20/04/2021</a:t>
            </a:fld>
            <a:endParaRPr lang="en-GB"/>
          </a:p>
        </p:txBody>
      </p:sp>
      <p:sp>
        <p:nvSpPr>
          <p:cNvPr id="5" name="Footer Placeholder 4">
            <a:extLst>
              <a:ext uri="{FF2B5EF4-FFF2-40B4-BE49-F238E27FC236}">
                <a16:creationId xmlns:a16="http://schemas.microsoft.com/office/drawing/2014/main" id="{7802238D-FDA6-434F-9E41-3BCD78155ECB}"/>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03E2F39A-88EB-430D-AC96-D9BF8F6FD704}"/>
              </a:ext>
            </a:extLst>
          </p:cNvPr>
          <p:cNvSpPr>
            <a:spLocks noGrp="1"/>
          </p:cNvSpPr>
          <p:nvPr>
            <p:ph type="sldNum" sz="quarter" idx="12"/>
          </p:nvPr>
        </p:nvSpPr>
        <p:spPr/>
        <p:txBody>
          <a:bodyPr/>
          <a:lstStyle/>
          <a:p>
            <a:fld id="{1017B0A9-3FF0-4E84-BE0D-67FA08669B7B}" type="slidenum">
              <a:rPr lang="en-GB" smtClean="0"/>
              <a:t>‹#›</a:t>
            </a:fld>
            <a:endParaRPr lang="en-GB"/>
          </a:p>
        </p:txBody>
      </p:sp>
    </p:spTree>
    <p:extLst>
      <p:ext uri="{BB962C8B-B14F-4D97-AF65-F5344CB8AC3E}">
        <p14:creationId xmlns:p14="http://schemas.microsoft.com/office/powerpoint/2010/main" val="39384391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546286-F566-4853-8331-85D24B701A7B}"/>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52A02F5E-D441-4CB5-A433-5603C9788383}"/>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0FD58933-7E73-41C3-B137-677FD7EE9CD1}"/>
              </a:ext>
            </a:extLst>
          </p:cNvPr>
          <p:cNvSpPr>
            <a:spLocks noGrp="1"/>
          </p:cNvSpPr>
          <p:nvPr>
            <p:ph type="dt" sz="half" idx="10"/>
          </p:nvPr>
        </p:nvSpPr>
        <p:spPr/>
        <p:txBody>
          <a:bodyPr/>
          <a:lstStyle/>
          <a:p>
            <a:fld id="{ACB7FFA9-04B8-4D05-BE5F-CBDC3A509381}" type="datetimeFigureOut">
              <a:rPr lang="en-GB" smtClean="0"/>
              <a:t>20/04/2021</a:t>
            </a:fld>
            <a:endParaRPr lang="en-GB"/>
          </a:p>
        </p:txBody>
      </p:sp>
      <p:sp>
        <p:nvSpPr>
          <p:cNvPr id="5" name="Footer Placeholder 4">
            <a:extLst>
              <a:ext uri="{FF2B5EF4-FFF2-40B4-BE49-F238E27FC236}">
                <a16:creationId xmlns:a16="http://schemas.microsoft.com/office/drawing/2014/main" id="{896E5F24-813D-4AD7-9D90-AFB21CF45DCE}"/>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283E68B9-2A8C-452F-AE67-E082684AB113}"/>
              </a:ext>
            </a:extLst>
          </p:cNvPr>
          <p:cNvSpPr>
            <a:spLocks noGrp="1"/>
          </p:cNvSpPr>
          <p:nvPr>
            <p:ph type="sldNum" sz="quarter" idx="12"/>
          </p:nvPr>
        </p:nvSpPr>
        <p:spPr/>
        <p:txBody>
          <a:bodyPr/>
          <a:lstStyle/>
          <a:p>
            <a:fld id="{1017B0A9-3FF0-4E84-BE0D-67FA08669B7B}" type="slidenum">
              <a:rPr lang="en-GB" smtClean="0"/>
              <a:t>‹#›</a:t>
            </a:fld>
            <a:endParaRPr lang="en-GB"/>
          </a:p>
        </p:txBody>
      </p:sp>
    </p:spTree>
    <p:extLst>
      <p:ext uri="{BB962C8B-B14F-4D97-AF65-F5344CB8AC3E}">
        <p14:creationId xmlns:p14="http://schemas.microsoft.com/office/powerpoint/2010/main" val="324381728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9C675E-AAD0-402B-9982-E89AB88E7EDE}"/>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26E14D44-1E62-42F3-9A26-F71F321E9607}"/>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6D09BC4C-97C7-4AF1-A7FE-1E4823C5A6D6}"/>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9543B25E-BD99-49F1-A341-9B463BB7EA2B}"/>
              </a:ext>
            </a:extLst>
          </p:cNvPr>
          <p:cNvSpPr>
            <a:spLocks noGrp="1"/>
          </p:cNvSpPr>
          <p:nvPr>
            <p:ph type="dt" sz="half" idx="10"/>
          </p:nvPr>
        </p:nvSpPr>
        <p:spPr/>
        <p:txBody>
          <a:bodyPr/>
          <a:lstStyle/>
          <a:p>
            <a:fld id="{ACB7FFA9-04B8-4D05-BE5F-CBDC3A509381}" type="datetimeFigureOut">
              <a:rPr lang="en-GB" smtClean="0"/>
              <a:t>20/04/2021</a:t>
            </a:fld>
            <a:endParaRPr lang="en-GB"/>
          </a:p>
        </p:txBody>
      </p:sp>
      <p:sp>
        <p:nvSpPr>
          <p:cNvPr id="6" name="Footer Placeholder 5">
            <a:extLst>
              <a:ext uri="{FF2B5EF4-FFF2-40B4-BE49-F238E27FC236}">
                <a16:creationId xmlns:a16="http://schemas.microsoft.com/office/drawing/2014/main" id="{CAC10B19-B701-4FE7-825F-BD2264C17243}"/>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0772387A-52DA-4C7C-84B7-601FD547B134}"/>
              </a:ext>
            </a:extLst>
          </p:cNvPr>
          <p:cNvSpPr>
            <a:spLocks noGrp="1"/>
          </p:cNvSpPr>
          <p:nvPr>
            <p:ph type="sldNum" sz="quarter" idx="12"/>
          </p:nvPr>
        </p:nvSpPr>
        <p:spPr/>
        <p:txBody>
          <a:bodyPr/>
          <a:lstStyle/>
          <a:p>
            <a:fld id="{1017B0A9-3FF0-4E84-BE0D-67FA08669B7B}" type="slidenum">
              <a:rPr lang="en-GB" smtClean="0"/>
              <a:t>‹#›</a:t>
            </a:fld>
            <a:endParaRPr lang="en-GB"/>
          </a:p>
        </p:txBody>
      </p:sp>
    </p:spTree>
    <p:extLst>
      <p:ext uri="{BB962C8B-B14F-4D97-AF65-F5344CB8AC3E}">
        <p14:creationId xmlns:p14="http://schemas.microsoft.com/office/powerpoint/2010/main" val="216721862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7AE537-62B8-43F6-96AF-EF074A9671CC}"/>
              </a:ext>
            </a:extLst>
          </p:cNvPr>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7CD9EDCE-F931-4208-9FE4-865068C5100E}"/>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A41A2063-2AAF-4186-A499-D5EA029908AF}"/>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726E581C-93AF-4A8C-AF61-7C17E9D7AF96}"/>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D93A68CF-C210-4BBD-8D81-316D8D7B86AE}"/>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9DF7792E-59E2-481A-BC5C-1B03E6FE35E3}"/>
              </a:ext>
            </a:extLst>
          </p:cNvPr>
          <p:cNvSpPr>
            <a:spLocks noGrp="1"/>
          </p:cNvSpPr>
          <p:nvPr>
            <p:ph type="dt" sz="half" idx="10"/>
          </p:nvPr>
        </p:nvSpPr>
        <p:spPr/>
        <p:txBody>
          <a:bodyPr/>
          <a:lstStyle/>
          <a:p>
            <a:fld id="{ACB7FFA9-04B8-4D05-BE5F-CBDC3A509381}" type="datetimeFigureOut">
              <a:rPr lang="en-GB" smtClean="0"/>
              <a:t>20/04/2021</a:t>
            </a:fld>
            <a:endParaRPr lang="en-GB"/>
          </a:p>
        </p:txBody>
      </p:sp>
      <p:sp>
        <p:nvSpPr>
          <p:cNvPr id="8" name="Footer Placeholder 7">
            <a:extLst>
              <a:ext uri="{FF2B5EF4-FFF2-40B4-BE49-F238E27FC236}">
                <a16:creationId xmlns:a16="http://schemas.microsoft.com/office/drawing/2014/main" id="{164FC241-0067-4F56-B2AF-5244E478A3A7}"/>
              </a:ext>
            </a:extLst>
          </p:cNvPr>
          <p:cNvSpPr>
            <a:spLocks noGrp="1"/>
          </p:cNvSpPr>
          <p:nvPr>
            <p:ph type="ftr" sz="quarter" idx="11"/>
          </p:nvPr>
        </p:nvSpPr>
        <p:spPr/>
        <p:txBody>
          <a:bodyPr/>
          <a:lstStyle/>
          <a:p>
            <a:endParaRPr lang="en-GB"/>
          </a:p>
        </p:txBody>
      </p:sp>
      <p:sp>
        <p:nvSpPr>
          <p:cNvPr id="9" name="Slide Number Placeholder 8">
            <a:extLst>
              <a:ext uri="{FF2B5EF4-FFF2-40B4-BE49-F238E27FC236}">
                <a16:creationId xmlns:a16="http://schemas.microsoft.com/office/drawing/2014/main" id="{CA9AC938-01B1-45A2-A4FA-19D302095FA7}"/>
              </a:ext>
            </a:extLst>
          </p:cNvPr>
          <p:cNvSpPr>
            <a:spLocks noGrp="1"/>
          </p:cNvSpPr>
          <p:nvPr>
            <p:ph type="sldNum" sz="quarter" idx="12"/>
          </p:nvPr>
        </p:nvSpPr>
        <p:spPr/>
        <p:txBody>
          <a:bodyPr/>
          <a:lstStyle/>
          <a:p>
            <a:fld id="{1017B0A9-3FF0-4E84-BE0D-67FA08669B7B}" type="slidenum">
              <a:rPr lang="en-GB" smtClean="0"/>
              <a:t>‹#›</a:t>
            </a:fld>
            <a:endParaRPr lang="en-GB"/>
          </a:p>
        </p:txBody>
      </p:sp>
    </p:spTree>
    <p:extLst>
      <p:ext uri="{BB962C8B-B14F-4D97-AF65-F5344CB8AC3E}">
        <p14:creationId xmlns:p14="http://schemas.microsoft.com/office/powerpoint/2010/main" val="79228122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E43177-3A02-411D-AAFF-8EA7FDA58BDB}"/>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4BA7D0D6-580B-4EB6-AE8D-092FB64EDCC4}"/>
              </a:ext>
            </a:extLst>
          </p:cNvPr>
          <p:cNvSpPr>
            <a:spLocks noGrp="1"/>
          </p:cNvSpPr>
          <p:nvPr>
            <p:ph type="dt" sz="half" idx="10"/>
          </p:nvPr>
        </p:nvSpPr>
        <p:spPr/>
        <p:txBody>
          <a:bodyPr/>
          <a:lstStyle/>
          <a:p>
            <a:fld id="{ACB7FFA9-04B8-4D05-BE5F-CBDC3A509381}" type="datetimeFigureOut">
              <a:rPr lang="en-GB" smtClean="0"/>
              <a:t>20/04/2021</a:t>
            </a:fld>
            <a:endParaRPr lang="en-GB"/>
          </a:p>
        </p:txBody>
      </p:sp>
      <p:sp>
        <p:nvSpPr>
          <p:cNvPr id="4" name="Footer Placeholder 3">
            <a:extLst>
              <a:ext uri="{FF2B5EF4-FFF2-40B4-BE49-F238E27FC236}">
                <a16:creationId xmlns:a16="http://schemas.microsoft.com/office/drawing/2014/main" id="{0378668A-1B95-4500-ACDD-D83DE404872C}"/>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FB49DEF9-FE7C-456B-B389-C1D1394CEDCE}"/>
              </a:ext>
            </a:extLst>
          </p:cNvPr>
          <p:cNvSpPr>
            <a:spLocks noGrp="1"/>
          </p:cNvSpPr>
          <p:nvPr>
            <p:ph type="sldNum" sz="quarter" idx="12"/>
          </p:nvPr>
        </p:nvSpPr>
        <p:spPr/>
        <p:txBody>
          <a:bodyPr/>
          <a:lstStyle/>
          <a:p>
            <a:fld id="{1017B0A9-3FF0-4E84-BE0D-67FA08669B7B}" type="slidenum">
              <a:rPr lang="en-GB" smtClean="0"/>
              <a:t>‹#›</a:t>
            </a:fld>
            <a:endParaRPr lang="en-GB"/>
          </a:p>
        </p:txBody>
      </p:sp>
    </p:spTree>
    <p:extLst>
      <p:ext uri="{BB962C8B-B14F-4D97-AF65-F5344CB8AC3E}">
        <p14:creationId xmlns:p14="http://schemas.microsoft.com/office/powerpoint/2010/main" val="187602786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647E6236-40B4-4139-A53F-F7E1292348B0}"/>
              </a:ext>
            </a:extLst>
          </p:cNvPr>
          <p:cNvSpPr>
            <a:spLocks noGrp="1"/>
          </p:cNvSpPr>
          <p:nvPr>
            <p:ph type="dt" sz="half" idx="10"/>
          </p:nvPr>
        </p:nvSpPr>
        <p:spPr/>
        <p:txBody>
          <a:bodyPr/>
          <a:lstStyle/>
          <a:p>
            <a:fld id="{ACB7FFA9-04B8-4D05-BE5F-CBDC3A509381}" type="datetimeFigureOut">
              <a:rPr lang="en-GB" smtClean="0"/>
              <a:t>20/04/2021</a:t>
            </a:fld>
            <a:endParaRPr lang="en-GB"/>
          </a:p>
        </p:txBody>
      </p:sp>
      <p:sp>
        <p:nvSpPr>
          <p:cNvPr id="3" name="Footer Placeholder 2">
            <a:extLst>
              <a:ext uri="{FF2B5EF4-FFF2-40B4-BE49-F238E27FC236}">
                <a16:creationId xmlns:a16="http://schemas.microsoft.com/office/drawing/2014/main" id="{152DDA9D-47F5-4B9F-A78A-F1F428D9A8C0}"/>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B25FDECD-8C08-4DCE-B94E-B228B798007D}"/>
              </a:ext>
            </a:extLst>
          </p:cNvPr>
          <p:cNvSpPr>
            <a:spLocks noGrp="1"/>
          </p:cNvSpPr>
          <p:nvPr>
            <p:ph type="sldNum" sz="quarter" idx="12"/>
          </p:nvPr>
        </p:nvSpPr>
        <p:spPr/>
        <p:txBody>
          <a:bodyPr/>
          <a:lstStyle/>
          <a:p>
            <a:fld id="{1017B0A9-3FF0-4E84-BE0D-67FA08669B7B}" type="slidenum">
              <a:rPr lang="en-GB" smtClean="0"/>
              <a:t>‹#›</a:t>
            </a:fld>
            <a:endParaRPr lang="en-GB"/>
          </a:p>
        </p:txBody>
      </p:sp>
    </p:spTree>
    <p:extLst>
      <p:ext uri="{BB962C8B-B14F-4D97-AF65-F5344CB8AC3E}">
        <p14:creationId xmlns:p14="http://schemas.microsoft.com/office/powerpoint/2010/main" val="100174939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D53E3A-5AFB-4044-B829-C95A5DBCE736}"/>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EB23BB98-1AD6-4461-81FE-A7555EC22F68}"/>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9BB239E1-F033-43BD-A7EF-9D5930CE2BE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D8709955-F1F7-436C-910C-8C27969B9D2E}"/>
              </a:ext>
            </a:extLst>
          </p:cNvPr>
          <p:cNvSpPr>
            <a:spLocks noGrp="1"/>
          </p:cNvSpPr>
          <p:nvPr>
            <p:ph type="dt" sz="half" idx="10"/>
          </p:nvPr>
        </p:nvSpPr>
        <p:spPr/>
        <p:txBody>
          <a:bodyPr/>
          <a:lstStyle/>
          <a:p>
            <a:fld id="{ACB7FFA9-04B8-4D05-BE5F-CBDC3A509381}" type="datetimeFigureOut">
              <a:rPr lang="en-GB" smtClean="0"/>
              <a:t>20/04/2021</a:t>
            </a:fld>
            <a:endParaRPr lang="en-GB"/>
          </a:p>
        </p:txBody>
      </p:sp>
      <p:sp>
        <p:nvSpPr>
          <p:cNvPr id="6" name="Footer Placeholder 5">
            <a:extLst>
              <a:ext uri="{FF2B5EF4-FFF2-40B4-BE49-F238E27FC236}">
                <a16:creationId xmlns:a16="http://schemas.microsoft.com/office/drawing/2014/main" id="{B9C63F27-C379-448F-9861-98E5AE974158}"/>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118CBCB4-2F3F-4442-A34A-B6EF5E01762A}"/>
              </a:ext>
            </a:extLst>
          </p:cNvPr>
          <p:cNvSpPr>
            <a:spLocks noGrp="1"/>
          </p:cNvSpPr>
          <p:nvPr>
            <p:ph type="sldNum" sz="quarter" idx="12"/>
          </p:nvPr>
        </p:nvSpPr>
        <p:spPr/>
        <p:txBody>
          <a:bodyPr/>
          <a:lstStyle/>
          <a:p>
            <a:fld id="{1017B0A9-3FF0-4E84-BE0D-67FA08669B7B}" type="slidenum">
              <a:rPr lang="en-GB" smtClean="0"/>
              <a:t>‹#›</a:t>
            </a:fld>
            <a:endParaRPr lang="en-GB"/>
          </a:p>
        </p:txBody>
      </p:sp>
    </p:spTree>
    <p:extLst>
      <p:ext uri="{BB962C8B-B14F-4D97-AF65-F5344CB8AC3E}">
        <p14:creationId xmlns:p14="http://schemas.microsoft.com/office/powerpoint/2010/main" val="240830769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FA0D3C-B5AD-49D0-976B-534EA82A5314}"/>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925313C8-CCD6-415D-B260-5A2F8A36BFE4}"/>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a:extLst>
              <a:ext uri="{FF2B5EF4-FFF2-40B4-BE49-F238E27FC236}">
                <a16:creationId xmlns:a16="http://schemas.microsoft.com/office/drawing/2014/main" id="{69CB185C-EC73-45C0-A44D-6ACF1FD0896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0A8D8C7F-09B7-47E7-BF2D-02A51FC8A6B8}"/>
              </a:ext>
            </a:extLst>
          </p:cNvPr>
          <p:cNvSpPr>
            <a:spLocks noGrp="1"/>
          </p:cNvSpPr>
          <p:nvPr>
            <p:ph type="dt" sz="half" idx="10"/>
          </p:nvPr>
        </p:nvSpPr>
        <p:spPr/>
        <p:txBody>
          <a:bodyPr/>
          <a:lstStyle/>
          <a:p>
            <a:fld id="{ACB7FFA9-04B8-4D05-BE5F-CBDC3A509381}" type="datetimeFigureOut">
              <a:rPr lang="en-GB" smtClean="0"/>
              <a:t>20/04/2021</a:t>
            </a:fld>
            <a:endParaRPr lang="en-GB"/>
          </a:p>
        </p:txBody>
      </p:sp>
      <p:sp>
        <p:nvSpPr>
          <p:cNvPr id="6" name="Footer Placeholder 5">
            <a:extLst>
              <a:ext uri="{FF2B5EF4-FFF2-40B4-BE49-F238E27FC236}">
                <a16:creationId xmlns:a16="http://schemas.microsoft.com/office/drawing/2014/main" id="{6687C590-C0BA-4D4B-89BB-144BCFFEA41A}"/>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23B87519-FC46-4DEE-9FBA-D03F0552DD80}"/>
              </a:ext>
            </a:extLst>
          </p:cNvPr>
          <p:cNvSpPr>
            <a:spLocks noGrp="1"/>
          </p:cNvSpPr>
          <p:nvPr>
            <p:ph type="sldNum" sz="quarter" idx="12"/>
          </p:nvPr>
        </p:nvSpPr>
        <p:spPr/>
        <p:txBody>
          <a:bodyPr/>
          <a:lstStyle/>
          <a:p>
            <a:fld id="{1017B0A9-3FF0-4E84-BE0D-67FA08669B7B}" type="slidenum">
              <a:rPr lang="en-GB" smtClean="0"/>
              <a:t>‹#›</a:t>
            </a:fld>
            <a:endParaRPr lang="en-GB"/>
          </a:p>
        </p:txBody>
      </p:sp>
    </p:spTree>
    <p:extLst>
      <p:ext uri="{BB962C8B-B14F-4D97-AF65-F5344CB8AC3E}">
        <p14:creationId xmlns:p14="http://schemas.microsoft.com/office/powerpoint/2010/main" val="208138206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1B2200FA-0D3F-4DE8-8863-103A04340BEB}"/>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2703E0A4-E9A7-4CD7-99C1-2DFDD1186262}"/>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FFC5D042-5810-42BC-87CB-0F2C16749B86}"/>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CB7FFA9-04B8-4D05-BE5F-CBDC3A509381}" type="datetimeFigureOut">
              <a:rPr lang="en-GB" smtClean="0"/>
              <a:t>20/04/2021</a:t>
            </a:fld>
            <a:endParaRPr lang="en-GB"/>
          </a:p>
        </p:txBody>
      </p:sp>
      <p:sp>
        <p:nvSpPr>
          <p:cNvPr id="5" name="Footer Placeholder 4">
            <a:extLst>
              <a:ext uri="{FF2B5EF4-FFF2-40B4-BE49-F238E27FC236}">
                <a16:creationId xmlns:a16="http://schemas.microsoft.com/office/drawing/2014/main" id="{AC7CE5DC-093A-4191-97A3-7E236D3EDB0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a:extLst>
              <a:ext uri="{FF2B5EF4-FFF2-40B4-BE49-F238E27FC236}">
                <a16:creationId xmlns:a16="http://schemas.microsoft.com/office/drawing/2014/main" id="{FD27E519-A8C1-4961-B135-04025852F506}"/>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017B0A9-3FF0-4E84-BE0D-67FA08669B7B}" type="slidenum">
              <a:rPr lang="en-GB" smtClean="0"/>
              <a:t>‹#›</a:t>
            </a:fld>
            <a:endParaRPr lang="en-GB"/>
          </a:p>
        </p:txBody>
      </p:sp>
    </p:spTree>
    <p:extLst>
      <p:ext uri="{BB962C8B-B14F-4D97-AF65-F5344CB8AC3E}">
        <p14:creationId xmlns:p14="http://schemas.microsoft.com/office/powerpoint/2010/main" val="41082631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a:xfrm>
            <a:off x="1524000" y="1966823"/>
            <a:ext cx="9144000" cy="1543140"/>
          </a:xfrm>
        </p:spPr>
        <p:txBody>
          <a:bodyPr>
            <a:normAutofit/>
          </a:bodyPr>
          <a:lstStyle/>
          <a:p>
            <a:r>
              <a:rPr lang="en-GB" sz="4000" b="1" dirty="0">
                <a:latin typeface="+mn-lt"/>
              </a:rPr>
              <a:t>WF on Test cases for MR-DC Idle mode CA measurements</a:t>
            </a:r>
            <a:endParaRPr lang="ja-JP" altLang="en-US" sz="4000" dirty="0">
              <a:latin typeface="+mn-lt"/>
            </a:endParaRPr>
          </a:p>
        </p:txBody>
      </p:sp>
      <p:sp>
        <p:nvSpPr>
          <p:cNvPr id="3" name="サブタイトル 2"/>
          <p:cNvSpPr>
            <a:spLocks noGrp="1"/>
          </p:cNvSpPr>
          <p:nvPr>
            <p:ph type="subTitle" idx="1"/>
          </p:nvPr>
        </p:nvSpPr>
        <p:spPr/>
        <p:txBody>
          <a:bodyPr/>
          <a:lstStyle/>
          <a:p>
            <a:r>
              <a:rPr lang="en-US" altLang="ja-JP" dirty="0">
                <a:solidFill>
                  <a:schemeClr val="tx1"/>
                </a:solidFill>
              </a:rPr>
              <a:t>Nokia, Nokia Shanghai Bell</a:t>
            </a:r>
          </a:p>
        </p:txBody>
      </p:sp>
      <p:sp>
        <p:nvSpPr>
          <p:cNvPr id="4" name="テキスト ボックス 3"/>
          <p:cNvSpPr txBox="1"/>
          <p:nvPr/>
        </p:nvSpPr>
        <p:spPr>
          <a:xfrm>
            <a:off x="1631505" y="188640"/>
            <a:ext cx="3890424" cy="646331"/>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GB" sz="1800" b="1" i="0" u="none" strike="noStrike" kern="1200" cap="none" spc="0" normalizeH="0" baseline="0" noProof="0" dirty="0">
                <a:ln>
                  <a:noFill/>
                </a:ln>
                <a:solidFill>
                  <a:prstClr val="black"/>
                </a:solidFill>
                <a:effectLst/>
                <a:uLnTx/>
                <a:uFillTx/>
                <a:latin typeface="Calibri"/>
                <a:ea typeface="+mn-ea"/>
                <a:cs typeface="+mn-cs"/>
              </a:rPr>
              <a:t>3GPP TSG-RAN4 Meeting #98e - bis 	</a:t>
            </a: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sz="1800" b="1" i="0" u="none" strike="noStrike" kern="1200" cap="none" spc="0" normalizeH="0" baseline="0" noProof="0" dirty="0">
                <a:ln>
                  <a:noFill/>
                </a:ln>
                <a:solidFill>
                  <a:prstClr val="black"/>
                </a:solidFill>
                <a:effectLst/>
                <a:uLnTx/>
                <a:uFillTx/>
                <a:latin typeface="Calibri"/>
                <a:ea typeface="+mn-ea"/>
                <a:cs typeface="+mn-cs"/>
              </a:rPr>
              <a:t>E-meeting, April 12</a:t>
            </a:r>
            <a:r>
              <a:rPr kumimoji="1" lang="en-US" sz="1800" b="1" i="0" u="none" strike="noStrike" kern="1200" cap="none" spc="0" normalizeH="0" baseline="30000" noProof="0" dirty="0">
                <a:ln>
                  <a:noFill/>
                </a:ln>
                <a:solidFill>
                  <a:prstClr val="black"/>
                </a:solidFill>
                <a:effectLst/>
                <a:uLnTx/>
                <a:uFillTx/>
                <a:latin typeface="Calibri"/>
                <a:ea typeface="+mn-ea"/>
                <a:cs typeface="+mn-cs"/>
              </a:rPr>
              <a:t>th</a:t>
            </a:r>
            <a:r>
              <a:rPr kumimoji="1" lang="en-US" sz="1800" b="1" i="0" u="none" strike="noStrike" kern="1200" cap="none" spc="0" normalizeH="0" baseline="0" noProof="0" dirty="0">
                <a:ln>
                  <a:noFill/>
                </a:ln>
                <a:solidFill>
                  <a:prstClr val="black"/>
                </a:solidFill>
                <a:effectLst/>
                <a:uLnTx/>
                <a:uFillTx/>
                <a:latin typeface="Calibri"/>
                <a:ea typeface="+mn-ea"/>
                <a:cs typeface="+mn-cs"/>
              </a:rPr>
              <a:t> – April 20</a:t>
            </a:r>
            <a:r>
              <a:rPr kumimoji="1" lang="en-US" sz="1800" b="1" i="0" u="none" strike="noStrike" kern="1200" cap="none" spc="0" normalizeH="0" baseline="30000" noProof="0" dirty="0">
                <a:ln>
                  <a:noFill/>
                </a:ln>
                <a:solidFill>
                  <a:prstClr val="black"/>
                </a:solidFill>
                <a:effectLst/>
                <a:uLnTx/>
                <a:uFillTx/>
                <a:latin typeface="Calibri"/>
                <a:ea typeface="+mn-ea"/>
                <a:cs typeface="+mn-cs"/>
              </a:rPr>
              <a:t>th</a:t>
            </a:r>
            <a:r>
              <a:rPr kumimoji="1" lang="en-US" sz="1800" b="1" i="0" u="none" strike="noStrike" kern="1200" cap="none" spc="0" normalizeH="0" baseline="0" noProof="0" dirty="0">
                <a:ln>
                  <a:noFill/>
                </a:ln>
                <a:solidFill>
                  <a:prstClr val="black"/>
                </a:solidFill>
                <a:effectLst/>
                <a:uLnTx/>
                <a:uFillTx/>
                <a:latin typeface="Calibri"/>
                <a:ea typeface="+mn-ea"/>
                <a:cs typeface="+mn-cs"/>
              </a:rPr>
              <a:t>, 2020</a:t>
            </a:r>
          </a:p>
        </p:txBody>
      </p:sp>
      <p:sp>
        <p:nvSpPr>
          <p:cNvPr id="5" name="正方形/長方形 4"/>
          <p:cNvSpPr/>
          <p:nvPr/>
        </p:nvSpPr>
        <p:spPr>
          <a:xfrm>
            <a:off x="7392144" y="188640"/>
            <a:ext cx="3067372" cy="646331"/>
          </a:xfrm>
          <a:prstGeom prst="rect">
            <a:avLst/>
          </a:prstGeom>
        </p:spPr>
        <p:txBody>
          <a:bodyPr wrap="square">
            <a:spAutoFit/>
          </a:bodyPr>
          <a:lstStyle/>
          <a:p>
            <a:pPr lvl="0" algn="r">
              <a:defRPr/>
            </a:pPr>
            <a:r>
              <a:rPr kumimoji="1" lang="en-US" altLang="ja-JP" b="1" dirty="0">
                <a:solidFill>
                  <a:prstClr val="black"/>
                </a:solidFill>
                <a:ea typeface="ＭＳ Ｐゴシック" panose="020B0600070205080204" pitchFamily="34" charset="-128"/>
              </a:rPr>
              <a:t>R4-2105736</a:t>
            </a:r>
            <a:endParaRPr kumimoji="1" lang="en-US" altLang="ja-JP" sz="1800" b="1" i="0" u="none" strike="noStrike" kern="1200" cap="none" spc="0" normalizeH="0" baseline="0" noProof="0" dirty="0">
              <a:ln>
                <a:noFill/>
              </a:ln>
              <a:solidFill>
                <a:prstClr val="black"/>
              </a:solidFill>
              <a:effectLst/>
              <a:uLnTx/>
              <a:uFillTx/>
              <a:latin typeface="Calibri"/>
              <a:ea typeface="ＭＳ Ｐゴシック" panose="020B0600070205080204" pitchFamily="34" charset="-128"/>
              <a:cs typeface="+mn-cs"/>
            </a:endParaRPr>
          </a:p>
          <a:p>
            <a:pPr marL="0" marR="0" lvl="0" indent="0" algn="r" defTabSz="914400" rtl="0" eaLnBrk="1" fontAlgn="auto" latinLnBrk="0" hangingPunct="1">
              <a:lnSpc>
                <a:spcPct val="100000"/>
              </a:lnSpc>
              <a:spcBef>
                <a:spcPts val="0"/>
              </a:spcBef>
              <a:spcAft>
                <a:spcPts val="0"/>
              </a:spcAft>
              <a:buClrTx/>
              <a:buSzTx/>
              <a:buFontTx/>
              <a:buNone/>
              <a:tabLst/>
              <a:defRPr/>
            </a:pPr>
            <a:r>
              <a:rPr kumimoji="1" lang="en-US" altLang="ja-JP" sz="1800" b="1" i="0" u="none" strike="noStrike" kern="1200" cap="none" spc="0" normalizeH="0" baseline="0" noProof="0" dirty="0">
                <a:ln>
                  <a:noFill/>
                </a:ln>
                <a:solidFill>
                  <a:prstClr val="black"/>
                </a:solidFill>
                <a:effectLst/>
                <a:uLnTx/>
                <a:uFillTx/>
                <a:latin typeface="Calibri"/>
                <a:ea typeface="ＭＳ Ｐゴシック" panose="020B0600070205080204" pitchFamily="34" charset="-128"/>
                <a:cs typeface="+mn-cs"/>
              </a:rPr>
              <a:t>Document for:</a:t>
            </a:r>
            <a:r>
              <a:rPr kumimoji="1" lang="en-US" altLang="ja-JP" sz="1800" b="0" i="0" u="none" strike="noStrike" kern="1200" cap="none" spc="0" normalizeH="0" baseline="0" noProof="0" dirty="0">
                <a:ln>
                  <a:noFill/>
                </a:ln>
                <a:solidFill>
                  <a:prstClr val="black"/>
                </a:solidFill>
                <a:effectLst/>
                <a:uLnTx/>
                <a:uFillTx/>
                <a:latin typeface="Calibri"/>
                <a:ea typeface="ＭＳ Ｐゴシック" panose="020B0600070205080204" pitchFamily="34" charset="-128"/>
                <a:cs typeface="+mn-cs"/>
              </a:rPr>
              <a:t>	Approval</a:t>
            </a:r>
            <a:endParaRPr kumimoji="1" lang="ja-JP" altLang="en-US" sz="1800" b="0" i="0" u="none" strike="noStrike" kern="1200" cap="none" spc="0" normalizeH="0" baseline="0" noProof="0" dirty="0">
              <a:ln>
                <a:noFill/>
              </a:ln>
              <a:solidFill>
                <a:prstClr val="black"/>
              </a:solidFill>
              <a:effectLst/>
              <a:uLnTx/>
              <a:uFillTx/>
              <a:latin typeface="Calibri"/>
              <a:ea typeface="ＭＳ Ｐゴシック" panose="020B0600070205080204" pitchFamily="34" charset="-128"/>
              <a:cs typeface="+mn-cs"/>
            </a:endParaRPr>
          </a:p>
        </p:txBody>
      </p:sp>
    </p:spTree>
    <p:extLst>
      <p:ext uri="{BB962C8B-B14F-4D97-AF65-F5344CB8AC3E}">
        <p14:creationId xmlns:p14="http://schemas.microsoft.com/office/powerpoint/2010/main" val="107279120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F6F1EF-CABE-412D-A7D7-6B9CB1F4A791}"/>
              </a:ext>
            </a:extLst>
          </p:cNvPr>
          <p:cNvSpPr>
            <a:spLocks noGrp="1"/>
          </p:cNvSpPr>
          <p:nvPr>
            <p:ph type="title"/>
          </p:nvPr>
        </p:nvSpPr>
        <p:spPr>
          <a:xfrm>
            <a:off x="838200" y="365125"/>
            <a:ext cx="10515600" cy="713177"/>
          </a:xfrm>
        </p:spPr>
        <p:txBody>
          <a:bodyPr>
            <a:noAutofit/>
          </a:bodyPr>
          <a:lstStyle/>
          <a:p>
            <a:r>
              <a:rPr lang="fi-FI" sz="3600" dirty="0" err="1"/>
              <a:t>Test</a:t>
            </a:r>
            <a:r>
              <a:rPr lang="fi-FI" sz="3600" dirty="0"/>
              <a:t> case </a:t>
            </a:r>
            <a:r>
              <a:rPr lang="fi-FI" sz="3600" dirty="0" err="1"/>
              <a:t>list</a:t>
            </a:r>
            <a:r>
              <a:rPr lang="fi-FI" sz="3600" dirty="0"/>
              <a:t> for </a:t>
            </a:r>
            <a:r>
              <a:rPr lang="en-GB" sz="3600" dirty="0"/>
              <a:t>[204] LTE_NR_DC_CA_RRM_1_NWM</a:t>
            </a:r>
          </a:p>
        </p:txBody>
      </p:sp>
      <p:sp>
        <p:nvSpPr>
          <p:cNvPr id="3" name="Content Placeholder 2">
            <a:extLst>
              <a:ext uri="{FF2B5EF4-FFF2-40B4-BE49-F238E27FC236}">
                <a16:creationId xmlns:a16="http://schemas.microsoft.com/office/drawing/2014/main" id="{5EC68BD6-2239-4FE8-A26A-CB058FC0B644}"/>
              </a:ext>
            </a:extLst>
          </p:cNvPr>
          <p:cNvSpPr>
            <a:spLocks noGrp="1"/>
          </p:cNvSpPr>
          <p:nvPr>
            <p:ph idx="1"/>
          </p:nvPr>
        </p:nvSpPr>
        <p:spPr>
          <a:xfrm>
            <a:off x="838200" y="1276709"/>
            <a:ext cx="10515600" cy="4900254"/>
          </a:xfrm>
        </p:spPr>
        <p:txBody>
          <a:bodyPr>
            <a:normAutofit/>
          </a:bodyPr>
          <a:lstStyle/>
          <a:p>
            <a:r>
              <a:rPr lang="fi-FI" dirty="0" err="1"/>
              <a:t>Baseline</a:t>
            </a:r>
            <a:r>
              <a:rPr lang="fi-FI" dirty="0"/>
              <a:t> </a:t>
            </a:r>
            <a:r>
              <a:rPr lang="fi-FI" dirty="0" err="1"/>
              <a:t>agreements</a:t>
            </a:r>
            <a:r>
              <a:rPr lang="fi-FI" dirty="0"/>
              <a:t> for </a:t>
            </a:r>
            <a:r>
              <a:rPr lang="fi-FI" dirty="0" err="1"/>
              <a:t>the</a:t>
            </a:r>
            <a:r>
              <a:rPr lang="fi-FI" dirty="0"/>
              <a:t> </a:t>
            </a:r>
            <a:r>
              <a:rPr lang="fi-FI" dirty="0" err="1"/>
              <a:t>test</a:t>
            </a:r>
            <a:r>
              <a:rPr lang="fi-FI" dirty="0"/>
              <a:t> </a:t>
            </a:r>
            <a:r>
              <a:rPr lang="fi-FI" dirty="0" err="1"/>
              <a:t>cases</a:t>
            </a:r>
            <a:r>
              <a:rPr lang="fi-FI" dirty="0"/>
              <a:t> to </a:t>
            </a:r>
            <a:r>
              <a:rPr lang="fi-FI" dirty="0" err="1"/>
              <a:t>be</a:t>
            </a:r>
            <a:r>
              <a:rPr lang="fi-FI" dirty="0"/>
              <a:t> </a:t>
            </a:r>
            <a:r>
              <a:rPr lang="fi-FI" dirty="0" err="1"/>
              <a:t>developed</a:t>
            </a:r>
            <a:r>
              <a:rPr lang="fi-FI" dirty="0"/>
              <a:t> </a:t>
            </a:r>
            <a:r>
              <a:rPr lang="fi-FI" dirty="0" err="1"/>
              <a:t>were</a:t>
            </a:r>
            <a:r>
              <a:rPr lang="fi-FI" dirty="0"/>
              <a:t> </a:t>
            </a:r>
            <a:r>
              <a:rPr lang="fi-FI" dirty="0" err="1"/>
              <a:t>agreed</a:t>
            </a:r>
            <a:r>
              <a:rPr lang="fi-FI" dirty="0"/>
              <a:t> in RAN4#97 and RAN4#98.</a:t>
            </a:r>
          </a:p>
          <a:p>
            <a:pPr lvl="1"/>
            <a:r>
              <a:rPr lang="fi-FI" dirty="0">
                <a:highlight>
                  <a:srgbClr val="00FF00"/>
                </a:highlight>
              </a:rPr>
              <a:t>WF R4-2017358</a:t>
            </a:r>
          </a:p>
          <a:p>
            <a:pPr lvl="1"/>
            <a:r>
              <a:rPr lang="fi-FI" dirty="0">
                <a:highlight>
                  <a:srgbClr val="00FF00"/>
                </a:highlight>
              </a:rPr>
              <a:t>WF R4-2103547</a:t>
            </a:r>
          </a:p>
          <a:p>
            <a:r>
              <a:rPr lang="fi-FI" dirty="0" err="1"/>
              <a:t>The</a:t>
            </a:r>
            <a:r>
              <a:rPr lang="fi-FI" dirty="0"/>
              <a:t> TC </a:t>
            </a:r>
            <a:r>
              <a:rPr lang="fi-FI" dirty="0" err="1"/>
              <a:t>list</a:t>
            </a:r>
            <a:r>
              <a:rPr lang="fi-FI" dirty="0"/>
              <a:t> on </a:t>
            </a:r>
            <a:r>
              <a:rPr lang="fi-FI" dirty="0" err="1"/>
              <a:t>the</a:t>
            </a:r>
            <a:r>
              <a:rPr lang="fi-FI" dirty="0"/>
              <a:t> </a:t>
            </a:r>
            <a:r>
              <a:rPr lang="fi-FI" dirty="0" err="1"/>
              <a:t>following</a:t>
            </a:r>
            <a:r>
              <a:rPr lang="fi-FI" dirty="0"/>
              <a:t> </a:t>
            </a:r>
            <a:r>
              <a:rPr lang="fi-FI" dirty="0" err="1"/>
              <a:t>page</a:t>
            </a:r>
            <a:r>
              <a:rPr lang="fi-FI" dirty="0"/>
              <a:t> 3 is </a:t>
            </a:r>
            <a:r>
              <a:rPr lang="fi-FI" dirty="0" err="1"/>
              <a:t>Approved</a:t>
            </a:r>
            <a:r>
              <a:rPr lang="fi-FI" dirty="0"/>
              <a:t> (in RAN4#98).</a:t>
            </a:r>
          </a:p>
        </p:txBody>
      </p:sp>
    </p:spTree>
    <p:extLst>
      <p:ext uri="{BB962C8B-B14F-4D97-AF65-F5344CB8AC3E}">
        <p14:creationId xmlns:p14="http://schemas.microsoft.com/office/powerpoint/2010/main" val="264030622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F6F1EF-CABE-412D-A7D7-6B9CB1F4A791}"/>
              </a:ext>
            </a:extLst>
          </p:cNvPr>
          <p:cNvSpPr>
            <a:spLocks noGrp="1"/>
          </p:cNvSpPr>
          <p:nvPr>
            <p:ph type="title"/>
          </p:nvPr>
        </p:nvSpPr>
        <p:spPr>
          <a:xfrm>
            <a:off x="838200" y="365125"/>
            <a:ext cx="10515600" cy="713177"/>
          </a:xfrm>
        </p:spPr>
        <p:txBody>
          <a:bodyPr>
            <a:normAutofit/>
          </a:bodyPr>
          <a:lstStyle/>
          <a:p>
            <a:r>
              <a:rPr lang="en-GB" dirty="0"/>
              <a:t>Test cases for MD-DC EMR</a:t>
            </a:r>
          </a:p>
        </p:txBody>
      </p:sp>
      <p:graphicFrame>
        <p:nvGraphicFramePr>
          <p:cNvPr id="4" name="Table 4">
            <a:extLst>
              <a:ext uri="{FF2B5EF4-FFF2-40B4-BE49-F238E27FC236}">
                <a16:creationId xmlns:a16="http://schemas.microsoft.com/office/drawing/2014/main" id="{CD068DF8-DBE2-4BCA-A68A-10D754D7F45E}"/>
              </a:ext>
            </a:extLst>
          </p:cNvPr>
          <p:cNvGraphicFramePr>
            <a:graphicFrameLocks noGrp="1"/>
          </p:cNvGraphicFramePr>
          <p:nvPr>
            <p:ph idx="1"/>
            <p:extLst>
              <p:ext uri="{D42A27DB-BD31-4B8C-83A1-F6EECF244321}">
                <p14:modId xmlns:p14="http://schemas.microsoft.com/office/powerpoint/2010/main" val="1635153979"/>
              </p:ext>
            </p:extLst>
          </p:nvPr>
        </p:nvGraphicFramePr>
        <p:xfrm>
          <a:off x="838200" y="1014743"/>
          <a:ext cx="10515600" cy="5699760"/>
        </p:xfrm>
        <a:graphic>
          <a:graphicData uri="http://schemas.openxmlformats.org/drawingml/2006/table">
            <a:tbl>
              <a:tblPr firstRow="1" bandRow="1">
                <a:tableStyleId>{5C22544A-7EE6-4342-B048-85BDC9FD1C3A}</a:tableStyleId>
              </a:tblPr>
              <a:tblGrid>
                <a:gridCol w="464389">
                  <a:extLst>
                    <a:ext uri="{9D8B030D-6E8A-4147-A177-3AD203B41FA5}">
                      <a16:colId xmlns:a16="http://schemas.microsoft.com/office/drawing/2014/main" val="4101136008"/>
                    </a:ext>
                  </a:extLst>
                </a:gridCol>
                <a:gridCol w="828136">
                  <a:extLst>
                    <a:ext uri="{9D8B030D-6E8A-4147-A177-3AD203B41FA5}">
                      <a16:colId xmlns:a16="http://schemas.microsoft.com/office/drawing/2014/main" val="2120526977"/>
                    </a:ext>
                  </a:extLst>
                </a:gridCol>
                <a:gridCol w="1043796">
                  <a:extLst>
                    <a:ext uri="{9D8B030D-6E8A-4147-A177-3AD203B41FA5}">
                      <a16:colId xmlns:a16="http://schemas.microsoft.com/office/drawing/2014/main" val="2483208002"/>
                    </a:ext>
                  </a:extLst>
                </a:gridCol>
                <a:gridCol w="1052422">
                  <a:extLst>
                    <a:ext uri="{9D8B030D-6E8A-4147-A177-3AD203B41FA5}">
                      <a16:colId xmlns:a16="http://schemas.microsoft.com/office/drawing/2014/main" val="1473649196"/>
                    </a:ext>
                  </a:extLst>
                </a:gridCol>
                <a:gridCol w="1078302">
                  <a:extLst>
                    <a:ext uri="{9D8B030D-6E8A-4147-A177-3AD203B41FA5}">
                      <a16:colId xmlns:a16="http://schemas.microsoft.com/office/drawing/2014/main" val="1131217064"/>
                    </a:ext>
                  </a:extLst>
                </a:gridCol>
                <a:gridCol w="1147313">
                  <a:extLst>
                    <a:ext uri="{9D8B030D-6E8A-4147-A177-3AD203B41FA5}">
                      <a16:colId xmlns:a16="http://schemas.microsoft.com/office/drawing/2014/main" val="1107957973"/>
                    </a:ext>
                  </a:extLst>
                </a:gridCol>
                <a:gridCol w="3586792">
                  <a:extLst>
                    <a:ext uri="{9D8B030D-6E8A-4147-A177-3AD203B41FA5}">
                      <a16:colId xmlns:a16="http://schemas.microsoft.com/office/drawing/2014/main" val="702316041"/>
                    </a:ext>
                  </a:extLst>
                </a:gridCol>
                <a:gridCol w="1314450">
                  <a:extLst>
                    <a:ext uri="{9D8B030D-6E8A-4147-A177-3AD203B41FA5}">
                      <a16:colId xmlns:a16="http://schemas.microsoft.com/office/drawing/2014/main" val="178686173"/>
                    </a:ext>
                  </a:extLst>
                </a:gridCol>
              </a:tblGrid>
              <a:tr h="370840">
                <a:tc>
                  <a:txBody>
                    <a:bodyPr/>
                    <a:lstStyle/>
                    <a:p>
                      <a:pPr>
                        <a:spcAft>
                          <a:spcPts val="0"/>
                        </a:spcAft>
                      </a:pPr>
                      <a:r>
                        <a:rPr lang="en-US" sz="1100">
                          <a:solidFill>
                            <a:srgbClr val="000000"/>
                          </a:solidFill>
                          <a:effectLst/>
                          <a:latin typeface="Calibri" panose="020F0502020204030204" pitchFamily="34" charset="0"/>
                          <a:ea typeface="Calibri" panose="020F0502020204030204" pitchFamily="34" charset="0"/>
                        </a:rPr>
                        <a:t>TC#</a:t>
                      </a:r>
                      <a:endParaRPr lang="en-GB" sz="1100">
                        <a:effectLst/>
                        <a:latin typeface="Calibri" panose="020F0502020204030204" pitchFamily="34" charset="0"/>
                        <a:ea typeface="Calibri" panose="020F0502020204030204" pitchFamily="34" charset="0"/>
                      </a:endParaRPr>
                    </a:p>
                  </a:txBody>
                  <a:tcPr marL="68580" marR="68580" marT="0" marB="0" anchor="b"/>
                </a:tc>
                <a:tc>
                  <a:txBody>
                    <a:bodyPr/>
                    <a:lstStyle/>
                    <a:p>
                      <a:pPr>
                        <a:spcAft>
                          <a:spcPts val="0"/>
                        </a:spcAft>
                      </a:pPr>
                      <a:r>
                        <a:rPr lang="en-US" sz="1100" dirty="0" err="1">
                          <a:solidFill>
                            <a:srgbClr val="000000"/>
                          </a:solidFill>
                          <a:effectLst/>
                          <a:latin typeface="Calibri" panose="020F0502020204030204" pitchFamily="34" charset="0"/>
                          <a:ea typeface="Calibri" panose="020F0502020204030204" pitchFamily="34" charset="0"/>
                        </a:rPr>
                        <a:t>Pcell</a:t>
                      </a:r>
                      <a:r>
                        <a:rPr lang="en-US" sz="1100" dirty="0">
                          <a:solidFill>
                            <a:srgbClr val="000000"/>
                          </a:solidFill>
                          <a:effectLst/>
                          <a:latin typeface="Calibri" panose="020F0502020204030204" pitchFamily="34" charset="0"/>
                          <a:ea typeface="Calibri" panose="020F0502020204030204" pitchFamily="34" charset="0"/>
                        </a:rPr>
                        <a:t> and serving carrier in idle mode</a:t>
                      </a:r>
                      <a:endParaRPr lang="en-GB" sz="1100" dirty="0">
                        <a:effectLst/>
                        <a:latin typeface="Calibri" panose="020F0502020204030204" pitchFamily="34" charset="0"/>
                        <a:ea typeface="Calibri" panose="020F0502020204030204" pitchFamily="34" charset="0"/>
                      </a:endParaRPr>
                    </a:p>
                  </a:txBody>
                  <a:tcPr marL="68580" marR="68580" marT="0" marB="0" anchor="b"/>
                </a:tc>
                <a:tc>
                  <a:txBody>
                    <a:bodyPr/>
                    <a:lstStyle/>
                    <a:p>
                      <a:pPr>
                        <a:spcAft>
                          <a:spcPts val="0"/>
                        </a:spcAft>
                      </a:pPr>
                      <a:r>
                        <a:rPr lang="en-US" sz="1100" dirty="0" err="1">
                          <a:solidFill>
                            <a:srgbClr val="000000"/>
                          </a:solidFill>
                          <a:effectLst/>
                          <a:latin typeface="Calibri" panose="020F0502020204030204" pitchFamily="34" charset="0"/>
                          <a:ea typeface="Calibri" panose="020F0502020204030204" pitchFamily="34" charset="0"/>
                        </a:rPr>
                        <a:t>PSCell</a:t>
                      </a:r>
                      <a:r>
                        <a:rPr lang="en-US" sz="1100" dirty="0">
                          <a:solidFill>
                            <a:srgbClr val="000000"/>
                          </a:solidFill>
                          <a:effectLst/>
                          <a:latin typeface="Calibri" panose="020F0502020204030204" pitchFamily="34" charset="0"/>
                          <a:ea typeface="Calibri" panose="020F0502020204030204" pitchFamily="34" charset="0"/>
                        </a:rPr>
                        <a:t> and target carrier for early measurements</a:t>
                      </a:r>
                      <a:endParaRPr lang="en-GB" sz="1100" dirty="0">
                        <a:effectLst/>
                        <a:latin typeface="Calibri" panose="020F0502020204030204" pitchFamily="34" charset="0"/>
                        <a:ea typeface="Calibri" panose="020F0502020204030204" pitchFamily="34" charset="0"/>
                      </a:endParaRPr>
                    </a:p>
                  </a:txBody>
                  <a:tcPr marL="68580" marR="68580" marT="0" marB="0" anchor="b"/>
                </a:tc>
                <a:tc>
                  <a:txBody>
                    <a:bodyPr/>
                    <a:lstStyle/>
                    <a:p>
                      <a:pPr>
                        <a:spcAft>
                          <a:spcPts val="0"/>
                        </a:spcAft>
                      </a:pPr>
                      <a:r>
                        <a:rPr lang="en-US" sz="1100">
                          <a:solidFill>
                            <a:srgbClr val="000000"/>
                          </a:solidFill>
                          <a:effectLst/>
                          <a:latin typeface="Calibri" panose="020F0502020204030204" pitchFamily="34" charset="0"/>
                          <a:ea typeface="Calibri" panose="020F0502020204030204" pitchFamily="34" charset="0"/>
                        </a:rPr>
                        <a:t>Cell status for cell measured for early measurements</a:t>
                      </a:r>
                      <a:endParaRPr lang="en-GB" sz="1100">
                        <a:effectLst/>
                        <a:latin typeface="Calibri" panose="020F0502020204030204" pitchFamily="34" charset="0"/>
                        <a:ea typeface="Calibri" panose="020F0502020204030204" pitchFamily="34" charset="0"/>
                      </a:endParaRPr>
                    </a:p>
                  </a:txBody>
                  <a:tcPr marL="68580" marR="68580" marT="0" marB="0" anchor="b"/>
                </a:tc>
                <a:tc>
                  <a:txBody>
                    <a:bodyPr/>
                    <a:lstStyle/>
                    <a:p>
                      <a:pPr>
                        <a:spcAft>
                          <a:spcPts val="0"/>
                        </a:spcAft>
                      </a:pPr>
                      <a:r>
                        <a:rPr lang="en-US" sz="1100">
                          <a:solidFill>
                            <a:srgbClr val="000000"/>
                          </a:solidFill>
                          <a:effectLst/>
                          <a:latin typeface="Calibri" panose="020F0502020204030204" pitchFamily="34" charset="0"/>
                          <a:ea typeface="Calibri" panose="020F0502020204030204" pitchFamily="34" charset="0"/>
                        </a:rPr>
                        <a:t>Beam level reporting configured for early measurements?</a:t>
                      </a:r>
                      <a:endParaRPr lang="en-GB" sz="1100">
                        <a:effectLst/>
                        <a:latin typeface="Calibri" panose="020F0502020204030204" pitchFamily="34" charset="0"/>
                        <a:ea typeface="Calibri" panose="020F0502020204030204" pitchFamily="34" charset="0"/>
                      </a:endParaRPr>
                    </a:p>
                  </a:txBody>
                  <a:tcPr marL="68580" marR="68580" marT="0" marB="0" anchor="b"/>
                </a:tc>
                <a:tc>
                  <a:txBody>
                    <a:bodyPr/>
                    <a:lstStyle/>
                    <a:p>
                      <a:pPr>
                        <a:spcAft>
                          <a:spcPts val="0"/>
                        </a:spcAft>
                      </a:pPr>
                      <a:r>
                        <a:rPr lang="en-US" sz="1100" dirty="0">
                          <a:solidFill>
                            <a:srgbClr val="000000"/>
                          </a:solidFill>
                          <a:effectLst/>
                          <a:latin typeface="Calibri" panose="020F0502020204030204" pitchFamily="34" charset="0"/>
                          <a:ea typeface="Calibri" panose="020F0502020204030204" pitchFamily="34" charset="0"/>
                        </a:rPr>
                        <a:t>s-</a:t>
                      </a:r>
                      <a:r>
                        <a:rPr lang="en-US" sz="1100" dirty="0" err="1">
                          <a:solidFill>
                            <a:srgbClr val="000000"/>
                          </a:solidFill>
                          <a:effectLst/>
                          <a:latin typeface="Calibri" panose="020F0502020204030204" pitchFamily="34" charset="0"/>
                          <a:ea typeface="Calibri" panose="020F0502020204030204" pitchFamily="34" charset="0"/>
                        </a:rPr>
                        <a:t>NonIntraSearch</a:t>
                      </a:r>
                      <a:r>
                        <a:rPr lang="en-US" sz="1100" dirty="0">
                          <a:solidFill>
                            <a:srgbClr val="000000"/>
                          </a:solidFill>
                          <a:effectLst/>
                          <a:latin typeface="Calibri" panose="020F0502020204030204" pitchFamily="34" charset="0"/>
                          <a:ea typeface="Calibri" panose="020F0502020204030204" pitchFamily="34" charset="0"/>
                        </a:rPr>
                        <a:t> configured?</a:t>
                      </a:r>
                      <a:endParaRPr lang="en-GB" sz="1100" dirty="0">
                        <a:effectLst/>
                        <a:latin typeface="Calibri" panose="020F0502020204030204" pitchFamily="34" charset="0"/>
                        <a:ea typeface="Calibri" panose="020F0502020204030204" pitchFamily="34" charset="0"/>
                      </a:endParaRPr>
                    </a:p>
                  </a:txBody>
                  <a:tcPr marL="68580" marR="68580" marT="0" marB="0" anchor="b"/>
                </a:tc>
                <a:tc>
                  <a:txBody>
                    <a:bodyPr/>
                    <a:lstStyle/>
                    <a:p>
                      <a:pPr>
                        <a:spcAft>
                          <a:spcPts val="0"/>
                        </a:spcAft>
                      </a:pPr>
                      <a:r>
                        <a:rPr lang="en-US" sz="1100">
                          <a:solidFill>
                            <a:srgbClr val="000000"/>
                          </a:solidFill>
                          <a:effectLst/>
                          <a:latin typeface="Calibri" panose="020F0502020204030204" pitchFamily="34" charset="0"/>
                          <a:ea typeface="Calibri" panose="020F0502020204030204" pitchFamily="34" charset="0"/>
                        </a:rPr>
                        <a:t>TC Summary description</a:t>
                      </a:r>
                      <a:endParaRPr lang="en-GB" sz="1100">
                        <a:effectLst/>
                        <a:latin typeface="Calibri" panose="020F0502020204030204" pitchFamily="34" charset="0"/>
                        <a:ea typeface="Calibri" panose="020F0502020204030204" pitchFamily="34" charset="0"/>
                      </a:endParaRPr>
                    </a:p>
                  </a:txBody>
                  <a:tcPr marL="68580" marR="68580" marT="0" marB="0" anchor="b"/>
                </a:tc>
                <a:tc>
                  <a:txBody>
                    <a:bodyPr/>
                    <a:lstStyle/>
                    <a:p>
                      <a:pPr>
                        <a:spcAft>
                          <a:spcPts val="0"/>
                        </a:spcAft>
                      </a:pPr>
                      <a:r>
                        <a:rPr lang="en-US" sz="1100" dirty="0">
                          <a:solidFill>
                            <a:srgbClr val="000000"/>
                          </a:solidFill>
                          <a:effectLst/>
                          <a:latin typeface="Calibri" panose="020F0502020204030204" pitchFamily="34" charset="0"/>
                          <a:ea typeface="Calibri" panose="020F0502020204030204" pitchFamily="34" charset="0"/>
                        </a:rPr>
                        <a:t>Company</a:t>
                      </a:r>
                      <a:endParaRPr lang="en-GB" sz="1100" dirty="0">
                        <a:effectLst/>
                        <a:latin typeface="Calibri" panose="020F0502020204030204" pitchFamily="34" charset="0"/>
                        <a:ea typeface="Calibri" panose="020F0502020204030204" pitchFamily="34" charset="0"/>
                      </a:endParaRPr>
                    </a:p>
                  </a:txBody>
                  <a:tcPr marL="68580" marR="68580" marT="0" marB="0" anchor="b"/>
                </a:tc>
                <a:extLst>
                  <a:ext uri="{0D108BD9-81ED-4DB2-BD59-A6C34878D82A}">
                    <a16:rowId xmlns:a16="http://schemas.microsoft.com/office/drawing/2014/main" val="1327327832"/>
                  </a:ext>
                </a:extLst>
              </a:tr>
              <a:tr h="370840">
                <a:tc>
                  <a:txBody>
                    <a:bodyPr/>
                    <a:lstStyle/>
                    <a:p>
                      <a:r>
                        <a:rPr lang="fi-FI" sz="1100" dirty="0"/>
                        <a:t>1</a:t>
                      </a:r>
                      <a:endParaRPr lang="en-GB" sz="1100" dirty="0"/>
                    </a:p>
                  </a:txBody>
                  <a:tcPr/>
                </a:tc>
                <a:tc>
                  <a:txBody>
                    <a:bodyPr/>
                    <a:lstStyle/>
                    <a:p>
                      <a:pPr>
                        <a:spcAft>
                          <a:spcPts val="0"/>
                        </a:spcAft>
                      </a:pPr>
                      <a:r>
                        <a:rPr lang="en-US" sz="1100">
                          <a:solidFill>
                            <a:srgbClr val="000000"/>
                          </a:solidFill>
                          <a:effectLst/>
                          <a:latin typeface="Calibri" panose="020F0502020204030204" pitchFamily="34" charset="0"/>
                          <a:ea typeface="Calibri" panose="020F0502020204030204" pitchFamily="34" charset="0"/>
                        </a:rPr>
                        <a:t>NR FR1</a:t>
                      </a:r>
                      <a:endParaRPr lang="en-GB" sz="1100">
                        <a:effectLst/>
                        <a:latin typeface="Calibri" panose="020F0502020204030204" pitchFamily="34" charset="0"/>
                        <a:ea typeface="Calibri" panose="020F0502020204030204" pitchFamily="34" charset="0"/>
                      </a:endParaRPr>
                    </a:p>
                  </a:txBody>
                  <a:tcPr marL="68580" marR="68580" marT="0" marB="0" anchor="b"/>
                </a:tc>
                <a:tc>
                  <a:txBody>
                    <a:bodyPr/>
                    <a:lstStyle/>
                    <a:p>
                      <a:pPr>
                        <a:spcAft>
                          <a:spcPts val="0"/>
                        </a:spcAft>
                      </a:pPr>
                      <a:r>
                        <a:rPr lang="en-US" sz="1100">
                          <a:solidFill>
                            <a:srgbClr val="000000"/>
                          </a:solidFill>
                          <a:effectLst/>
                          <a:latin typeface="Calibri" panose="020F0502020204030204" pitchFamily="34" charset="0"/>
                          <a:ea typeface="Calibri" panose="020F0502020204030204" pitchFamily="34" charset="0"/>
                        </a:rPr>
                        <a:t>NR FR1</a:t>
                      </a:r>
                      <a:endParaRPr lang="en-GB" sz="1100">
                        <a:effectLst/>
                        <a:latin typeface="Calibri" panose="020F0502020204030204" pitchFamily="34" charset="0"/>
                        <a:ea typeface="Calibri" panose="020F0502020204030204" pitchFamily="34" charset="0"/>
                      </a:endParaRPr>
                    </a:p>
                  </a:txBody>
                  <a:tcPr marL="68580" marR="68580" marT="0" marB="0" anchor="b"/>
                </a:tc>
                <a:tc>
                  <a:txBody>
                    <a:bodyPr/>
                    <a:lstStyle/>
                    <a:p>
                      <a:pPr>
                        <a:spcAft>
                          <a:spcPts val="0"/>
                        </a:spcAft>
                      </a:pPr>
                      <a:r>
                        <a:rPr lang="en-US" sz="1100">
                          <a:solidFill>
                            <a:srgbClr val="000000"/>
                          </a:solidFill>
                          <a:effectLst/>
                          <a:latin typeface="Calibri" panose="020F0502020204030204" pitchFamily="34" charset="0"/>
                          <a:ea typeface="Calibri" panose="020F0502020204030204" pitchFamily="34" charset="0"/>
                        </a:rPr>
                        <a:t>New Cell</a:t>
                      </a:r>
                      <a:endParaRPr lang="en-GB" sz="1100">
                        <a:effectLst/>
                        <a:latin typeface="Calibri" panose="020F0502020204030204" pitchFamily="34" charset="0"/>
                        <a:ea typeface="Calibri" panose="020F0502020204030204" pitchFamily="34" charset="0"/>
                      </a:endParaRPr>
                    </a:p>
                  </a:txBody>
                  <a:tcPr marL="68580" marR="68580" marT="0" marB="0" anchor="b"/>
                </a:tc>
                <a:tc>
                  <a:txBody>
                    <a:bodyPr/>
                    <a:lstStyle/>
                    <a:p>
                      <a:pPr>
                        <a:spcAft>
                          <a:spcPts val="0"/>
                        </a:spcAft>
                      </a:pPr>
                      <a:r>
                        <a:rPr lang="en-US" sz="1100">
                          <a:solidFill>
                            <a:srgbClr val="000000"/>
                          </a:solidFill>
                          <a:effectLst/>
                          <a:latin typeface="Calibri" panose="020F0502020204030204" pitchFamily="34" charset="0"/>
                          <a:ea typeface="Calibri" panose="020F0502020204030204" pitchFamily="34" charset="0"/>
                        </a:rPr>
                        <a:t>no</a:t>
                      </a:r>
                      <a:endParaRPr lang="en-GB" sz="1100">
                        <a:effectLst/>
                        <a:latin typeface="Calibri" panose="020F0502020204030204" pitchFamily="34" charset="0"/>
                        <a:ea typeface="Calibri" panose="020F0502020204030204" pitchFamily="34" charset="0"/>
                      </a:endParaRPr>
                    </a:p>
                  </a:txBody>
                  <a:tcPr marL="68580" marR="68580" marT="0" marB="0" anchor="b"/>
                </a:tc>
                <a:tc>
                  <a:txBody>
                    <a:bodyPr/>
                    <a:lstStyle/>
                    <a:p>
                      <a:pPr>
                        <a:spcAft>
                          <a:spcPts val="0"/>
                        </a:spcAft>
                      </a:pPr>
                      <a:r>
                        <a:rPr lang="en-US" sz="1100">
                          <a:solidFill>
                            <a:srgbClr val="000000"/>
                          </a:solidFill>
                          <a:effectLst/>
                          <a:latin typeface="Calibri" panose="020F0502020204030204" pitchFamily="34" charset="0"/>
                          <a:ea typeface="Calibri" panose="020F0502020204030204" pitchFamily="34" charset="0"/>
                        </a:rPr>
                        <a:t>no</a:t>
                      </a:r>
                      <a:endParaRPr lang="en-GB" sz="1100">
                        <a:effectLst/>
                        <a:latin typeface="Calibri" panose="020F0502020204030204" pitchFamily="34" charset="0"/>
                        <a:ea typeface="Calibri" panose="020F0502020204030204" pitchFamily="34" charset="0"/>
                      </a:endParaRPr>
                    </a:p>
                  </a:txBody>
                  <a:tcPr marL="68580" marR="68580" marT="0" marB="0" anchor="b"/>
                </a:tc>
                <a:tc>
                  <a:txBody>
                    <a:bodyPr/>
                    <a:lstStyle/>
                    <a:p>
                      <a:pPr>
                        <a:spcAft>
                          <a:spcPts val="0"/>
                        </a:spcAft>
                      </a:pPr>
                      <a:r>
                        <a:rPr lang="en-US" sz="1100">
                          <a:solidFill>
                            <a:srgbClr val="000000"/>
                          </a:solidFill>
                          <a:effectLst/>
                          <a:latin typeface="Calibri" panose="020F0502020204030204" pitchFamily="34" charset="0"/>
                          <a:ea typeface="Calibri" panose="020F0502020204030204" pitchFamily="34" charset="0"/>
                        </a:rPr>
                        <a:t>UE in connected mode with Pcell only, UE configured with early measurement reporting with 1 FR1 carrier which has not been configured in connected mode, Connection is released, </a:t>
                      </a:r>
                      <a:r>
                        <a:rPr lang="en-US" sz="1100">
                          <a:solidFill>
                            <a:srgbClr val="00B050"/>
                          </a:solidFill>
                          <a:effectLst/>
                          <a:latin typeface="Calibri" panose="020F0502020204030204" pitchFamily="34" charset="0"/>
                          <a:ea typeface="Calibri" panose="020F0502020204030204" pitchFamily="34" charset="0"/>
                        </a:rPr>
                        <a:t>New cell is turned on,</a:t>
                      </a:r>
                      <a:r>
                        <a:rPr lang="en-US" sz="1100">
                          <a:effectLst/>
                          <a:latin typeface="Calibri" panose="020F0502020204030204" pitchFamily="34" charset="0"/>
                          <a:ea typeface="Calibri" panose="020F0502020204030204" pitchFamily="34" charset="0"/>
                        </a:rPr>
                        <a:t> </a:t>
                      </a:r>
                      <a:r>
                        <a:rPr lang="en-US" sz="1100">
                          <a:solidFill>
                            <a:srgbClr val="000000"/>
                          </a:solidFill>
                          <a:effectLst/>
                          <a:latin typeface="Calibri" panose="020F0502020204030204" pitchFamily="34" charset="0"/>
                          <a:ea typeface="Calibri" panose="020F0502020204030204" pitchFamily="34" charset="0"/>
                        </a:rPr>
                        <a:t>UE is in Idle mode with time allowing enough measurement time, Connection setup within T331, Network requests early measurement report.</a:t>
                      </a:r>
                      <a:endParaRPr lang="en-GB" sz="1100">
                        <a:effectLst/>
                        <a:latin typeface="Calibri" panose="020F0502020204030204" pitchFamily="34" charset="0"/>
                        <a:ea typeface="Calibri" panose="020F0502020204030204" pitchFamily="34" charset="0"/>
                      </a:endParaRPr>
                    </a:p>
                  </a:txBody>
                  <a:tcPr marL="68580" marR="68580" marT="0" marB="0" anchor="b"/>
                </a:tc>
                <a:tc>
                  <a:txBody>
                    <a:bodyPr/>
                    <a:lstStyle/>
                    <a:p>
                      <a:r>
                        <a:rPr lang="fi-FI" sz="1100" dirty="0"/>
                        <a:t>Apple</a:t>
                      </a:r>
                      <a:endParaRPr lang="en-GB" dirty="0"/>
                    </a:p>
                  </a:txBody>
                  <a:tcPr/>
                </a:tc>
                <a:extLst>
                  <a:ext uri="{0D108BD9-81ED-4DB2-BD59-A6C34878D82A}">
                    <a16:rowId xmlns:a16="http://schemas.microsoft.com/office/drawing/2014/main" val="3096315940"/>
                  </a:ext>
                </a:extLst>
              </a:tr>
              <a:tr h="370840">
                <a:tc>
                  <a:txBody>
                    <a:bodyPr/>
                    <a:lstStyle/>
                    <a:p>
                      <a:r>
                        <a:rPr lang="fi-FI" sz="1100" dirty="0"/>
                        <a:t>2</a:t>
                      </a:r>
                      <a:endParaRPr lang="en-GB" sz="1100" dirty="0"/>
                    </a:p>
                  </a:txBody>
                  <a:tcPr/>
                </a:tc>
                <a:tc>
                  <a:txBody>
                    <a:bodyPr/>
                    <a:lstStyle/>
                    <a:p>
                      <a:pPr>
                        <a:spcAft>
                          <a:spcPts val="0"/>
                        </a:spcAft>
                      </a:pPr>
                      <a:r>
                        <a:rPr lang="en-US" sz="1100">
                          <a:solidFill>
                            <a:srgbClr val="000000"/>
                          </a:solidFill>
                          <a:effectLst/>
                          <a:latin typeface="Calibri" panose="020F0502020204030204" pitchFamily="34" charset="0"/>
                          <a:ea typeface="Calibri" panose="020F0502020204030204" pitchFamily="34" charset="0"/>
                        </a:rPr>
                        <a:t>NR FR1</a:t>
                      </a:r>
                      <a:endParaRPr lang="en-GB" sz="1100">
                        <a:effectLst/>
                        <a:latin typeface="Calibri" panose="020F0502020204030204" pitchFamily="34" charset="0"/>
                        <a:ea typeface="Calibri" panose="020F0502020204030204" pitchFamily="34" charset="0"/>
                      </a:endParaRPr>
                    </a:p>
                  </a:txBody>
                  <a:tcPr marL="68580" marR="68580" marT="0" marB="0" anchor="b"/>
                </a:tc>
                <a:tc>
                  <a:txBody>
                    <a:bodyPr/>
                    <a:lstStyle/>
                    <a:p>
                      <a:pPr>
                        <a:spcAft>
                          <a:spcPts val="0"/>
                        </a:spcAft>
                      </a:pPr>
                      <a:r>
                        <a:rPr lang="en-US" sz="1100">
                          <a:solidFill>
                            <a:srgbClr val="000000"/>
                          </a:solidFill>
                          <a:effectLst/>
                          <a:latin typeface="Calibri" panose="020F0502020204030204" pitchFamily="34" charset="0"/>
                          <a:ea typeface="Calibri" panose="020F0502020204030204" pitchFamily="34" charset="0"/>
                        </a:rPr>
                        <a:t>NR FR2</a:t>
                      </a:r>
                      <a:endParaRPr lang="en-GB" sz="1100">
                        <a:effectLst/>
                        <a:latin typeface="Calibri" panose="020F0502020204030204" pitchFamily="34" charset="0"/>
                        <a:ea typeface="Calibri" panose="020F0502020204030204" pitchFamily="34" charset="0"/>
                      </a:endParaRPr>
                    </a:p>
                  </a:txBody>
                  <a:tcPr marL="68580" marR="68580" marT="0" marB="0" anchor="b"/>
                </a:tc>
                <a:tc>
                  <a:txBody>
                    <a:bodyPr/>
                    <a:lstStyle/>
                    <a:p>
                      <a:pPr>
                        <a:spcAft>
                          <a:spcPts val="0"/>
                        </a:spcAft>
                      </a:pPr>
                      <a:r>
                        <a:rPr lang="en-US" sz="1100">
                          <a:solidFill>
                            <a:srgbClr val="000000"/>
                          </a:solidFill>
                          <a:effectLst/>
                          <a:latin typeface="Calibri" panose="020F0502020204030204" pitchFamily="34" charset="0"/>
                          <a:ea typeface="Calibri" panose="020F0502020204030204" pitchFamily="34" charset="0"/>
                        </a:rPr>
                        <a:t>Known cell</a:t>
                      </a:r>
                      <a:endParaRPr lang="en-GB" sz="1100">
                        <a:effectLst/>
                        <a:latin typeface="Calibri" panose="020F0502020204030204" pitchFamily="34" charset="0"/>
                        <a:ea typeface="Calibri" panose="020F0502020204030204" pitchFamily="34" charset="0"/>
                      </a:endParaRPr>
                    </a:p>
                  </a:txBody>
                  <a:tcPr marL="68580" marR="68580" marT="0" marB="0" anchor="b"/>
                </a:tc>
                <a:tc>
                  <a:txBody>
                    <a:bodyPr/>
                    <a:lstStyle/>
                    <a:p>
                      <a:pPr>
                        <a:spcAft>
                          <a:spcPts val="0"/>
                        </a:spcAft>
                      </a:pPr>
                      <a:r>
                        <a:rPr lang="en-US" sz="1100">
                          <a:solidFill>
                            <a:srgbClr val="000000"/>
                          </a:solidFill>
                          <a:effectLst/>
                          <a:latin typeface="Calibri" panose="020F0502020204030204" pitchFamily="34" charset="0"/>
                          <a:ea typeface="Calibri" panose="020F0502020204030204" pitchFamily="34" charset="0"/>
                        </a:rPr>
                        <a:t>yes</a:t>
                      </a:r>
                      <a:endParaRPr lang="en-GB" sz="1100">
                        <a:effectLst/>
                        <a:latin typeface="Calibri" panose="020F0502020204030204" pitchFamily="34" charset="0"/>
                        <a:ea typeface="Calibri" panose="020F0502020204030204" pitchFamily="34" charset="0"/>
                      </a:endParaRPr>
                    </a:p>
                  </a:txBody>
                  <a:tcPr marL="68580" marR="68580" marT="0" marB="0" anchor="b"/>
                </a:tc>
                <a:tc>
                  <a:txBody>
                    <a:bodyPr/>
                    <a:lstStyle/>
                    <a:p>
                      <a:pPr>
                        <a:spcAft>
                          <a:spcPts val="0"/>
                        </a:spcAft>
                      </a:pPr>
                      <a:r>
                        <a:rPr lang="en-US" sz="1100">
                          <a:solidFill>
                            <a:srgbClr val="000000"/>
                          </a:solidFill>
                          <a:effectLst/>
                          <a:latin typeface="Calibri" panose="020F0502020204030204" pitchFamily="34" charset="0"/>
                          <a:ea typeface="Calibri" panose="020F0502020204030204" pitchFamily="34" charset="0"/>
                        </a:rPr>
                        <a:t>no</a:t>
                      </a:r>
                      <a:endParaRPr lang="en-GB" sz="1100">
                        <a:effectLst/>
                        <a:latin typeface="Calibri" panose="020F0502020204030204" pitchFamily="34" charset="0"/>
                        <a:ea typeface="Calibri" panose="020F0502020204030204" pitchFamily="34" charset="0"/>
                      </a:endParaRPr>
                    </a:p>
                  </a:txBody>
                  <a:tcPr marL="68580" marR="68580" marT="0" marB="0" anchor="b"/>
                </a:tc>
                <a:tc>
                  <a:txBody>
                    <a:bodyPr/>
                    <a:lstStyle/>
                    <a:p>
                      <a:pPr>
                        <a:spcAft>
                          <a:spcPts val="0"/>
                        </a:spcAft>
                      </a:pPr>
                      <a:r>
                        <a:rPr lang="en-US" sz="1100" dirty="0">
                          <a:solidFill>
                            <a:srgbClr val="000000"/>
                          </a:solidFill>
                          <a:effectLst/>
                          <a:latin typeface="Calibri" panose="020F0502020204030204" pitchFamily="34" charset="0"/>
                          <a:ea typeface="Calibri" panose="020F0502020204030204" pitchFamily="34" charset="0"/>
                        </a:rPr>
                        <a:t>UE in connected mode with PCell (FR1) and </a:t>
                      </a:r>
                      <a:r>
                        <a:rPr lang="en-US" sz="1100" dirty="0" err="1">
                          <a:solidFill>
                            <a:srgbClr val="000000"/>
                          </a:solidFill>
                          <a:effectLst/>
                          <a:latin typeface="Calibri" panose="020F0502020204030204" pitchFamily="34" charset="0"/>
                          <a:ea typeface="Calibri" panose="020F0502020204030204" pitchFamily="34" charset="0"/>
                        </a:rPr>
                        <a:t>PSCell</a:t>
                      </a:r>
                      <a:r>
                        <a:rPr lang="en-US" sz="1100" dirty="0">
                          <a:solidFill>
                            <a:srgbClr val="000000"/>
                          </a:solidFill>
                          <a:effectLst/>
                          <a:latin typeface="Calibri" panose="020F0502020204030204" pitchFamily="34" charset="0"/>
                          <a:ea typeface="Calibri" panose="020F0502020204030204" pitchFamily="34" charset="0"/>
                        </a:rPr>
                        <a:t> (FR2), UE configured with early measurement reporting with </a:t>
                      </a:r>
                      <a:r>
                        <a:rPr lang="en-US" sz="1100" dirty="0" err="1">
                          <a:solidFill>
                            <a:srgbClr val="000000"/>
                          </a:solidFill>
                          <a:effectLst/>
                          <a:latin typeface="Calibri" panose="020F0502020204030204" pitchFamily="34" charset="0"/>
                          <a:ea typeface="Calibri" panose="020F0502020204030204" pitchFamily="34" charset="0"/>
                        </a:rPr>
                        <a:t>PSCell</a:t>
                      </a:r>
                      <a:r>
                        <a:rPr lang="en-US" sz="1100" dirty="0">
                          <a:solidFill>
                            <a:srgbClr val="000000"/>
                          </a:solidFill>
                          <a:effectLst/>
                          <a:latin typeface="Calibri" panose="020F0502020204030204" pitchFamily="34" charset="0"/>
                          <a:ea typeface="Calibri" panose="020F0502020204030204" pitchFamily="34" charset="0"/>
                        </a:rPr>
                        <a:t> carrier, Connection is released, UE is in Idle mode, Change </a:t>
                      </a:r>
                      <a:r>
                        <a:rPr lang="en-US" sz="1100" dirty="0" err="1">
                          <a:solidFill>
                            <a:srgbClr val="000000"/>
                          </a:solidFill>
                          <a:effectLst/>
                          <a:latin typeface="Calibri" panose="020F0502020204030204" pitchFamily="34" charset="0"/>
                          <a:ea typeface="Calibri" panose="020F0502020204030204" pitchFamily="34" charset="0"/>
                        </a:rPr>
                        <a:t>Rxlevel</a:t>
                      </a:r>
                      <a:r>
                        <a:rPr lang="en-US" sz="1100" dirty="0">
                          <a:solidFill>
                            <a:srgbClr val="000000"/>
                          </a:solidFill>
                          <a:effectLst/>
                          <a:latin typeface="Calibri" panose="020F0502020204030204" pitchFamily="34" charset="0"/>
                          <a:ea typeface="Calibri" panose="020F0502020204030204" pitchFamily="34" charset="0"/>
                        </a:rPr>
                        <a:t> of FR2 cell, Connection setup within T331, Network requests early measurement report.</a:t>
                      </a:r>
                      <a:endParaRPr lang="en-GB" sz="1100" dirty="0">
                        <a:effectLst/>
                        <a:latin typeface="Calibri" panose="020F0502020204030204" pitchFamily="34" charset="0"/>
                        <a:ea typeface="Calibri" panose="020F0502020204030204" pitchFamily="34" charset="0"/>
                      </a:endParaRPr>
                    </a:p>
                  </a:txBody>
                  <a:tcPr marL="68580" marR="68580" marT="0" marB="0" anchor="b"/>
                </a:tc>
                <a:tc>
                  <a:txBody>
                    <a:bodyPr/>
                    <a:lstStyle/>
                    <a:p>
                      <a:r>
                        <a:rPr lang="fi-FI" sz="1100" dirty="0"/>
                        <a:t>Nokia</a:t>
                      </a:r>
                      <a:endParaRPr lang="en-GB" sz="1100" dirty="0"/>
                    </a:p>
                  </a:txBody>
                  <a:tcPr/>
                </a:tc>
                <a:extLst>
                  <a:ext uri="{0D108BD9-81ED-4DB2-BD59-A6C34878D82A}">
                    <a16:rowId xmlns:a16="http://schemas.microsoft.com/office/drawing/2014/main" val="1181816874"/>
                  </a:ext>
                </a:extLst>
              </a:tr>
              <a:tr h="370840">
                <a:tc>
                  <a:txBody>
                    <a:bodyPr/>
                    <a:lstStyle/>
                    <a:p>
                      <a:r>
                        <a:rPr lang="fi-FI" sz="1100" dirty="0"/>
                        <a:t>3</a:t>
                      </a:r>
                      <a:endParaRPr lang="en-GB" sz="1100" dirty="0"/>
                    </a:p>
                  </a:txBody>
                  <a:tcPr/>
                </a:tc>
                <a:tc>
                  <a:txBody>
                    <a:bodyPr/>
                    <a:lstStyle/>
                    <a:p>
                      <a:pPr>
                        <a:spcAft>
                          <a:spcPts val="0"/>
                        </a:spcAft>
                      </a:pPr>
                      <a:r>
                        <a:rPr lang="en-US" sz="1100">
                          <a:solidFill>
                            <a:srgbClr val="000000"/>
                          </a:solidFill>
                          <a:effectLst/>
                          <a:latin typeface="Calibri" panose="020F0502020204030204" pitchFamily="34" charset="0"/>
                          <a:ea typeface="Calibri" panose="020F0502020204030204" pitchFamily="34" charset="0"/>
                        </a:rPr>
                        <a:t>NR FR1</a:t>
                      </a:r>
                      <a:endParaRPr lang="en-GB" sz="1100">
                        <a:effectLst/>
                        <a:latin typeface="Calibri" panose="020F0502020204030204" pitchFamily="34" charset="0"/>
                        <a:ea typeface="Calibri" panose="020F0502020204030204" pitchFamily="34" charset="0"/>
                      </a:endParaRPr>
                    </a:p>
                  </a:txBody>
                  <a:tcPr marL="68580" marR="68580" marT="0" marB="0" anchor="b"/>
                </a:tc>
                <a:tc>
                  <a:txBody>
                    <a:bodyPr/>
                    <a:lstStyle/>
                    <a:p>
                      <a:pPr>
                        <a:spcAft>
                          <a:spcPts val="0"/>
                        </a:spcAft>
                      </a:pPr>
                      <a:r>
                        <a:rPr lang="en-US" sz="1100">
                          <a:solidFill>
                            <a:srgbClr val="000000"/>
                          </a:solidFill>
                          <a:effectLst/>
                          <a:latin typeface="Calibri" panose="020F0502020204030204" pitchFamily="34" charset="0"/>
                          <a:ea typeface="Calibri" panose="020F0502020204030204" pitchFamily="34" charset="0"/>
                        </a:rPr>
                        <a:t>LTE</a:t>
                      </a:r>
                      <a:endParaRPr lang="en-GB" sz="1100">
                        <a:effectLst/>
                        <a:latin typeface="Calibri" panose="020F0502020204030204" pitchFamily="34" charset="0"/>
                        <a:ea typeface="Calibri" panose="020F0502020204030204" pitchFamily="34" charset="0"/>
                      </a:endParaRPr>
                    </a:p>
                  </a:txBody>
                  <a:tcPr marL="68580" marR="68580" marT="0" marB="0" anchor="b"/>
                </a:tc>
                <a:tc>
                  <a:txBody>
                    <a:bodyPr/>
                    <a:lstStyle/>
                    <a:p>
                      <a:pPr>
                        <a:spcAft>
                          <a:spcPts val="0"/>
                        </a:spcAft>
                      </a:pPr>
                      <a:r>
                        <a:rPr lang="en-US" sz="1100">
                          <a:solidFill>
                            <a:srgbClr val="000000"/>
                          </a:solidFill>
                          <a:effectLst/>
                          <a:latin typeface="Calibri" panose="020F0502020204030204" pitchFamily="34" charset="0"/>
                          <a:ea typeface="Calibri" panose="020F0502020204030204" pitchFamily="34" charset="0"/>
                        </a:rPr>
                        <a:t>Known cell</a:t>
                      </a:r>
                      <a:endParaRPr lang="en-GB" sz="1100">
                        <a:effectLst/>
                        <a:latin typeface="Calibri" panose="020F0502020204030204" pitchFamily="34" charset="0"/>
                        <a:ea typeface="Calibri" panose="020F0502020204030204" pitchFamily="34" charset="0"/>
                      </a:endParaRPr>
                    </a:p>
                  </a:txBody>
                  <a:tcPr marL="68580" marR="68580" marT="0" marB="0" anchor="b"/>
                </a:tc>
                <a:tc>
                  <a:txBody>
                    <a:bodyPr/>
                    <a:lstStyle/>
                    <a:p>
                      <a:pPr>
                        <a:spcAft>
                          <a:spcPts val="0"/>
                        </a:spcAft>
                      </a:pPr>
                      <a:r>
                        <a:rPr lang="en-US" sz="1100">
                          <a:solidFill>
                            <a:srgbClr val="000000"/>
                          </a:solidFill>
                          <a:effectLst/>
                          <a:latin typeface="Calibri" panose="020F0502020204030204" pitchFamily="34" charset="0"/>
                          <a:ea typeface="Calibri" panose="020F0502020204030204" pitchFamily="34" charset="0"/>
                        </a:rPr>
                        <a:t>N/A</a:t>
                      </a:r>
                      <a:endParaRPr lang="en-GB" sz="1100">
                        <a:effectLst/>
                        <a:latin typeface="Calibri" panose="020F0502020204030204" pitchFamily="34" charset="0"/>
                        <a:ea typeface="Calibri" panose="020F0502020204030204" pitchFamily="34" charset="0"/>
                      </a:endParaRPr>
                    </a:p>
                  </a:txBody>
                  <a:tcPr marL="68580" marR="68580" marT="0" marB="0" anchor="b"/>
                </a:tc>
                <a:tc>
                  <a:txBody>
                    <a:bodyPr/>
                    <a:lstStyle/>
                    <a:p>
                      <a:pPr>
                        <a:spcAft>
                          <a:spcPts val="0"/>
                        </a:spcAft>
                      </a:pPr>
                      <a:r>
                        <a:rPr lang="en-US" sz="1100">
                          <a:solidFill>
                            <a:srgbClr val="000000"/>
                          </a:solidFill>
                          <a:effectLst/>
                          <a:latin typeface="Calibri" panose="020F0502020204030204" pitchFamily="34" charset="0"/>
                          <a:ea typeface="Calibri" panose="020F0502020204030204" pitchFamily="34" charset="0"/>
                        </a:rPr>
                        <a:t>yes</a:t>
                      </a:r>
                      <a:endParaRPr lang="en-GB" sz="1100">
                        <a:effectLst/>
                        <a:latin typeface="Calibri" panose="020F0502020204030204" pitchFamily="34" charset="0"/>
                        <a:ea typeface="Calibri" panose="020F0502020204030204" pitchFamily="34" charset="0"/>
                      </a:endParaRPr>
                    </a:p>
                  </a:txBody>
                  <a:tcPr marL="68580" marR="68580" marT="0" marB="0" anchor="b"/>
                </a:tc>
                <a:tc>
                  <a:txBody>
                    <a:bodyPr/>
                    <a:lstStyle/>
                    <a:p>
                      <a:pPr>
                        <a:spcAft>
                          <a:spcPts val="0"/>
                        </a:spcAft>
                      </a:pPr>
                      <a:r>
                        <a:rPr lang="en-US" sz="1100">
                          <a:solidFill>
                            <a:srgbClr val="000000"/>
                          </a:solidFill>
                          <a:effectLst/>
                          <a:latin typeface="Calibri" panose="020F0502020204030204" pitchFamily="34" charset="0"/>
                          <a:ea typeface="Calibri" panose="020F0502020204030204" pitchFamily="34" charset="0"/>
                        </a:rPr>
                        <a:t>UE in connected mode with PCell (FR1) and LTE PSCell, UE is configured with early measurement reporting with LTE PSCell carrier, Connection is released, UE is in idle mode, Change Rxlevel of LTE cell, Connection setup within T331, network requests early measurement report.</a:t>
                      </a:r>
                      <a:endParaRPr lang="en-GB" sz="1100">
                        <a:effectLst/>
                        <a:latin typeface="Calibri" panose="020F0502020204030204" pitchFamily="34" charset="0"/>
                        <a:ea typeface="Calibri" panose="020F0502020204030204" pitchFamily="34" charset="0"/>
                      </a:endParaRPr>
                    </a:p>
                  </a:txBody>
                  <a:tcPr marL="68580" marR="68580" marT="0" marB="0" anchor="b"/>
                </a:tc>
                <a:tc>
                  <a:txBody>
                    <a:bodyPr/>
                    <a:lstStyle/>
                    <a:p>
                      <a:r>
                        <a:rPr lang="fi-FI" sz="1100" dirty="0"/>
                        <a:t>Nokia</a:t>
                      </a:r>
                      <a:endParaRPr lang="en-GB" sz="1100" dirty="0"/>
                    </a:p>
                  </a:txBody>
                  <a:tcPr/>
                </a:tc>
                <a:extLst>
                  <a:ext uri="{0D108BD9-81ED-4DB2-BD59-A6C34878D82A}">
                    <a16:rowId xmlns:a16="http://schemas.microsoft.com/office/drawing/2014/main" val="1593593695"/>
                  </a:ext>
                </a:extLst>
              </a:tr>
              <a:tr h="370840">
                <a:tc>
                  <a:txBody>
                    <a:bodyPr/>
                    <a:lstStyle/>
                    <a:p>
                      <a:r>
                        <a:rPr lang="fi-FI" sz="1100" dirty="0"/>
                        <a:t>4</a:t>
                      </a:r>
                      <a:endParaRPr lang="en-GB" sz="1100" dirty="0"/>
                    </a:p>
                  </a:txBody>
                  <a:tcPr/>
                </a:tc>
                <a:tc>
                  <a:txBody>
                    <a:bodyPr/>
                    <a:lstStyle/>
                    <a:p>
                      <a:pPr>
                        <a:spcAft>
                          <a:spcPts val="0"/>
                        </a:spcAft>
                      </a:pPr>
                      <a:r>
                        <a:rPr lang="en-US" sz="1100">
                          <a:solidFill>
                            <a:srgbClr val="000000"/>
                          </a:solidFill>
                          <a:effectLst/>
                          <a:latin typeface="Calibri" panose="020F0502020204030204" pitchFamily="34" charset="0"/>
                          <a:ea typeface="Calibri" panose="020F0502020204030204" pitchFamily="34" charset="0"/>
                        </a:rPr>
                        <a:t>LTE</a:t>
                      </a:r>
                      <a:endParaRPr lang="en-GB" sz="1100">
                        <a:effectLst/>
                        <a:latin typeface="Calibri" panose="020F0502020204030204" pitchFamily="34" charset="0"/>
                        <a:ea typeface="Calibri" panose="020F0502020204030204" pitchFamily="34" charset="0"/>
                      </a:endParaRPr>
                    </a:p>
                  </a:txBody>
                  <a:tcPr marL="68580" marR="68580" marT="0" marB="0" anchor="b"/>
                </a:tc>
                <a:tc>
                  <a:txBody>
                    <a:bodyPr/>
                    <a:lstStyle/>
                    <a:p>
                      <a:pPr>
                        <a:spcAft>
                          <a:spcPts val="0"/>
                        </a:spcAft>
                      </a:pPr>
                      <a:r>
                        <a:rPr lang="en-US" sz="1100">
                          <a:solidFill>
                            <a:srgbClr val="000000"/>
                          </a:solidFill>
                          <a:effectLst/>
                          <a:latin typeface="Calibri" panose="020F0502020204030204" pitchFamily="34" charset="0"/>
                          <a:ea typeface="Calibri" panose="020F0502020204030204" pitchFamily="34" charset="0"/>
                        </a:rPr>
                        <a:t>NR FR1</a:t>
                      </a:r>
                      <a:endParaRPr lang="en-GB" sz="1100">
                        <a:effectLst/>
                        <a:latin typeface="Calibri" panose="020F0502020204030204" pitchFamily="34" charset="0"/>
                        <a:ea typeface="Calibri" panose="020F0502020204030204" pitchFamily="34" charset="0"/>
                      </a:endParaRPr>
                    </a:p>
                  </a:txBody>
                  <a:tcPr marL="68580" marR="68580" marT="0" marB="0" anchor="b"/>
                </a:tc>
                <a:tc>
                  <a:txBody>
                    <a:bodyPr/>
                    <a:lstStyle/>
                    <a:p>
                      <a:pPr>
                        <a:spcAft>
                          <a:spcPts val="0"/>
                        </a:spcAft>
                      </a:pPr>
                      <a:r>
                        <a:rPr lang="en-US" sz="1100" dirty="0">
                          <a:solidFill>
                            <a:schemeClr val="tx1"/>
                          </a:solidFill>
                          <a:effectLst/>
                          <a:latin typeface="Calibri" panose="020F0502020204030204" pitchFamily="34" charset="0"/>
                          <a:ea typeface="Calibri" panose="020F0502020204030204" pitchFamily="34" charset="0"/>
                        </a:rPr>
                        <a:t>New Cell</a:t>
                      </a:r>
                      <a:endParaRPr lang="en-GB" sz="1100" dirty="0">
                        <a:solidFill>
                          <a:schemeClr val="tx1"/>
                        </a:solidFill>
                        <a:effectLst/>
                        <a:latin typeface="Calibri" panose="020F0502020204030204" pitchFamily="34" charset="0"/>
                        <a:ea typeface="Calibri" panose="020F0502020204030204" pitchFamily="34" charset="0"/>
                      </a:endParaRPr>
                    </a:p>
                  </a:txBody>
                  <a:tcPr marL="68580" marR="68580" marT="0" marB="0" anchor="b"/>
                </a:tc>
                <a:tc>
                  <a:txBody>
                    <a:bodyPr/>
                    <a:lstStyle/>
                    <a:p>
                      <a:pPr>
                        <a:spcAft>
                          <a:spcPts val="0"/>
                        </a:spcAft>
                      </a:pPr>
                      <a:r>
                        <a:rPr lang="en-US" sz="1100">
                          <a:solidFill>
                            <a:srgbClr val="000000"/>
                          </a:solidFill>
                          <a:effectLst/>
                          <a:latin typeface="Calibri" panose="020F0502020204030204" pitchFamily="34" charset="0"/>
                          <a:ea typeface="Calibri" panose="020F0502020204030204" pitchFamily="34" charset="0"/>
                        </a:rPr>
                        <a:t>yes</a:t>
                      </a:r>
                      <a:endParaRPr lang="en-GB" sz="1100">
                        <a:effectLst/>
                        <a:latin typeface="Calibri" panose="020F0502020204030204" pitchFamily="34" charset="0"/>
                        <a:ea typeface="Calibri" panose="020F0502020204030204" pitchFamily="34" charset="0"/>
                      </a:endParaRPr>
                    </a:p>
                  </a:txBody>
                  <a:tcPr marL="68580" marR="68580" marT="0" marB="0" anchor="b"/>
                </a:tc>
                <a:tc>
                  <a:txBody>
                    <a:bodyPr/>
                    <a:lstStyle/>
                    <a:p>
                      <a:pPr>
                        <a:spcAft>
                          <a:spcPts val="0"/>
                        </a:spcAft>
                      </a:pPr>
                      <a:r>
                        <a:rPr lang="en-US" sz="1100">
                          <a:solidFill>
                            <a:srgbClr val="000000"/>
                          </a:solidFill>
                          <a:effectLst/>
                          <a:latin typeface="Calibri" panose="020F0502020204030204" pitchFamily="34" charset="0"/>
                          <a:ea typeface="Calibri" panose="020F0502020204030204" pitchFamily="34" charset="0"/>
                        </a:rPr>
                        <a:t>yes</a:t>
                      </a:r>
                      <a:endParaRPr lang="en-GB" sz="1100">
                        <a:effectLst/>
                        <a:latin typeface="Calibri" panose="020F0502020204030204" pitchFamily="34" charset="0"/>
                        <a:ea typeface="Calibri" panose="020F0502020204030204" pitchFamily="34" charset="0"/>
                      </a:endParaRPr>
                    </a:p>
                  </a:txBody>
                  <a:tcPr marL="68580" marR="68580" marT="0" marB="0" anchor="b"/>
                </a:tc>
                <a:tc>
                  <a:txBody>
                    <a:bodyPr/>
                    <a:lstStyle/>
                    <a:p>
                      <a:pPr>
                        <a:spcAft>
                          <a:spcPts val="0"/>
                        </a:spcAft>
                      </a:pPr>
                      <a:r>
                        <a:rPr lang="en-US" sz="1100">
                          <a:solidFill>
                            <a:srgbClr val="000000"/>
                          </a:solidFill>
                          <a:effectLst/>
                          <a:latin typeface="Calibri" panose="020F0502020204030204" pitchFamily="34" charset="0"/>
                          <a:ea typeface="Calibri" panose="020F0502020204030204" pitchFamily="34" charset="0"/>
                        </a:rPr>
                        <a:t>UE in connected mode with LTE PCell and NR PSCell (FR1), UE is configured with early measurement reporting with NR PSCell carrier, Connection is released, UE is in Idle mode, </a:t>
                      </a:r>
                      <a:r>
                        <a:rPr lang="en-US" sz="1100">
                          <a:solidFill>
                            <a:srgbClr val="00B050"/>
                          </a:solidFill>
                          <a:effectLst/>
                          <a:latin typeface="Calibri" panose="020F0502020204030204" pitchFamily="34" charset="0"/>
                          <a:ea typeface="Calibri" panose="020F0502020204030204" pitchFamily="34" charset="0"/>
                        </a:rPr>
                        <a:t>New cell is turned on,</a:t>
                      </a:r>
                      <a:r>
                        <a:rPr lang="en-US" sz="1100">
                          <a:effectLst/>
                          <a:latin typeface="Calibri" panose="020F0502020204030204" pitchFamily="34" charset="0"/>
                          <a:ea typeface="Calibri" panose="020F0502020204030204" pitchFamily="34" charset="0"/>
                        </a:rPr>
                        <a:t> </a:t>
                      </a:r>
                      <a:r>
                        <a:rPr lang="en-US" sz="1100">
                          <a:solidFill>
                            <a:srgbClr val="000000"/>
                          </a:solidFill>
                          <a:effectLst/>
                          <a:latin typeface="Calibri" panose="020F0502020204030204" pitchFamily="34" charset="0"/>
                          <a:ea typeface="Calibri" panose="020F0502020204030204" pitchFamily="34" charset="0"/>
                        </a:rPr>
                        <a:t>Change Rxlevel of NR FR1 cell, Connection setup within T331, network requests early measurement report.</a:t>
                      </a:r>
                      <a:endParaRPr lang="en-GB" sz="1100">
                        <a:effectLst/>
                        <a:latin typeface="Calibri" panose="020F0502020204030204" pitchFamily="34" charset="0"/>
                        <a:ea typeface="Calibri" panose="020F0502020204030204" pitchFamily="34" charset="0"/>
                      </a:endParaRPr>
                    </a:p>
                  </a:txBody>
                  <a:tcPr marL="68580" marR="68580" marT="0" marB="0" anchor="b"/>
                </a:tc>
                <a:tc>
                  <a:txBody>
                    <a:bodyPr/>
                    <a:lstStyle/>
                    <a:p>
                      <a:r>
                        <a:rPr lang="fi-FI" sz="1100" dirty="0" err="1"/>
                        <a:t>Huawei</a:t>
                      </a:r>
                      <a:endParaRPr lang="en-GB" sz="1100" dirty="0"/>
                    </a:p>
                  </a:txBody>
                  <a:tcPr/>
                </a:tc>
                <a:extLst>
                  <a:ext uri="{0D108BD9-81ED-4DB2-BD59-A6C34878D82A}">
                    <a16:rowId xmlns:a16="http://schemas.microsoft.com/office/drawing/2014/main" val="696742577"/>
                  </a:ext>
                </a:extLst>
              </a:tr>
              <a:tr h="370840">
                <a:tc>
                  <a:txBody>
                    <a:bodyPr/>
                    <a:lstStyle/>
                    <a:p>
                      <a:r>
                        <a:rPr lang="fi-FI" sz="1100" dirty="0"/>
                        <a:t>5</a:t>
                      </a:r>
                      <a:endParaRPr lang="en-GB" sz="1100" dirty="0"/>
                    </a:p>
                  </a:txBody>
                  <a:tcPr/>
                </a:tc>
                <a:tc>
                  <a:txBody>
                    <a:bodyPr/>
                    <a:lstStyle/>
                    <a:p>
                      <a:pPr>
                        <a:spcAft>
                          <a:spcPts val="0"/>
                        </a:spcAft>
                      </a:pPr>
                      <a:r>
                        <a:rPr lang="en-US" sz="1100" dirty="0">
                          <a:solidFill>
                            <a:srgbClr val="000000"/>
                          </a:solidFill>
                          <a:effectLst/>
                          <a:latin typeface="Calibri" panose="020F0502020204030204" pitchFamily="34" charset="0"/>
                          <a:ea typeface="Calibri" panose="020F0502020204030204" pitchFamily="34" charset="0"/>
                        </a:rPr>
                        <a:t>LTE</a:t>
                      </a:r>
                      <a:endParaRPr lang="en-GB" sz="1100" dirty="0">
                        <a:effectLst/>
                        <a:latin typeface="Calibri" panose="020F0502020204030204" pitchFamily="34" charset="0"/>
                        <a:ea typeface="Calibri" panose="020F0502020204030204" pitchFamily="34" charset="0"/>
                      </a:endParaRPr>
                    </a:p>
                  </a:txBody>
                  <a:tcPr marL="68580" marR="68580" marT="0" marB="0" anchor="b"/>
                </a:tc>
                <a:tc>
                  <a:txBody>
                    <a:bodyPr/>
                    <a:lstStyle/>
                    <a:p>
                      <a:pPr>
                        <a:spcAft>
                          <a:spcPts val="0"/>
                        </a:spcAft>
                      </a:pPr>
                      <a:r>
                        <a:rPr lang="en-US" sz="1100" dirty="0">
                          <a:solidFill>
                            <a:srgbClr val="000000"/>
                          </a:solidFill>
                          <a:effectLst/>
                          <a:latin typeface="Calibri" panose="020F0502020204030204" pitchFamily="34" charset="0"/>
                          <a:ea typeface="Calibri" panose="020F0502020204030204" pitchFamily="34" charset="0"/>
                        </a:rPr>
                        <a:t>NR FR2</a:t>
                      </a:r>
                      <a:endParaRPr lang="en-GB" sz="1100" dirty="0">
                        <a:effectLst/>
                        <a:latin typeface="Calibri" panose="020F0502020204030204" pitchFamily="34" charset="0"/>
                        <a:ea typeface="Calibri" panose="020F0502020204030204" pitchFamily="34" charset="0"/>
                      </a:endParaRPr>
                    </a:p>
                  </a:txBody>
                  <a:tcPr marL="68580" marR="68580" marT="0" marB="0" anchor="b"/>
                </a:tc>
                <a:tc>
                  <a:txBody>
                    <a:bodyPr/>
                    <a:lstStyle/>
                    <a:p>
                      <a:pPr>
                        <a:spcAft>
                          <a:spcPts val="0"/>
                        </a:spcAft>
                      </a:pPr>
                      <a:r>
                        <a:rPr lang="en-US" sz="1100" dirty="0">
                          <a:solidFill>
                            <a:srgbClr val="000000"/>
                          </a:solidFill>
                          <a:effectLst/>
                          <a:latin typeface="Calibri" panose="020F0502020204030204" pitchFamily="34" charset="0"/>
                          <a:ea typeface="Calibri" panose="020F0502020204030204" pitchFamily="34" charset="0"/>
                        </a:rPr>
                        <a:t>New Cell</a:t>
                      </a:r>
                      <a:endParaRPr lang="en-GB" sz="1100" dirty="0">
                        <a:effectLst/>
                        <a:latin typeface="Calibri" panose="020F0502020204030204" pitchFamily="34" charset="0"/>
                        <a:ea typeface="Calibri" panose="020F0502020204030204" pitchFamily="34" charset="0"/>
                      </a:endParaRPr>
                    </a:p>
                  </a:txBody>
                  <a:tcPr marL="68580" marR="68580" marT="0" marB="0" anchor="b"/>
                </a:tc>
                <a:tc>
                  <a:txBody>
                    <a:bodyPr/>
                    <a:lstStyle/>
                    <a:p>
                      <a:pPr>
                        <a:spcAft>
                          <a:spcPts val="0"/>
                        </a:spcAft>
                      </a:pPr>
                      <a:r>
                        <a:rPr lang="en-US" sz="1100" dirty="0">
                          <a:solidFill>
                            <a:srgbClr val="000000"/>
                          </a:solidFill>
                          <a:effectLst/>
                          <a:latin typeface="Calibri" panose="020F0502020204030204" pitchFamily="34" charset="0"/>
                          <a:ea typeface="Calibri" panose="020F0502020204030204" pitchFamily="34" charset="0"/>
                        </a:rPr>
                        <a:t>no</a:t>
                      </a:r>
                      <a:endParaRPr lang="en-GB" sz="1100" dirty="0">
                        <a:effectLst/>
                        <a:latin typeface="Calibri" panose="020F0502020204030204" pitchFamily="34" charset="0"/>
                        <a:ea typeface="Calibri" panose="020F0502020204030204" pitchFamily="34" charset="0"/>
                      </a:endParaRPr>
                    </a:p>
                  </a:txBody>
                  <a:tcPr marL="68580" marR="68580" marT="0" marB="0" anchor="b"/>
                </a:tc>
                <a:tc>
                  <a:txBody>
                    <a:bodyPr/>
                    <a:lstStyle/>
                    <a:p>
                      <a:pPr>
                        <a:spcAft>
                          <a:spcPts val="0"/>
                        </a:spcAft>
                      </a:pPr>
                      <a:r>
                        <a:rPr lang="en-US" sz="1100" dirty="0">
                          <a:solidFill>
                            <a:srgbClr val="000000"/>
                          </a:solidFill>
                          <a:effectLst/>
                          <a:latin typeface="Calibri" panose="020F0502020204030204" pitchFamily="34" charset="0"/>
                          <a:ea typeface="Calibri" panose="020F0502020204030204" pitchFamily="34" charset="0"/>
                        </a:rPr>
                        <a:t>no</a:t>
                      </a:r>
                      <a:endParaRPr lang="en-GB" sz="1100" dirty="0">
                        <a:effectLst/>
                        <a:latin typeface="Calibri" panose="020F0502020204030204" pitchFamily="34" charset="0"/>
                        <a:ea typeface="Calibri" panose="020F0502020204030204" pitchFamily="34" charset="0"/>
                      </a:endParaRPr>
                    </a:p>
                  </a:txBody>
                  <a:tcPr marL="68580" marR="68580" marT="0" marB="0" anchor="b"/>
                </a:tc>
                <a:tc>
                  <a:txBody>
                    <a:bodyPr/>
                    <a:lstStyle/>
                    <a:p>
                      <a:pPr>
                        <a:spcAft>
                          <a:spcPts val="0"/>
                        </a:spcAft>
                      </a:pPr>
                      <a:r>
                        <a:rPr lang="en-US" sz="1100" dirty="0">
                          <a:solidFill>
                            <a:srgbClr val="000000"/>
                          </a:solidFill>
                          <a:effectLst/>
                          <a:latin typeface="Calibri" panose="020F0502020204030204" pitchFamily="34" charset="0"/>
                          <a:ea typeface="Calibri" panose="020F0502020204030204" pitchFamily="34" charset="0"/>
                        </a:rPr>
                        <a:t>UE in connected mode with LTE PCell only, UE is configured with early measurement reporting with NR FR2 carrier which has not been configured in connected mode, Connection is released, </a:t>
                      </a:r>
                      <a:r>
                        <a:rPr lang="en-US" sz="1100" dirty="0">
                          <a:solidFill>
                            <a:srgbClr val="00B050"/>
                          </a:solidFill>
                          <a:effectLst/>
                          <a:latin typeface="Calibri" panose="020F0502020204030204" pitchFamily="34" charset="0"/>
                          <a:ea typeface="Calibri" panose="020F0502020204030204" pitchFamily="34" charset="0"/>
                        </a:rPr>
                        <a:t>New cell is turned on,</a:t>
                      </a:r>
                      <a:r>
                        <a:rPr lang="en-US" sz="1100" dirty="0">
                          <a:effectLst/>
                          <a:latin typeface="Calibri" panose="020F0502020204030204" pitchFamily="34" charset="0"/>
                          <a:ea typeface="Calibri" panose="020F0502020204030204" pitchFamily="34" charset="0"/>
                        </a:rPr>
                        <a:t> </a:t>
                      </a:r>
                      <a:r>
                        <a:rPr lang="en-US" sz="1100" dirty="0">
                          <a:solidFill>
                            <a:srgbClr val="000000"/>
                          </a:solidFill>
                          <a:effectLst/>
                          <a:latin typeface="Calibri" panose="020F0502020204030204" pitchFamily="34" charset="0"/>
                          <a:ea typeface="Calibri" panose="020F0502020204030204" pitchFamily="34" charset="0"/>
                        </a:rPr>
                        <a:t>UE is in Idle mode allowing enough measurement time, Connection setup within T331, network request early measurement report.</a:t>
                      </a:r>
                      <a:endParaRPr lang="en-GB" sz="1100" dirty="0">
                        <a:effectLst/>
                        <a:latin typeface="Calibri" panose="020F0502020204030204" pitchFamily="34" charset="0"/>
                        <a:ea typeface="Calibri" panose="020F0502020204030204" pitchFamily="34" charset="0"/>
                      </a:endParaRPr>
                    </a:p>
                  </a:txBody>
                  <a:tcPr marL="68580" marR="68580" marT="0" marB="0" anchor="b"/>
                </a:tc>
                <a:tc>
                  <a:txBody>
                    <a:bodyPr/>
                    <a:lstStyle/>
                    <a:p>
                      <a:r>
                        <a:rPr lang="fi-FI" sz="1100" dirty="0"/>
                        <a:t>Ericsson</a:t>
                      </a:r>
                      <a:endParaRPr lang="en-GB" sz="1100" dirty="0"/>
                    </a:p>
                  </a:txBody>
                  <a:tcPr/>
                </a:tc>
                <a:extLst>
                  <a:ext uri="{0D108BD9-81ED-4DB2-BD59-A6C34878D82A}">
                    <a16:rowId xmlns:a16="http://schemas.microsoft.com/office/drawing/2014/main" val="2959259652"/>
                  </a:ext>
                </a:extLst>
              </a:tr>
            </a:tbl>
          </a:graphicData>
        </a:graphic>
      </p:graphicFrame>
    </p:spTree>
    <p:extLst>
      <p:ext uri="{BB962C8B-B14F-4D97-AF65-F5344CB8AC3E}">
        <p14:creationId xmlns:p14="http://schemas.microsoft.com/office/powerpoint/2010/main" val="112782511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F6F1EF-CABE-412D-A7D7-6B9CB1F4A791}"/>
              </a:ext>
            </a:extLst>
          </p:cNvPr>
          <p:cNvSpPr>
            <a:spLocks noGrp="1"/>
          </p:cNvSpPr>
          <p:nvPr>
            <p:ph type="title"/>
          </p:nvPr>
        </p:nvSpPr>
        <p:spPr>
          <a:xfrm>
            <a:off x="838200" y="365125"/>
            <a:ext cx="10515600" cy="713177"/>
          </a:xfrm>
        </p:spPr>
        <p:txBody>
          <a:bodyPr>
            <a:noAutofit/>
          </a:bodyPr>
          <a:lstStyle/>
          <a:p>
            <a:r>
              <a:rPr lang="en-GB" sz="3200" dirty="0"/>
              <a:t>Measurement performance test cases for SS-RSRP and SS-RSRQ</a:t>
            </a:r>
          </a:p>
        </p:txBody>
      </p:sp>
      <p:sp>
        <p:nvSpPr>
          <p:cNvPr id="3" name="Content Placeholder 2">
            <a:extLst>
              <a:ext uri="{FF2B5EF4-FFF2-40B4-BE49-F238E27FC236}">
                <a16:creationId xmlns:a16="http://schemas.microsoft.com/office/drawing/2014/main" id="{5EC68BD6-2239-4FE8-A26A-CB058FC0B644}"/>
              </a:ext>
            </a:extLst>
          </p:cNvPr>
          <p:cNvSpPr>
            <a:spLocks noGrp="1"/>
          </p:cNvSpPr>
          <p:nvPr>
            <p:ph idx="1"/>
          </p:nvPr>
        </p:nvSpPr>
        <p:spPr>
          <a:xfrm>
            <a:off x="838200" y="1276709"/>
            <a:ext cx="10515600" cy="4900254"/>
          </a:xfrm>
        </p:spPr>
        <p:txBody>
          <a:bodyPr>
            <a:normAutofit/>
          </a:bodyPr>
          <a:lstStyle/>
          <a:p>
            <a:r>
              <a:rPr lang="fi-FI" dirty="0" err="1"/>
              <a:t>During</a:t>
            </a:r>
            <a:r>
              <a:rPr lang="fi-FI" dirty="0"/>
              <a:t> 1st </a:t>
            </a:r>
            <a:r>
              <a:rPr lang="fi-FI" dirty="0" err="1"/>
              <a:t>round</a:t>
            </a:r>
            <a:r>
              <a:rPr lang="fi-FI" dirty="0"/>
              <a:t> </a:t>
            </a:r>
            <a:r>
              <a:rPr lang="fi-FI" dirty="0" err="1"/>
              <a:t>discussions</a:t>
            </a:r>
            <a:r>
              <a:rPr lang="fi-FI" dirty="0"/>
              <a:t> </a:t>
            </a:r>
            <a:r>
              <a:rPr lang="fi-FI" dirty="0" err="1"/>
              <a:t>following</a:t>
            </a:r>
            <a:r>
              <a:rPr lang="fi-FI" dirty="0"/>
              <a:t> </a:t>
            </a:r>
            <a:r>
              <a:rPr lang="fi-FI" dirty="0" err="1"/>
              <a:t>was</a:t>
            </a:r>
            <a:r>
              <a:rPr lang="fi-FI" dirty="0"/>
              <a:t> </a:t>
            </a:r>
            <a:r>
              <a:rPr lang="fi-FI" dirty="0" err="1"/>
              <a:t>summarized</a:t>
            </a:r>
            <a:r>
              <a:rPr lang="fi-FI" dirty="0"/>
              <a:t>:</a:t>
            </a:r>
          </a:p>
          <a:p>
            <a:pPr lvl="1"/>
            <a:r>
              <a:rPr lang="en-GB" dirty="0"/>
              <a:t>Tentative agreements:</a:t>
            </a:r>
          </a:p>
          <a:p>
            <a:pPr lvl="2"/>
            <a:r>
              <a:rPr lang="en-GB" dirty="0"/>
              <a:t>Option 2: ’Test the measurement accuracy within core requirements’ (Ericsson, Huawei, Nokia, Qualcomm, Apple, MediaTek) </a:t>
            </a:r>
            <a:endParaRPr lang="fi-FI" dirty="0"/>
          </a:p>
          <a:p>
            <a:endParaRPr lang="en-GB" dirty="0"/>
          </a:p>
          <a:p>
            <a:r>
              <a:rPr lang="en-GB" dirty="0"/>
              <a:t>Open in 2</a:t>
            </a:r>
            <a:r>
              <a:rPr lang="en-GB" baseline="30000" dirty="0"/>
              <a:t>nd</a:t>
            </a:r>
            <a:r>
              <a:rPr lang="en-GB" dirty="0"/>
              <a:t> round discussion:</a:t>
            </a:r>
          </a:p>
          <a:p>
            <a:pPr lvl="1"/>
            <a:r>
              <a:rPr lang="en-GB" dirty="0"/>
              <a:t>There are still some open aspects for discussion related to following:</a:t>
            </a:r>
          </a:p>
          <a:p>
            <a:pPr lvl="2"/>
            <a:r>
              <a:rPr lang="en-GB" dirty="0"/>
              <a:t>how to test (Apple, Nokia and Huawei) and</a:t>
            </a:r>
          </a:p>
          <a:p>
            <a:pPr lvl="2"/>
            <a:r>
              <a:rPr lang="en-GB" dirty="0"/>
              <a:t>the actual test case layout (Anritsu, R&amp;S)</a:t>
            </a:r>
          </a:p>
        </p:txBody>
      </p:sp>
    </p:spTree>
    <p:extLst>
      <p:ext uri="{BB962C8B-B14F-4D97-AF65-F5344CB8AC3E}">
        <p14:creationId xmlns:p14="http://schemas.microsoft.com/office/powerpoint/2010/main" val="208013999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F6F1EF-CABE-412D-A7D7-6B9CB1F4A791}"/>
              </a:ext>
            </a:extLst>
          </p:cNvPr>
          <p:cNvSpPr>
            <a:spLocks noGrp="1"/>
          </p:cNvSpPr>
          <p:nvPr>
            <p:ph type="title"/>
          </p:nvPr>
        </p:nvSpPr>
        <p:spPr>
          <a:xfrm>
            <a:off x="838200" y="365125"/>
            <a:ext cx="10515600" cy="713177"/>
          </a:xfrm>
        </p:spPr>
        <p:txBody>
          <a:bodyPr>
            <a:noAutofit/>
          </a:bodyPr>
          <a:lstStyle/>
          <a:p>
            <a:r>
              <a:rPr lang="en-GB" sz="4000" dirty="0"/>
              <a:t>Way Forward</a:t>
            </a:r>
          </a:p>
        </p:txBody>
      </p:sp>
      <p:sp>
        <p:nvSpPr>
          <p:cNvPr id="3" name="Content Placeholder 2">
            <a:extLst>
              <a:ext uri="{FF2B5EF4-FFF2-40B4-BE49-F238E27FC236}">
                <a16:creationId xmlns:a16="http://schemas.microsoft.com/office/drawing/2014/main" id="{5EC68BD6-2239-4FE8-A26A-CB058FC0B644}"/>
              </a:ext>
            </a:extLst>
          </p:cNvPr>
          <p:cNvSpPr>
            <a:spLocks noGrp="1"/>
          </p:cNvSpPr>
          <p:nvPr>
            <p:ph idx="1"/>
          </p:nvPr>
        </p:nvSpPr>
        <p:spPr>
          <a:xfrm>
            <a:off x="838200" y="1276709"/>
            <a:ext cx="10515600" cy="4900254"/>
          </a:xfrm>
        </p:spPr>
        <p:txBody>
          <a:bodyPr>
            <a:normAutofit/>
          </a:bodyPr>
          <a:lstStyle/>
          <a:p>
            <a:r>
              <a:rPr lang="en-GB" dirty="0"/>
              <a:t>During RAN4#98bis following aspect related to measurement performance testing remained open:</a:t>
            </a:r>
          </a:p>
          <a:p>
            <a:pPr lvl="1"/>
            <a:r>
              <a:rPr lang="en-GB" dirty="0"/>
              <a:t>Companies should provide input on how to ensure that the test cases also enable testing measurement performance for (SS-)RSRP and (SS-)RSRQ.</a:t>
            </a:r>
          </a:p>
          <a:p>
            <a:pPr lvl="2"/>
            <a:r>
              <a:rPr lang="en-GB" dirty="0"/>
              <a:t>Proposals</a:t>
            </a:r>
          </a:p>
          <a:p>
            <a:pPr lvl="3"/>
            <a:r>
              <a:rPr lang="en-GB" dirty="0"/>
              <a:t>Option 1: </a:t>
            </a:r>
            <a:r>
              <a:rPr lang="en-US" dirty="0"/>
              <a:t>Include the needed test settings in the test case to enable that measurement performance requirements can be tested against agreed accuracies.</a:t>
            </a:r>
            <a:endParaRPr lang="en-GB" dirty="0"/>
          </a:p>
          <a:p>
            <a:pPr lvl="3"/>
            <a:r>
              <a:rPr lang="en-GB" dirty="0"/>
              <a:t>Option 2: </a:t>
            </a:r>
            <a:r>
              <a:rPr lang="en-US" dirty="0"/>
              <a:t>Other</a:t>
            </a:r>
          </a:p>
          <a:p>
            <a:pPr lvl="1"/>
            <a:endParaRPr lang="en-US" dirty="0"/>
          </a:p>
        </p:txBody>
      </p:sp>
    </p:spTree>
    <p:extLst>
      <p:ext uri="{BB962C8B-B14F-4D97-AF65-F5344CB8AC3E}">
        <p14:creationId xmlns:p14="http://schemas.microsoft.com/office/powerpoint/2010/main" val="222492917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F6F1EF-CABE-412D-A7D7-6B9CB1F4A791}"/>
              </a:ext>
            </a:extLst>
          </p:cNvPr>
          <p:cNvSpPr>
            <a:spLocks noGrp="1"/>
          </p:cNvSpPr>
          <p:nvPr>
            <p:ph type="title"/>
          </p:nvPr>
        </p:nvSpPr>
        <p:spPr>
          <a:xfrm>
            <a:off x="838200" y="365125"/>
            <a:ext cx="10515600" cy="713177"/>
          </a:xfrm>
        </p:spPr>
        <p:txBody>
          <a:bodyPr>
            <a:noAutofit/>
          </a:bodyPr>
          <a:lstStyle/>
          <a:p>
            <a:r>
              <a:rPr lang="en-GB" sz="4000" dirty="0"/>
              <a:t>For RAN4#99</a:t>
            </a:r>
          </a:p>
        </p:txBody>
      </p:sp>
      <p:sp>
        <p:nvSpPr>
          <p:cNvPr id="3" name="Content Placeholder 2">
            <a:extLst>
              <a:ext uri="{FF2B5EF4-FFF2-40B4-BE49-F238E27FC236}">
                <a16:creationId xmlns:a16="http://schemas.microsoft.com/office/drawing/2014/main" id="{5EC68BD6-2239-4FE8-A26A-CB058FC0B644}"/>
              </a:ext>
            </a:extLst>
          </p:cNvPr>
          <p:cNvSpPr>
            <a:spLocks noGrp="1"/>
          </p:cNvSpPr>
          <p:nvPr>
            <p:ph idx="1"/>
          </p:nvPr>
        </p:nvSpPr>
        <p:spPr>
          <a:xfrm>
            <a:off x="838200" y="1276709"/>
            <a:ext cx="10515600" cy="4900254"/>
          </a:xfrm>
        </p:spPr>
        <p:txBody>
          <a:bodyPr>
            <a:normAutofit/>
          </a:bodyPr>
          <a:lstStyle/>
          <a:p>
            <a:r>
              <a:rPr lang="en-GB" dirty="0"/>
              <a:t>Test cases endorsed in RAN4#98e-bis will be collected in a Big Draft CR, which after e-mail endorsement will serve as baseline for future work.</a:t>
            </a:r>
          </a:p>
          <a:p>
            <a:r>
              <a:rPr lang="en-GB" dirty="0"/>
              <a:t>This Big CR should be as baseline for further work on the test cases.</a:t>
            </a:r>
          </a:p>
          <a:p>
            <a:endParaRPr lang="en-US" dirty="0"/>
          </a:p>
        </p:txBody>
      </p:sp>
    </p:spTree>
    <p:extLst>
      <p:ext uri="{BB962C8B-B14F-4D97-AF65-F5344CB8AC3E}">
        <p14:creationId xmlns:p14="http://schemas.microsoft.com/office/powerpoint/2010/main" val="225281755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F6F1EF-CABE-412D-A7D7-6B9CB1F4A791}"/>
              </a:ext>
            </a:extLst>
          </p:cNvPr>
          <p:cNvSpPr>
            <a:spLocks noGrp="1"/>
          </p:cNvSpPr>
          <p:nvPr>
            <p:ph type="title"/>
          </p:nvPr>
        </p:nvSpPr>
        <p:spPr>
          <a:xfrm>
            <a:off x="838200" y="365125"/>
            <a:ext cx="10515600" cy="713177"/>
          </a:xfrm>
        </p:spPr>
        <p:txBody>
          <a:bodyPr>
            <a:noAutofit/>
          </a:bodyPr>
          <a:lstStyle/>
          <a:p>
            <a:r>
              <a:rPr lang="en-GB" sz="4000" dirty="0"/>
              <a:t>Collection of some agreements from </a:t>
            </a:r>
            <a:r>
              <a:rPr lang="en-GB" sz="4000" dirty="0">
                <a:solidFill>
                  <a:schemeClr val="accent1"/>
                </a:solidFill>
              </a:rPr>
              <a:t>RAN4#</a:t>
            </a:r>
            <a:r>
              <a:rPr lang="en-GB" sz="4000" dirty="0"/>
              <a:t>98</a:t>
            </a:r>
            <a:r>
              <a:rPr lang="en-GB" sz="4000" strike="sngStrike" dirty="0"/>
              <a:t>bis</a:t>
            </a:r>
          </a:p>
        </p:txBody>
      </p:sp>
      <p:sp>
        <p:nvSpPr>
          <p:cNvPr id="3" name="Content Placeholder 2">
            <a:extLst>
              <a:ext uri="{FF2B5EF4-FFF2-40B4-BE49-F238E27FC236}">
                <a16:creationId xmlns:a16="http://schemas.microsoft.com/office/drawing/2014/main" id="{5EC68BD6-2239-4FE8-A26A-CB058FC0B644}"/>
              </a:ext>
            </a:extLst>
          </p:cNvPr>
          <p:cNvSpPr>
            <a:spLocks noGrp="1"/>
          </p:cNvSpPr>
          <p:nvPr>
            <p:ph idx="1"/>
          </p:nvPr>
        </p:nvSpPr>
        <p:spPr>
          <a:xfrm>
            <a:off x="838200" y="1276709"/>
            <a:ext cx="10515600" cy="4900254"/>
          </a:xfrm>
        </p:spPr>
        <p:txBody>
          <a:bodyPr>
            <a:normAutofit/>
          </a:bodyPr>
          <a:lstStyle/>
          <a:p>
            <a:r>
              <a:rPr lang="en-GB" dirty="0">
                <a:highlight>
                  <a:srgbClr val="00FF00"/>
                </a:highlight>
              </a:rPr>
              <a:t>Define measurement performance test cases for SS-RSRP and SS-RSRQ measurement accuracies for LTE-NR_DC_CA</a:t>
            </a:r>
          </a:p>
          <a:p>
            <a:pPr lvl="1"/>
            <a:r>
              <a:rPr lang="en-GB" dirty="0">
                <a:highlight>
                  <a:srgbClr val="00FF00"/>
                </a:highlight>
              </a:rPr>
              <a:t>Measurement period and accuracy shall be verified in the same test.</a:t>
            </a:r>
          </a:p>
          <a:p>
            <a:r>
              <a:rPr lang="en-GB" b="1" u="sng" dirty="0"/>
              <a:t>Issue 2-5-1: </a:t>
            </a:r>
            <a:r>
              <a:rPr lang="en-GB" dirty="0"/>
              <a:t>Measurement performance test coverage.</a:t>
            </a:r>
          </a:p>
          <a:p>
            <a:pPr lvl="1"/>
            <a:r>
              <a:rPr lang="en-GB" dirty="0">
                <a:highlight>
                  <a:srgbClr val="00FF00"/>
                </a:highlight>
              </a:rPr>
              <a:t>Option 1: </a:t>
            </a:r>
            <a:r>
              <a:rPr lang="en-US" dirty="0">
                <a:highlight>
                  <a:srgbClr val="00FF00"/>
                </a:highlight>
              </a:rPr>
              <a:t>Follow the test case list for serving cell and measured target cell. Hence, include measurement performance on all test cases</a:t>
            </a:r>
            <a:endParaRPr lang="en-GB" b="1" u="sng" dirty="0"/>
          </a:p>
          <a:p>
            <a:r>
              <a:rPr lang="en-GB" b="1" u="sng" dirty="0"/>
              <a:t>Issue 2-6-1: </a:t>
            </a:r>
            <a:r>
              <a:rPr lang="en-GB" dirty="0"/>
              <a:t>Measurement performance test of RSRP and RSRQ.</a:t>
            </a:r>
          </a:p>
          <a:p>
            <a:pPr lvl="1"/>
            <a:r>
              <a:rPr lang="en-GB" dirty="0">
                <a:highlight>
                  <a:srgbClr val="00FF00"/>
                </a:highlight>
              </a:rPr>
              <a:t>Option 1: </a:t>
            </a:r>
            <a:r>
              <a:rPr lang="en-US" dirty="0">
                <a:highlight>
                  <a:srgbClr val="00FF00"/>
                </a:highlight>
              </a:rPr>
              <a:t>Test measurement performance of (SS-)RSRP and (SS-)RSRQ in each test case.</a:t>
            </a:r>
            <a:endParaRPr lang="en-GB" dirty="0">
              <a:highlight>
                <a:srgbClr val="00FF00"/>
              </a:highlight>
            </a:endParaRPr>
          </a:p>
          <a:p>
            <a:pPr lvl="2" hangingPunct="0"/>
            <a:endParaRPr lang="en-GB" dirty="0"/>
          </a:p>
        </p:txBody>
      </p:sp>
    </p:spTree>
    <p:extLst>
      <p:ext uri="{BB962C8B-B14F-4D97-AF65-F5344CB8AC3E}">
        <p14:creationId xmlns:p14="http://schemas.microsoft.com/office/powerpoint/2010/main" val="3575566433"/>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9763</TotalTime>
  <Words>766</Words>
  <Application>Microsoft Office PowerPoint</Application>
  <PresentationFormat>Widescreen</PresentationFormat>
  <Paragraphs>85</Paragraphs>
  <Slides>7</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7</vt:i4>
      </vt:variant>
    </vt:vector>
  </HeadingPairs>
  <TitlesOfParts>
    <vt:vector size="11" baseType="lpstr">
      <vt:lpstr>Arial</vt:lpstr>
      <vt:lpstr>Calibri</vt:lpstr>
      <vt:lpstr>Calibri Light</vt:lpstr>
      <vt:lpstr>Office Theme</vt:lpstr>
      <vt:lpstr>WF on Test cases for MR-DC Idle mode CA measurements</vt:lpstr>
      <vt:lpstr>Test case list for [204] LTE_NR_DC_CA_RRM_1_NWM</vt:lpstr>
      <vt:lpstr>Test cases for MD-DC EMR</vt:lpstr>
      <vt:lpstr>Measurement performance test cases for SS-RSRP and SS-RSRQ</vt:lpstr>
      <vt:lpstr>Way Forward</vt:lpstr>
      <vt:lpstr>For RAN4#99</vt:lpstr>
      <vt:lpstr>Collection of some agreements from RAN4#98bis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WF on Test cases for MR-DC Idle mode CA measurements</dc:title>
  <dc:creator>Nokia</dc:creator>
  <cp:lastModifiedBy>Nokia</cp:lastModifiedBy>
  <cp:revision>35</cp:revision>
  <dcterms:created xsi:type="dcterms:W3CDTF">2020-11-10T12:49:21Z</dcterms:created>
  <dcterms:modified xsi:type="dcterms:W3CDTF">2021-04-19T21:29:39Z</dcterms:modified>
</cp:coreProperties>
</file>