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82" r:id="rId4"/>
    <p:sldId id="283" r:id="rId5"/>
    <p:sldId id="280" r:id="rId6"/>
    <p:sldId id="281" r:id="rId7"/>
    <p:sldId id="278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8F4085-444F-4B20-A6E1-BC745728ED9C}" v="2" dt="2021-04-19T13:34:09.7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3" autoAdjust="0"/>
    <p:restoredTop sz="95394" autoAdjust="0"/>
  </p:normalViewPr>
  <p:slideViewPr>
    <p:cSldViewPr snapToGrid="0">
      <p:cViewPr varScale="1">
        <p:scale>
          <a:sx n="115" d="100"/>
          <a:sy n="115" d="100"/>
        </p:scale>
        <p:origin x="437" y="72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661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43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UE RF requirement for FR2 HST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Samsung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#98</a:t>
            </a:r>
            <a:r>
              <a:rPr lang="en-US" altLang="zh-CN" sz="2400" b="1" dirty="0"/>
              <a:t>-</a:t>
            </a:r>
            <a:r>
              <a:rPr lang="en-US" altLang="zh-CN" sz="2400" b="1" dirty="0" err="1"/>
              <a:t>bis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</a:t>
            </a:r>
            <a:r>
              <a:rPr lang="en-US" altLang="sv-SE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R4-210xxxx</a:t>
            </a:r>
            <a:endParaRPr lang="en-US" altLang="zh-CN" sz="24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</a:t>
            </a:r>
            <a:r>
              <a:rPr lang="en-US" altLang="zh-CN" sz="2400" b="1" dirty="0"/>
              <a:t>12th – 20th April,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UE RF Requirement Framework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hangingPunct="0"/>
            <a:r>
              <a:rPr lang="en-US" sz="3600" dirty="0" smtClean="0"/>
              <a:t>Further </a:t>
            </a:r>
            <a:r>
              <a:rPr lang="en-US" sz="3600" dirty="0"/>
              <a:t>discuss on RF requirement framework for FR2 HST UE: </a:t>
            </a:r>
          </a:p>
          <a:p>
            <a:pPr lvl="1" hangingPunct="0"/>
            <a:r>
              <a:rPr lang="en-US" sz="3200" dirty="0"/>
              <a:t>FFS multiple RF requirement sets based on different scenarios or different implementations</a:t>
            </a:r>
          </a:p>
          <a:p>
            <a:pPr hangingPunct="0"/>
            <a:endParaRPr lang="en-US" dirty="0">
              <a:solidFill>
                <a:srgbClr val="FF0000"/>
              </a:solidFill>
            </a:endParaRPr>
          </a:p>
          <a:p>
            <a:pPr lvl="2" hangingPunct="0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7595D3-3E30-4E75-B979-9C5F05854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– </a:t>
            </a:r>
            <a:r>
              <a:rPr lang="en-US" altLang="zh-CN" dirty="0"/>
              <a:t>Minimum Peak EIRP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FFFAF30-120C-4BA7-8037-2B651F013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1049000" cy="503237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Antenna elements per </a:t>
            </a:r>
            <a:r>
              <a:rPr lang="en-US" dirty="0" smtClean="0"/>
              <a:t>panel</a:t>
            </a:r>
            <a:endParaRPr lang="en-US" strike="sngStrike" dirty="0"/>
          </a:p>
          <a:p>
            <a:pPr lvl="1" hangingPunct="0"/>
            <a:r>
              <a:rPr lang="en-US" dirty="0"/>
              <a:t>Baseline for requirement derivation: 4x4 with two polarization, TRP max = 23dBm</a:t>
            </a:r>
          </a:p>
          <a:p>
            <a:pPr lvl="1" hangingPunct="0"/>
            <a:r>
              <a:rPr lang="en-US" dirty="0"/>
              <a:t>Other options are not </a:t>
            </a:r>
            <a:r>
              <a:rPr lang="en-US" dirty="0" smtClean="0"/>
              <a:t>precluded. </a:t>
            </a:r>
            <a:endParaRPr lang="en-US" dirty="0"/>
          </a:p>
          <a:p>
            <a:pPr hangingPunct="0"/>
            <a:r>
              <a:rPr lang="en-US" dirty="0"/>
              <a:t>Minimum peak EIRP derivation</a:t>
            </a:r>
          </a:p>
          <a:p>
            <a:pPr lvl="1" hangingPunct="0"/>
            <a:r>
              <a:rPr lang="en-US" dirty="0" smtClean="0"/>
              <a:t>Option 1</a:t>
            </a:r>
            <a:r>
              <a:rPr lang="en-US" dirty="0" smtClean="0"/>
              <a:t>: </a:t>
            </a:r>
            <a:r>
              <a:rPr lang="en-US" dirty="0"/>
              <a:t>Deciding EIRP based on number of antenna element following PC5 </a:t>
            </a:r>
            <a:r>
              <a:rPr lang="en-US" dirty="0" smtClean="0"/>
              <a:t>discussion:</a:t>
            </a:r>
            <a:endParaRPr lang="en-US" strike="sngStrike" dirty="0"/>
          </a:p>
          <a:p>
            <a:pPr lvl="2" hangingPunct="0">
              <a:buFont typeface="Wingdings" panose="05000000000000000000" pitchFamily="2" charset="2"/>
              <a:buChar char="ü"/>
            </a:pPr>
            <a:r>
              <a:rPr lang="en-US" altLang="zh-CN" dirty="0"/>
              <a:t>4x4 antenna elements per panel with 30.X dBm min peak EIRP </a:t>
            </a:r>
          </a:p>
          <a:p>
            <a:pPr lvl="2" hangingPunct="0">
              <a:buFont typeface="Wingdings" panose="05000000000000000000" pitchFamily="2" charset="2"/>
              <a:buChar char="ü"/>
            </a:pPr>
            <a:r>
              <a:rPr lang="en-US" altLang="zh-CN" dirty="0"/>
              <a:t>Other antenna elements </a:t>
            </a:r>
            <a:r>
              <a:rPr lang="en-US" dirty="0"/>
              <a:t>configurations are FFS </a:t>
            </a:r>
            <a:endParaRPr lang="en-US" dirty="0" smtClean="0"/>
          </a:p>
          <a:p>
            <a:pPr lvl="1" hangingPunct="0"/>
            <a:r>
              <a:rPr lang="en-US" dirty="0"/>
              <a:t>Option </a:t>
            </a:r>
            <a:r>
              <a:rPr lang="en-US" dirty="0"/>
              <a:t>2: adopt 30.x </a:t>
            </a:r>
            <a:r>
              <a:rPr lang="en-US" dirty="0" err="1"/>
              <a:t>dBm</a:t>
            </a:r>
            <a:r>
              <a:rPr lang="en-US" dirty="0"/>
              <a:t> min peak EIRP as agreed for PC5 </a:t>
            </a:r>
          </a:p>
          <a:p>
            <a:pPr lvl="2" hangingPunct="0">
              <a:buFont typeface="Wingdings" panose="05000000000000000000" pitchFamily="2" charset="2"/>
              <a:buChar char="ü"/>
            </a:pPr>
            <a:r>
              <a:rPr lang="en-US" dirty="0"/>
              <a:t>8 antenna elements per panel or 16 antenna elements per panel is assumed </a:t>
            </a:r>
          </a:p>
          <a:p>
            <a:pPr lvl="1" hangingPunct="0"/>
            <a:r>
              <a:rPr lang="en-US" dirty="0" smtClean="0"/>
              <a:t>Option 3: </a:t>
            </a:r>
            <a:r>
              <a:rPr lang="en-US" dirty="0"/>
              <a:t>From UE implementation perspective, companies are encouraged to provide technical input based on the below table to derive minimum peak </a:t>
            </a:r>
            <a:r>
              <a:rPr lang="en-US" dirty="0" smtClean="0"/>
              <a:t>EIRP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7E9A6C0-525D-408C-9999-89D92283E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58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36F32D-2DCC-46F0-A3E7-51507A6F4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Table. Template for minimum peak EIRP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880707D-0E06-4BFE-98E0-B400C390F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2DF78C10-43B1-4976-BE07-60D228701B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013859"/>
              </p:ext>
            </p:extLst>
          </p:nvPr>
        </p:nvGraphicFramePr>
        <p:xfrm>
          <a:off x="2254308" y="1756036"/>
          <a:ext cx="5998015" cy="4053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4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439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060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Unit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Freq. range</a:t>
                      </a:r>
                      <a:endParaRPr lang="en-US" sz="14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24.25-29.5 GHz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P_out</a:t>
                      </a:r>
                      <a:r>
                        <a:rPr lang="en-GB" sz="1400" dirty="0">
                          <a:effectLst/>
                        </a:rPr>
                        <a:t> per element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# of antennas in array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Total conducted power per polarization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dBm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Avg. antenna element gain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dBi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Antenna roll-off loss vs frequency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Realized antenna array gain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dBi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Polarization gain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Mismatch and transmission line loss including load pull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Beam forming loss (phase shifter and amplitude error)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Finite beam table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Beam forming loss (one beam table fits all)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Form-factor integration losses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Total implementation loss (worst-case)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Peak EIRP (Minimum)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dBm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TRP (to be compared with TRP limit)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dBm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664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Spherical Coverage Requirement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sz="3200" dirty="0"/>
              <a:t>For spherical coverage requirement, FFS</a:t>
            </a:r>
          </a:p>
          <a:p>
            <a:pPr lvl="1" hangingPunct="0"/>
            <a:r>
              <a:rPr lang="en-US" sz="2800" dirty="0"/>
              <a:t>The x%-tile point in EIRP CDF: </a:t>
            </a:r>
          </a:p>
          <a:p>
            <a:pPr lvl="2" hangingPunct="0"/>
            <a:r>
              <a:rPr lang="en-US" sz="2400" dirty="0"/>
              <a:t># of panels, # of beams in </a:t>
            </a:r>
            <a:r>
              <a:rPr lang="en-US" sz="2400" dirty="0" err="1"/>
              <a:t>beambook</a:t>
            </a:r>
            <a:r>
              <a:rPr lang="en-US" sz="2400" dirty="0"/>
              <a:t> and x%-tile point need to consider how much spherical coverage is needed, based on deployment scenario analysis. </a:t>
            </a:r>
          </a:p>
          <a:p>
            <a:pPr lvl="1" hangingPunct="0"/>
            <a:r>
              <a:rPr lang="en-US" sz="2800" dirty="0"/>
              <a:t>FFS different x%-tile point needed for different scenarios. </a:t>
            </a:r>
          </a:p>
          <a:p>
            <a:pPr lvl="1" hangingPunct="0"/>
            <a:r>
              <a:rPr lang="en-US" sz="2800" dirty="0"/>
              <a:t>FFS detailed requirement for minimum EIRP value at x%-tile.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749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Beam Correspondence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sz="3200" dirty="0"/>
              <a:t>Beam Correspondence requirement for FR2 HST UE: </a:t>
            </a:r>
          </a:p>
          <a:p>
            <a:pPr lvl="0" hangingPunct="0"/>
            <a:r>
              <a:rPr lang="en-US" dirty="0"/>
              <a:t>For Rel-15 Beam Correspondence: </a:t>
            </a:r>
          </a:p>
          <a:p>
            <a:pPr lvl="1" hangingPunct="0"/>
            <a:r>
              <a:rPr lang="en-GB" dirty="0"/>
              <a:t>Option 1 (Samsung/Qualcomm/Ericsson/ZTE/Nokia): BC bit-0 UE is not allowed, i.e., UE shall meeting the minimum peak EIRP requirement and spherical coverage requirement with its autonomously chosen UL beams and without uplink beam sweeping.</a:t>
            </a:r>
            <a:endParaRPr lang="en-US" dirty="0"/>
          </a:p>
          <a:p>
            <a:pPr lvl="1"/>
            <a:r>
              <a:rPr lang="en-GB" dirty="0"/>
              <a:t>Option 2 (Huawei): No need to mandate FR2 HST UE support BC bit-1. </a:t>
            </a:r>
            <a:endParaRPr lang="en-US" dirty="0"/>
          </a:p>
          <a:p>
            <a:pPr lvl="0" hangingPunct="0"/>
            <a:r>
              <a:rPr lang="en-US" sz="2800" dirty="0" smtClean="0"/>
              <a:t>For </a:t>
            </a:r>
            <a:r>
              <a:rPr lang="en-US" sz="2800" dirty="0"/>
              <a:t>Rel-16 Beam Correspondence: </a:t>
            </a:r>
          </a:p>
          <a:p>
            <a:pPr lvl="1" hangingPunct="0"/>
            <a:r>
              <a:rPr lang="en-US" dirty="0"/>
              <a:t>FFS the necessity of support Rel-16 optional feature </a:t>
            </a:r>
            <a:r>
              <a:rPr lang="en-US" i="1" dirty="0"/>
              <a:t>beamCorrespondenceSSB-based-r16</a:t>
            </a:r>
          </a:p>
          <a:p>
            <a:pPr lvl="1" hangingPunct="0"/>
            <a:r>
              <a:rPr lang="en-US" dirty="0"/>
              <a:t>FFS the necessity of support Rel-16 optional feature </a:t>
            </a:r>
            <a:r>
              <a:rPr lang="en-US" i="1" dirty="0"/>
              <a:t>beamCorrespondenceCSI-RS-based-r16</a:t>
            </a:r>
          </a:p>
          <a:p>
            <a:pPr lvl="0" hangingPunct="0"/>
            <a:endParaRPr lang="en-US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959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268220"/>
              </p:ext>
            </p:extLst>
          </p:nvPr>
        </p:nvGraphicFramePr>
        <p:xfrm>
          <a:off x="1028603" y="1690688"/>
          <a:ext cx="10522226" cy="21600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663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122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70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R4-2104906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FR2 HST RF Requirements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Qualcomm, Inc.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R4-2104585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Consideration on UE beam and </a:t>
                      </a:r>
                      <a:r>
                        <a:rPr lang="en-US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pwr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requirements for FR2 HST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France S.A.S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R4-2104719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power class for FR2 HST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R4-2105026</a:t>
                      </a:r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baseline power class and UE RF requirement for FR2 HST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R4-2104586</a:t>
                      </a:r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Considerations on Beam correspondence for HST FR2 U</a:t>
                      </a: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France S.A.S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R4-2104720</a:t>
                      </a:r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beam correspondence for FR2 HST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R4-2106333</a:t>
                      </a:r>
                      <a:endParaRPr lang="en-US" sz="16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Beam Correspondence Requirement for FR2 HST UE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sz="3200" dirty="0"/>
              <a:t>[1] R4-2105470, “Email discussion summary for [98-bis-e][133] NR_HST_FR2_enh”, Samsung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10480</TotalTime>
  <Words>590</Words>
  <Application>Microsoft Office PowerPoint</Application>
  <PresentationFormat>Widescreen</PresentationFormat>
  <Paragraphs>121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宋体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WF on UE RF requirement for FR2 HST</vt:lpstr>
      <vt:lpstr>Way Forward – UE RF Requirement Framework</vt:lpstr>
      <vt:lpstr>Way Forward – Minimum Peak EIRP</vt:lpstr>
      <vt:lpstr>Table. Template for minimum peak EIRP</vt:lpstr>
      <vt:lpstr>Way Forward – Spherical Coverage Requirement</vt:lpstr>
      <vt:lpstr>Way Forward – Beam Correspondence</vt:lpstr>
      <vt:lpstr>Contributions List in RAN4#98-e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Jackson Wang (Samsung)</cp:lastModifiedBy>
  <cp:revision>413</cp:revision>
  <dcterms:created xsi:type="dcterms:W3CDTF">2017-01-18T06:26:21Z</dcterms:created>
  <dcterms:modified xsi:type="dcterms:W3CDTF">2021-04-20T07:19:29Z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  <property fmtid="{D5CDD505-2E9C-101B-9397-08002B2CF9AE}" pid="10" name="_2015_ms_pID_725343">
    <vt:lpwstr>(2)TSdm7jqE//OZP2S4opzctknFzKmbgAXdWvvYHdrRKUuCLVRoq0TgQXxD+JiQ3YrVC8xRktRs
hs83ArMNiwqVB+QAcdIYOsBSsE+QdRhOHMIUP+xRhP27QzK0ueCoZxIWFkavp3/6drLdg/AH
uche+jCn+jo6RC/4150T5Lqe3PSPcr2M+EG520UcgZggkEqepM0D0gc8JIuOuM15oF25BSFt
KgJdfBHz9ZA7euV/Pq</vt:lpwstr>
  </property>
  <property fmtid="{D5CDD505-2E9C-101B-9397-08002B2CF9AE}" pid="11" name="_2015_ms_pID_7253431">
    <vt:lpwstr>ZxiZDUgWGPw6m2l5Sn/hYVfdle/Mk/vOC8xjQuowYnGUatAKOLBuAy
PFCqwXP8UqBVaCW7CCH0DksOVhrjuaRToDdEf4FIZHXS1YvPkjrXacKroG81z3gofcnbLOAR
RP04mV3rCm/Td88pKhbWObVDhqKqg4vMF1/o8OOXIC/DOHiLvf3laLgjJyPdlLwWtD9cu6I3
LxwzFvLFtU752CqK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1614909626</vt:lpwstr>
  </property>
</Properties>
</file>