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69" r:id="rId4"/>
    <p:sldId id="268" r:id="rId5"/>
    <p:sldId id="270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uawei" initials="HW" lastIdx="2" clrIdx="0">
    <p:extLst>
      <p:ext uri="{19B8F6BF-5375-455C-9EA6-DF929625EA0E}">
        <p15:presenceInfo xmlns:p15="http://schemas.microsoft.com/office/powerpoint/2012/main" userId="Huawei" providerId="None"/>
      </p:ext>
    </p:extLst>
  </p:cmAuthor>
  <p:cmAuthor id="2" name="Ng, Man Hung (Nokia - GB)" initials="NMH(-G" lastIdx="5" clrIdx="1">
    <p:extLst>
      <p:ext uri="{19B8F6BF-5375-455C-9EA6-DF929625EA0E}">
        <p15:presenceInfo xmlns:p15="http://schemas.microsoft.com/office/powerpoint/2012/main" userId="S::man_hung.ng@nokia.com::62a07ceb-399a-4ef3-aa1f-2d918fa96cbd" providerId="AD"/>
      </p:ext>
    </p:extLst>
  </p:cmAuthor>
  <p:cmAuthor id="3" name="薛飞10164284" initials="薛飞10164284" lastIdx="2" clrIdx="2">
    <p:extLst>
      <p:ext uri="{19B8F6BF-5375-455C-9EA6-DF929625EA0E}">
        <p15:presenceInfo xmlns:p15="http://schemas.microsoft.com/office/powerpoint/2012/main" userId="S-1-5-21-3250579939-626067488-4216368596-208243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4" autoAdjust="0"/>
    <p:restoredTop sz="94660"/>
  </p:normalViewPr>
  <p:slideViewPr>
    <p:cSldViewPr snapToGrid="0">
      <p:cViewPr varScale="1">
        <p:scale>
          <a:sx n="110" d="100"/>
          <a:sy n="110" d="100"/>
        </p:scale>
        <p:origin x="630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5637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13211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025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8724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2035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285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98218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39302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51522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554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9769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354DF9-FBB4-4DB4-975A-B9D0E1F7617A}" type="datetimeFigureOut">
              <a:rPr lang="en-US" smtClean="0"/>
              <a:t>4/19/2021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91FE18-20E5-41E8-BBEA-5CFE005EBAE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431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030819"/>
            <a:ext cx="9144000" cy="1479144"/>
          </a:xfrm>
        </p:spPr>
        <p:txBody>
          <a:bodyPr>
            <a:noAutofit/>
          </a:bodyPr>
          <a:lstStyle/>
          <a:p>
            <a:r>
              <a:rPr lang="en-GB" sz="4000" dirty="0"/>
              <a:t>WF on UE RF requirements for R17 NB-IoT 16QAM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086984"/>
            <a:ext cx="9144000" cy="1655762"/>
          </a:xfrm>
        </p:spPr>
        <p:txBody>
          <a:bodyPr/>
          <a:lstStyle/>
          <a:p>
            <a:r>
              <a:rPr lang="en-GB" dirty="0"/>
              <a:t>Nokia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198474" y="128166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spcBef>
                <a:spcPct val="0"/>
              </a:spcBef>
            </a:pPr>
            <a:r>
              <a:rPr lang="en-GB" altLang="sv-SE" b="1" dirty="0">
                <a:cs typeface="Arial" panose="020B0604020202020204" pitchFamily="34" charset="0"/>
              </a:rPr>
              <a:t>3GPP TSG-RAN WG4 Meeting # 98-bis-e</a:t>
            </a:r>
          </a:p>
          <a:p>
            <a:r>
              <a:rPr lang="en-GB" b="1" dirty="0"/>
              <a:t>Electronic Meeting, 12 – 20 April 2021</a:t>
            </a:r>
          </a:p>
          <a:p>
            <a:r>
              <a:rPr lang="en-US" b="1" dirty="0"/>
              <a:t>Agenda Item:	</a:t>
            </a:r>
            <a:r>
              <a:rPr lang="en-GB" b="1" dirty="0"/>
              <a:t>10.9</a:t>
            </a:r>
            <a:endParaRPr lang="en-US" b="1" dirty="0"/>
          </a:p>
        </p:txBody>
      </p:sp>
      <p:sp>
        <p:nvSpPr>
          <p:cNvPr id="5" name="Rectangle 4"/>
          <p:cNvSpPr/>
          <p:nvPr/>
        </p:nvSpPr>
        <p:spPr>
          <a:xfrm>
            <a:off x="10230686" y="256585"/>
            <a:ext cx="13211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sv-SE" b="1" dirty="0">
                <a:cs typeface="Arial" panose="020B0604020202020204" pitchFamily="34" charset="0"/>
              </a:rPr>
              <a:t>R4-2105433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824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Background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marL="0" indent="0">
              <a:buNone/>
            </a:pPr>
            <a:r>
              <a:rPr lang="en-GB" sz="1400" dirty="0"/>
              <a:t>Contributions on UE RF requirements for R17 NB-IoT 16QAM in RAN4#98-bis-e have a variety of proposals:</a:t>
            </a:r>
          </a:p>
          <a:p>
            <a:pPr marL="0" indent="0">
              <a:buNone/>
            </a:pPr>
            <a:r>
              <a:rPr lang="en-GB" sz="1400" dirty="0"/>
              <a:t>[1]	R4-2104651		MPR for NB-IoT 16-QAM				Nokia Corporation</a:t>
            </a:r>
          </a:p>
          <a:p>
            <a:pPr marL="0" indent="0">
              <a:buNone/>
            </a:pPr>
            <a:r>
              <a:rPr lang="en-GB" sz="1400" dirty="0"/>
              <a:t>[2]	R4-2107246		UE RF impact analysis on R17 </a:t>
            </a:r>
            <a:r>
              <a:rPr lang="en-GB" sz="1400" dirty="0" err="1"/>
              <a:t>NB_IoT</a:t>
            </a:r>
            <a:r>
              <a:rPr lang="en-GB" sz="1400" dirty="0"/>
              <a:t>			Ericsson</a:t>
            </a:r>
          </a:p>
          <a:p>
            <a:pPr marL="0" indent="0">
              <a:buNone/>
            </a:pPr>
            <a:r>
              <a:rPr lang="en-GB" sz="1400" dirty="0"/>
              <a:t>[3]	R4-2107258		MPR Simulation Assumptions for 16QAM NB-IoT Uplink	Huawei, </a:t>
            </a:r>
            <a:r>
              <a:rPr lang="en-GB" sz="1400" dirty="0" err="1"/>
              <a:t>HiSilicon</a:t>
            </a:r>
            <a:endParaRPr lang="en-GB" sz="1400" dirty="0"/>
          </a:p>
          <a:p>
            <a:pPr marL="0" indent="0">
              <a:buNone/>
            </a:pPr>
            <a:r>
              <a:rPr lang="en-GB" sz="1400" dirty="0"/>
              <a:t>The Way Forward from the discussion of the contributions are summarized in the following slides.</a:t>
            </a:r>
          </a:p>
        </p:txBody>
      </p:sp>
    </p:spTree>
    <p:extLst>
      <p:ext uri="{BB962C8B-B14F-4D97-AF65-F5344CB8AC3E}">
        <p14:creationId xmlns:p14="http://schemas.microsoft.com/office/powerpoint/2010/main" val="9427557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</a:t>
            </a:r>
            <a:r>
              <a:rPr lang="en-US" dirty="0"/>
              <a:t>EVM limit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hangingPunct="0"/>
            <a:r>
              <a:rPr lang="en-US" dirty="0"/>
              <a:t>RAN4 will decide whether to set the limit to 12.5%.</a:t>
            </a:r>
          </a:p>
        </p:txBody>
      </p:sp>
    </p:spTree>
    <p:extLst>
      <p:ext uri="{BB962C8B-B14F-4D97-AF65-F5344CB8AC3E}">
        <p14:creationId xmlns:p14="http://schemas.microsoft.com/office/powerpoint/2010/main" val="38727023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</a:t>
            </a:r>
            <a:r>
              <a:rPr lang="en-US" dirty="0"/>
              <a:t>In-band Emission limit</a:t>
            </a:r>
            <a:endParaRPr lang="en-GB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D6F26DF-F135-48E5-9870-4E80817B5EE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horz">
            <a:normAutofit/>
          </a:bodyPr>
          <a:lstStyle/>
          <a:p>
            <a:pPr hangingPunct="0"/>
            <a:r>
              <a:rPr lang="en-US" dirty="0"/>
              <a:t>RAN4 will decide whether to change the current IBE mask and include the EVM limit.</a:t>
            </a:r>
          </a:p>
        </p:txBody>
      </p:sp>
    </p:spTree>
    <p:extLst>
      <p:ext uri="{BB962C8B-B14F-4D97-AF65-F5344CB8AC3E}">
        <p14:creationId xmlns:p14="http://schemas.microsoft.com/office/powerpoint/2010/main" val="2635333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C96004-B61D-49CF-B429-3B52C8E98C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dirty="0"/>
              <a:t>Way forward on </a:t>
            </a:r>
            <a:r>
              <a:rPr lang="en-US" dirty="0"/>
              <a:t>MPR simulation assumptions</a:t>
            </a:r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Vertical Text Placeholder 2">
                <a:extLst>
                  <a:ext uri="{FF2B5EF4-FFF2-40B4-BE49-F238E27FC236}">
                    <a16:creationId xmlns:a16="http://schemas.microsoft.com/office/drawing/2014/main" id="{BD6F26DF-F135-48E5-9870-4E80817B5EE0}"/>
                  </a:ext>
                </a:extLst>
              </p:cNvPr>
              <p:cNvSpPr>
                <a:spLocks noGrp="1"/>
              </p:cNvSpPr>
              <p:nvPr>
                <p:ph type="body" orient="vert" idx="1"/>
              </p:nvPr>
            </p:nvSpPr>
            <p:spPr/>
            <p:txBody>
              <a:bodyPr vert="horz">
                <a:normAutofit fontScale="85000" lnSpcReduction="20000"/>
              </a:bodyPr>
              <a:lstStyle/>
              <a:p>
                <a:r>
                  <a:rPr lang="en-US" dirty="0"/>
                  <a:t>Agreements:</a:t>
                </a:r>
                <a:endParaRPr lang="en-GB" dirty="0"/>
              </a:p>
              <a:p>
                <a:pPr lvl="1"/>
                <a:r>
                  <a:rPr lang="en-GB" dirty="0"/>
                  <a:t>I/Q image: 25 dB, Carrier leakage: 25 </a:t>
                </a:r>
                <a:r>
                  <a:rPr lang="en-GB" dirty="0" err="1"/>
                  <a:t>dBc</a:t>
                </a:r>
                <a:r>
                  <a:rPr lang="en-GB" dirty="0"/>
                  <a:t>, CIM3: 60 dB</a:t>
                </a:r>
              </a:p>
              <a:p>
                <a:pPr lvl="1"/>
                <a:r>
                  <a:rPr lang="en-GB" dirty="0"/>
                  <a:t>PA calibration point: MPR=0 for single-tone (worst case among 3.75 kHz pi/2 BPSK and pi/4 QPSK, 15 kHz pi/2 BPSK and pi/4 QPSK)</a:t>
                </a:r>
              </a:p>
              <a:p>
                <a:pPr lvl="1"/>
                <a:r>
                  <a:rPr lang="en-GB" dirty="0"/>
                  <a:t>Whether to include EVM limit: Yes. Companies should declare which option(s) below is(are) used</a:t>
                </a:r>
              </a:p>
              <a:p>
                <a:pPr lvl="2"/>
                <a:r>
                  <a:rPr lang="en-GB" dirty="0"/>
                  <a:t>Option 1: 12.5%.</a:t>
                </a:r>
              </a:p>
              <a:p>
                <a:pPr lvl="2"/>
                <a:r>
                  <a:rPr lang="en-GB" dirty="0"/>
                  <a:t>Option 2: Other values which should be clearly stated.</a:t>
                </a:r>
              </a:p>
              <a:p>
                <a:pPr lvl="1"/>
                <a:r>
                  <a:rPr lang="en-GB" dirty="0"/>
                  <a:t>Whether to include IBE mask: Yes. Companies should declare which option(s) below is(are) used </a:t>
                </a:r>
              </a:p>
              <a:p>
                <a:pPr lvl="2"/>
                <a:r>
                  <a:rPr lang="en-US" dirty="0"/>
                  <a:t>Option 1: Use the existing NB-IoT IBE mask (=</a:t>
                </a:r>
                <a14:m>
                  <m:oMath xmlns:m="http://schemas.openxmlformats.org/officeDocument/2006/math">
                    <m:r>
                      <a:rPr lang="en-GB" i="1">
                        <a:latin typeface="Cambria Math" panose="02040503050406030204" pitchFamily="18" charset="0"/>
                      </a:rPr>
                      <m:t>20 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US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.175−3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−5 </m:t>
                    </m:r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𝑡𝑜𝑛𝑒</m:t>
                                </m:r>
                              </m:sub>
                            </m:sSub>
                          </m:e>
                        </m:d>
                        <m:r>
                          <a:rPr lang="en-GB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 / 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𝐶𝑡𝑜𝑛𝑒</m:t>
                        </m:r>
                      </m:sub>
                    </m:sSub>
                  </m:oMath>
                </a14:m>
                <a:r>
                  <a:rPr lang="en-US" dirty="0"/>
                  <a:t>).</a:t>
                </a:r>
              </a:p>
              <a:p>
                <a:pPr lvl="2"/>
                <a:r>
                  <a:rPr lang="en-US" dirty="0"/>
                  <a:t>Option 2: Include the EVM limit in the IBE mask (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20 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𝑙𝑜𝑔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10</m:t>
                        </m:r>
                      </m:sub>
                    </m:sSub>
                    <m:r>
                      <a:rPr lang="en-GB" i="1">
                        <a:latin typeface="Cambria Math" panose="02040503050406030204" pitchFamily="18" charset="0"/>
                      </a:rPr>
                      <m:t>𝐸𝑉𝑀</m:t>
                    </m:r>
                    <m:r>
                      <a:rPr lang="en-US" b="0" i="1" baseline="-25000" smtClean="0">
                        <a:latin typeface="Cambria Math" panose="02040503050406030204" pitchFamily="18" charset="0"/>
                      </a:rPr>
                      <m:t>16</m:t>
                    </m:r>
                    <m:r>
                      <a:rPr lang="en-US" i="1" baseline="-25000">
                        <a:latin typeface="Cambria Math" panose="02040503050406030204" pitchFamily="18" charset="0"/>
                      </a:rPr>
                      <m:t>𝑄</m:t>
                    </m:r>
                    <m:r>
                      <a:rPr lang="en-US" b="0" i="1" baseline="-25000" smtClean="0">
                        <a:latin typeface="Cambria Math" panose="02040503050406030204" pitchFamily="18" charset="0"/>
                      </a:rPr>
                      <m:t>𝐴𝑀</m:t>
                    </m:r>
                    <m:r>
                      <a:rPr lang="en-GB" i="1">
                        <a:latin typeface="Cambria Math" panose="02040503050406030204" pitchFamily="18" charset="0"/>
                      </a:rPr>
                      <m:t>−3−5 </m:t>
                    </m:r>
                    <m:d>
                      <m:d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GB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GB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𝐷</m:t>
                                </m:r>
                              </m:e>
                              <m:sub>
                                <m:r>
                                  <a:rPr lang="en-GB" i="1">
                                    <a:latin typeface="Cambria Math" panose="02040503050406030204" pitchFamily="18" charset="0"/>
                                  </a:rPr>
                                  <m:t>𝑡𝑜𝑛𝑒</m:t>
                                </m:r>
                              </m:sub>
                            </m:sSub>
                          </m:e>
                        </m:d>
                        <m:r>
                          <a:rPr lang="en-GB" i="1">
                            <a:latin typeface="Cambria Math" panose="02040503050406030204" pitchFamily="18" charset="0"/>
                          </a:rPr>
                          <m:t>−1</m:t>
                        </m:r>
                      </m:e>
                    </m:d>
                    <m:r>
                      <a:rPr lang="en-GB" i="1">
                        <a:latin typeface="Cambria Math" panose="02040503050406030204" pitchFamily="18" charset="0"/>
                      </a:rPr>
                      <m:t> /</m:t>
                    </m:r>
                    <m:sSub>
                      <m:sSubPr>
                        <m:ctrlPr>
                          <a:rPr lang="en-GB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i="1">
                            <a:latin typeface="Cambria Math" panose="02040503050406030204" pitchFamily="18" charset="0"/>
                          </a:rPr>
                          <m:t>𝐿</m:t>
                        </m:r>
                      </m:e>
                      <m:sub>
                        <m:r>
                          <a:rPr lang="en-GB" i="1">
                            <a:latin typeface="Cambria Math" panose="02040503050406030204" pitchFamily="18" charset="0"/>
                          </a:rPr>
                          <m:t>𝐶𝑡𝑜𝑛𝑒</m:t>
                        </m:r>
                      </m:sub>
                    </m:sSub>
                  </m:oMath>
                </a14:m>
                <a:r>
                  <a:rPr lang="en-US" dirty="0"/>
                  <a:t>).</a:t>
                </a:r>
              </a:p>
              <a:p>
                <a:pPr lvl="2"/>
                <a:r>
                  <a:rPr lang="en-GB" dirty="0"/>
                  <a:t>Option 3: Other options are not precluded but should be clearly stated.</a:t>
                </a:r>
              </a:p>
              <a:p>
                <a:pPr lvl="1"/>
                <a:r>
                  <a:rPr lang="en-GB" dirty="0"/>
                  <a:t>Whether to include 12-tone: Yes. Simulate allocations of 3, 6, and 12 tones.</a:t>
                </a:r>
              </a:p>
              <a:p>
                <a:pPr lvl="1"/>
                <a:r>
                  <a:rPr lang="en-GB" dirty="0"/>
                  <a:t>Power classes to be considered: 3, 5</a:t>
                </a:r>
              </a:p>
              <a:p>
                <a:pPr lvl="2"/>
                <a:r>
                  <a:rPr lang="en-GB" dirty="0"/>
                  <a:t>Power class 6 is optional for simulation results in RAN4#99-e.</a:t>
                </a:r>
              </a:p>
            </p:txBody>
          </p:sp>
        </mc:Choice>
        <mc:Fallback xmlns="">
          <p:sp>
            <p:nvSpPr>
              <p:cNvPr id="3" name="Vertical Text Placeholder 2">
                <a:extLst>
                  <a:ext uri="{FF2B5EF4-FFF2-40B4-BE49-F238E27FC236}">
                    <a16:creationId xmlns:a16="http://schemas.microsoft.com/office/drawing/2014/main" id="{BD6F26DF-F135-48E5-9870-4E80817B5EE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orient="vert" idx="1"/>
              </p:nvPr>
            </p:nvSpPr>
            <p:spPr>
              <a:blipFill>
                <a:blip r:embed="rId2"/>
                <a:stretch>
                  <a:fillRect l="-812" t="-3221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693630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3403</TotalTime>
  <Words>378</Words>
  <Application>Microsoft Office PowerPoint</Application>
  <PresentationFormat>Widescreen</PresentationFormat>
  <Paragraphs>30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Cambria Math</vt:lpstr>
      <vt:lpstr>Office Theme</vt:lpstr>
      <vt:lpstr>WF on UE RF requirements for R17 NB-IoT 16QAM</vt:lpstr>
      <vt:lpstr>Background</vt:lpstr>
      <vt:lpstr>Way forward on EVM limit</vt:lpstr>
      <vt:lpstr>Way forward on In-band Emission limit</vt:lpstr>
      <vt:lpstr>Way forward on MPR simulation assumptions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man_hung.ng@nokia.com</dc:creator>
  <cp:lastModifiedBy>Ng, Man Hung (Nokia - GB)</cp:lastModifiedBy>
  <cp:revision>384</cp:revision>
  <dcterms:created xsi:type="dcterms:W3CDTF">2016-11-16T01:29:09Z</dcterms:created>
  <dcterms:modified xsi:type="dcterms:W3CDTF">2021-04-19T21:21:17Z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-2141145419</vt:i4>
  </property>
  <property fmtid="{D5CDD505-2E9C-101B-9397-08002B2CF9AE}" pid="3" name="_NewReviewCycle">
    <vt:lpwstr/>
  </property>
  <property fmtid="{D5CDD505-2E9C-101B-9397-08002B2CF9AE}" pid="4" name="_EmailSubject">
    <vt:lpwstr>WF on sub6-GHz  ACLR and ACS</vt:lpwstr>
  </property>
  <property fmtid="{D5CDD505-2E9C-101B-9397-08002B2CF9AE}" pid="5" name="_AuthorEmail">
    <vt:lpwstr>man_hung.ng@nokia.com</vt:lpwstr>
  </property>
  <property fmtid="{D5CDD505-2E9C-101B-9397-08002B2CF9AE}" pid="6" name="_AuthorEmailDisplayName">
    <vt:lpwstr>Ng, Man Hung (Nokia - GB)</vt:lpwstr>
  </property>
  <property fmtid="{D5CDD505-2E9C-101B-9397-08002B2CF9AE}" pid="7" name="_2015_ms_pID_725343">
    <vt:lpwstr>(2)4qKEM/y4KgplHNjc9xgc2iCaGKgejlSBkTJy9RLuxzgH7gH3vcrLFxAxASdUQWexLW8ByJY4
BN8Ip9OmWq8MeLQ9F0pZyeuZpH+5LqLRpSHvkwHZtHrHz1UzT0HbhwhQNMpix8hmweUVFTNi
iG5bKYAqluzcfPdvq/Z+EPyNFxrDXzpCt78MziA0vE4Ft0hkk1L1HQANY7IzQyvCKP40gg2W
BT0fDr7UrAwTY7A5ri</vt:lpwstr>
  </property>
  <property fmtid="{D5CDD505-2E9C-101B-9397-08002B2CF9AE}" pid="8" name="_2015_ms_pID_7253431">
    <vt:lpwstr>UxBTN4RJXrlowop4Mc/Oy7KboAL2OyPspwkKmIQF5KgHYUJXmWEADq
4VmggfMQiRbZMkv0y7gCGuH3cXVl2B8vKsCIX4PhRKY0dnofqSU8+m0WftCY1KQVgCuL+Cm8
IPs4zs/4Uj2mbCV9SY4gfzVmpZ2WrD7LkTdR21MXnkt0TgEuTjBMG7msx2JudvxbYjQ=</vt:lpwstr>
  </property>
</Properties>
</file>