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
  </p:notesMasterIdLst>
  <p:sldIdLst>
    <p:sldId id="256" r:id="rId2"/>
    <p:sldId id="265" r:id="rId3"/>
    <p:sldId id="285" r:id="rId4"/>
    <p:sldId id="286" r:id="rId5"/>
    <p:sldId id="287" r:id="rId6"/>
    <p:sldId id="270" r:id="rId7"/>
    <p:sldId id="288" r:id="rId8"/>
    <p:sldId id="263" r:id="rId9"/>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94"/>
  </p:normalViewPr>
  <p:slideViewPr>
    <p:cSldViewPr>
      <p:cViewPr varScale="1">
        <p:scale>
          <a:sx n="50" d="100"/>
          <a:sy n="50" d="100"/>
        </p:scale>
        <p:origin x="924" y="3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2021/4/20</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27623509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732B9B2E-3987-4FEE-81E0-C361E4B49EEC}" type="datetimeFigureOut">
              <a:rPr lang="zh-CN" altLang="en-US"/>
              <a:t>2021/4/20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C30D6D3F-FF66-480D-A3BF-A8C6018B9A39}" type="slidenum">
              <a:rPr lang="zh-CN" altLang="en-US"/>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355E1D3F-F635-43B1-81C4-FEB8953885B7}" type="datetimeFigureOut">
              <a:rPr lang="zh-CN" altLang="en-US"/>
              <a:t>2021/4/20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C2F20634-0294-4019-ADC2-4C61E3641544}" type="slidenum">
              <a:rPr lang="zh-CN" altLang="en-US"/>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31237AE4-1CA1-4BD6-A59C-267D2926DB8B}" type="datetimeFigureOut">
              <a:rPr lang="zh-CN" altLang="en-US"/>
              <a:t>2021/4/20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4AD5D381-9090-4739-BCF9-463136357550}" type="slidenum">
              <a:rPr lang="zh-CN" altLang="en-US"/>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0E741B97-ED81-43E9-ACB5-5664A230F179}" type="datetimeFigureOut">
              <a:rPr lang="zh-CN" altLang="en-US"/>
              <a:t>2021/4/20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305634E1-2BBA-45E4-B419-BF61D4D9820A}" type="slidenum">
              <a:rPr lang="zh-CN" altLang="en-US"/>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6CD62417-7233-43F4-BB20-4D0B60A088B7}" type="datetimeFigureOut">
              <a:rPr lang="zh-CN" altLang="en-US"/>
              <a:t>2021/4/20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C98BC5DB-2B68-42A7-A2A0-BDE4FDFDDF1A}" type="slidenum">
              <a:rPr lang="zh-CN" altLang="en-US"/>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D3667BB0-58C9-40A8-B91F-2FCACC913A05}" type="datetimeFigureOut">
              <a:rPr lang="zh-CN" altLang="en-US"/>
              <a:t>2021/4/20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46642D0E-0329-4C61-AB61-9F7C652527EE}" type="slidenum">
              <a:rPr lang="zh-CN" altLang="en-US"/>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D778409C-FF29-436B-8BCE-F8235D04BFCA}" type="datetimeFigureOut">
              <a:rPr lang="zh-CN" altLang="en-US"/>
              <a:t>2021/4/20</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342552FB-1F24-42BB-8002-3231BD2C1798}" type="slidenum">
              <a:rPr lang="zh-CN" altLang="en-US"/>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0BD92976-D0FA-4980-B07A-53946168ACE7}" type="datetimeFigureOut">
              <a:rPr lang="zh-CN" altLang="en-US"/>
              <a:t>2021/4/20</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fld id="{58CDE1D4-373C-4E03-857A-2F630CAF20E0}" type="slidenum">
              <a:rPr lang="zh-CN" altLang="en-US"/>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B44AFDE-743D-4267-9A24-51E5AD85971A}" type="datetimeFigureOut">
              <a:rPr lang="zh-CN" altLang="en-US"/>
              <a:t>2021/4/20</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363F9452-ED8B-4FBC-BE5D-AE6765361420}" type="slidenum">
              <a:rPr lang="zh-CN" altLang="en-US"/>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98DDFD58-08B9-4441-A6DC-9A63B079C63A}" type="datetimeFigureOut">
              <a:rPr lang="zh-CN" altLang="en-US"/>
              <a:t>2021/4/20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373DA415-34A7-4A7B-AB8C-A5631C745CD8}" type="slidenum">
              <a:rPr lang="zh-CN" altLang="en-US"/>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399108CB-7855-4E9D-9FB7-7D6EA3D916FF}" type="datetimeFigureOut">
              <a:rPr lang="zh-CN" altLang="en-US"/>
              <a:t>2021/4/20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82E71615-5787-4E5D-8E4C-FE9B7FE4222F}" type="slidenum">
              <a:rPr lang="zh-CN" altLang="en-US"/>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fld id="{AF5AC724-7819-442F-BD1E-76C4EAD63087}" type="datetimeFigureOut">
              <a:rPr lang="zh-CN" altLang="en-US"/>
              <a:t>2021/4/20</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defRPr>
            </a:lvl1pPr>
          </a:lstStyle>
          <a:p>
            <a:fld id="{017E9CD2-D266-496F-A23B-65DDCBC48B98}"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标题 1"/>
          <p:cNvSpPr>
            <a:spLocks noGrp="1"/>
          </p:cNvSpPr>
          <p:nvPr>
            <p:ph type="ctrTitle"/>
          </p:nvPr>
        </p:nvSpPr>
        <p:spPr>
          <a:xfrm>
            <a:off x="250825" y="189230"/>
            <a:ext cx="5616575" cy="914400"/>
          </a:xfrm>
        </p:spPr>
        <p:txBody>
          <a:bodyPr/>
          <a:lstStyle/>
          <a:p>
            <a:pPr algn="l" eaLnBrk="1" hangingPunct="1"/>
            <a:r>
              <a:rPr lang="en-US" sz="1800" dirty="0">
                <a:latin typeface="Arial" panose="020B0604020202020204" pitchFamily="34" charset="0"/>
                <a:ea typeface="Arial Unicode MS" panose="020B0604020202020204" pitchFamily="50" charset="-128"/>
                <a:cs typeface="Arial" panose="020B0604020202020204" pitchFamily="34" charset="0"/>
              </a:rPr>
              <a:t>3GPP TSG-RAN WG4 Meeting # 98-bis-e                                                           </a:t>
            </a:r>
            <a:br>
              <a:rPr lang="en-US" sz="1800" dirty="0">
                <a:latin typeface="Arial" panose="020B0604020202020204" pitchFamily="34" charset="0"/>
                <a:ea typeface="Arial Unicode MS" panose="020B0604020202020204" pitchFamily="50" charset="-128"/>
                <a:cs typeface="Arial" panose="020B0604020202020204" pitchFamily="34" charset="0"/>
              </a:rPr>
            </a:br>
            <a:r>
              <a:rPr lang="en-US" sz="1800" dirty="0">
                <a:latin typeface="Arial" panose="020B0604020202020204" pitchFamily="34" charset="0"/>
                <a:ea typeface="Arial Unicode MS" panose="020B0604020202020204" pitchFamily="50" charset="-128"/>
                <a:cs typeface="Arial" panose="020B0604020202020204" pitchFamily="34" charset="0"/>
              </a:rPr>
              <a:t>Electronic Meeting, 12 – 20 April,  2021</a:t>
            </a:r>
          </a:p>
        </p:txBody>
      </p:sp>
      <p:sp>
        <p:nvSpPr>
          <p:cNvPr id="2051" name="副标题 2"/>
          <p:cNvSpPr>
            <a:spLocks noGrp="1"/>
          </p:cNvSpPr>
          <p:nvPr>
            <p:ph type="subTitle" idx="1"/>
          </p:nvPr>
        </p:nvSpPr>
        <p:spPr>
          <a:xfrm>
            <a:off x="1371600" y="3823623"/>
            <a:ext cx="6400800" cy="792088"/>
          </a:xfrm>
        </p:spPr>
        <p:txBody>
          <a:bodyPr/>
          <a:lstStyle/>
          <a:p>
            <a:pPr eaLnBrk="1" hangingPunct="1"/>
            <a:r>
              <a:rPr lang="en-US" altLang="zh-CN" dirty="0">
                <a:solidFill>
                  <a:schemeClr val="tx1"/>
                </a:solidFill>
                <a:latin typeface="Times New Roman" panose="02020603050405020304" pitchFamily="18" charset="0"/>
                <a:cs typeface="Times New Roman" panose="02020603050405020304" pitchFamily="18" charset="0"/>
              </a:rPr>
              <a:t>ZTE, </a:t>
            </a:r>
            <a:r>
              <a:rPr lang="en-US" altLang="zh-CN" dirty="0" smtClean="0">
                <a:solidFill>
                  <a:schemeClr val="tx1"/>
                </a:solidFill>
                <a:latin typeface="Times New Roman" panose="02020603050405020304" pitchFamily="18" charset="0"/>
                <a:cs typeface="Times New Roman" panose="02020603050405020304" pitchFamily="18" charset="0"/>
              </a:rPr>
              <a:t>[Apple], …</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2052" name="TextBox 3"/>
          <p:cNvSpPr txBox="1">
            <a:spLocks noChangeArrowheads="1"/>
          </p:cNvSpPr>
          <p:nvPr/>
        </p:nvSpPr>
        <p:spPr bwMode="auto">
          <a:xfrm>
            <a:off x="817491" y="1988840"/>
            <a:ext cx="7509018"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000" dirty="0">
                <a:latin typeface="Times New Roman" panose="02020603050405020304" pitchFamily="18" charset="0"/>
                <a:cs typeface="Times New Roman" panose="02020603050405020304" pitchFamily="18" charset="0"/>
                <a:sym typeface="+mn-ea"/>
              </a:rPr>
              <a:t>WF on new CA BW class denotation and definition</a:t>
            </a:r>
          </a:p>
        </p:txBody>
      </p:sp>
      <p:sp>
        <p:nvSpPr>
          <p:cNvPr id="2053" name="TextBox 4"/>
          <p:cNvSpPr txBox="1">
            <a:spLocks noChangeArrowheads="1"/>
          </p:cNvSpPr>
          <p:nvPr/>
        </p:nvSpPr>
        <p:spPr bwMode="auto">
          <a:xfrm>
            <a:off x="6602730" y="554355"/>
            <a:ext cx="236029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a:ea typeface="Arial Unicode MS" panose="020B0604020202020204" pitchFamily="50" charset="-128"/>
                <a:cs typeface="Arial" panose="020B0604020202020204" pitchFamily="34" charset="0"/>
              </a:rPr>
              <a:t>        </a:t>
            </a:r>
            <a:r>
              <a:rPr lang="en-US" altLang="zh-CN" dirty="0" smtClean="0">
                <a:ea typeface="Arial Unicode MS" panose="020B0604020202020204" pitchFamily="50" charset="-128"/>
                <a:cs typeface="Arial" panose="020B0604020202020204" pitchFamily="34" charset="0"/>
              </a:rPr>
              <a:t>R4-2105396</a:t>
            </a:r>
            <a:endParaRPr lang="en-US" altLang="zh-CN" dirty="0">
              <a:ea typeface="Arial Unicode MS" panose="020B0604020202020204" pitchFamily="50" charset="-128"/>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543"/>
            <a:ext cx="8229600" cy="1143000"/>
          </a:xfrm>
        </p:spPr>
        <p:txBody>
          <a:bodyPr/>
          <a:lstStyle/>
          <a:p>
            <a:r>
              <a:rPr lang="en-US" dirty="0">
                <a:latin typeface="Times New Roman" panose="02020603050405020304" pitchFamily="18" charset="0"/>
                <a:cs typeface="Times New Roman" panose="02020603050405020304" pitchFamily="18" charset="0"/>
              </a:rPr>
              <a:t>Background(1/4)</a:t>
            </a:r>
          </a:p>
        </p:txBody>
      </p:sp>
      <p:sp>
        <p:nvSpPr>
          <p:cNvPr id="6" name="Content Placeholder 5"/>
          <p:cNvSpPr>
            <a:spLocks noGrp="1"/>
          </p:cNvSpPr>
          <p:nvPr>
            <p:ph idx="1"/>
          </p:nvPr>
        </p:nvSpPr>
        <p:spPr>
          <a:xfrm>
            <a:off x="457200" y="1036955"/>
            <a:ext cx="8418195" cy="4336261"/>
          </a:xfrm>
        </p:spPr>
        <p:txBody>
          <a:bodyPr>
            <a:normAutofit lnSpcReduction="10000"/>
          </a:bodyPr>
          <a:lstStyle/>
          <a:p>
            <a:pPr>
              <a:buFont typeface="Wingdings" panose="05000000000000000000" pitchFamily="2" charset="2"/>
              <a:buChar char="n"/>
            </a:pPr>
            <a:r>
              <a:rPr lang="en-US" altLang="zh-CN" sz="2000" dirty="0">
                <a:latin typeface="Times New Roman" panose="02020603050405020304" pitchFamily="18" charset="0"/>
                <a:cs typeface="Times New Roman" panose="02020603050405020304" pitchFamily="18" charset="0"/>
              </a:rPr>
              <a:t>In RAN#91-e meeting, an objective of introducing new FR2 CA BW classes and related Rx requirements to support of contiguous downlink aggregated channel BW up to 1600MHz has been approved and included in the revised WID on NR RF enhancements for FR2 [1].</a:t>
            </a:r>
          </a:p>
          <a:p>
            <a:pPr>
              <a:buFont typeface="Wingdings" panose="05000000000000000000" pitchFamily="2" charset="2"/>
              <a:buChar char="n"/>
            </a:pPr>
            <a:endParaRPr lang="en-US" altLang="zh-CN" sz="2000" dirty="0">
              <a:latin typeface="Times New Roman" panose="02020603050405020304" pitchFamily="18" charset="0"/>
              <a:cs typeface="Times New Roman" panose="02020603050405020304" pitchFamily="18" charset="0"/>
            </a:endParaRPr>
          </a:p>
          <a:p>
            <a:pPr>
              <a:buFont typeface="Wingdings" panose="05000000000000000000" pitchFamily="2" charset="2"/>
              <a:buChar char="n"/>
            </a:pPr>
            <a:r>
              <a:rPr lang="en-US" altLang="zh-CN" sz="2000" dirty="0">
                <a:latin typeface="Times New Roman" panose="02020603050405020304" pitchFamily="18" charset="0"/>
                <a:cs typeface="Times New Roman" panose="02020603050405020304" pitchFamily="18" charset="0"/>
              </a:rPr>
              <a:t>Considering that 16 CA BW classes have already been introduced for intra-band contiguous CA in TS 38.101-2, the remaining letters for CA BW class will soon be used up. How to denote the increasing CA BW classes have been discussed during RAN4#98-bis-e meeting [2,3,4].</a:t>
            </a:r>
          </a:p>
          <a:p>
            <a:pPr>
              <a:buFont typeface="Wingdings" panose="05000000000000000000" pitchFamily="2" charset="2"/>
              <a:buChar char="n"/>
            </a:pPr>
            <a:endParaRPr lang="en-US" altLang="zh-CN" sz="2000" dirty="0">
              <a:latin typeface="Times New Roman" panose="02020603050405020304" pitchFamily="18" charset="0"/>
              <a:cs typeface="Times New Roman" panose="02020603050405020304" pitchFamily="18" charset="0"/>
            </a:endParaRPr>
          </a:p>
          <a:p>
            <a:pPr>
              <a:buFont typeface="Wingdings" panose="05000000000000000000" pitchFamily="2" charset="2"/>
              <a:buChar char="n"/>
            </a:pPr>
            <a:r>
              <a:rPr lang="en-US" altLang="zh-CN" sz="2000" dirty="0">
                <a:latin typeface="Times New Roman" panose="02020603050405020304" pitchFamily="18" charset="0"/>
                <a:cs typeface="Times New Roman" panose="02020603050405020304" pitchFamily="18" charset="0"/>
              </a:rPr>
              <a:t>Some companies raised concerns on two-letter format, since it may cause some confusions. For example, double letter has already been used for intra-band contiguous EN-DC notation. And some special letters of combination such as “CA”, “DC” may be confused with “CA_”, “DC_” , etc.</a:t>
            </a:r>
          </a:p>
          <a:p>
            <a:pPr>
              <a:buFont typeface="Wingdings" panose="05000000000000000000" charset="0"/>
              <a:buChar char="l"/>
            </a:pPr>
            <a:endParaRPr lang="en-GB" altLang="zh-CN" sz="2000" dirty="0">
              <a:latin typeface="Times New Roman" panose="02020603050405020304" pitchFamily="18" charset="0"/>
              <a:cs typeface="Times New Roman" panose="02020603050405020304" pitchFamily="18" charset="0"/>
              <a:sym typeface="+mn-ea"/>
            </a:endParaRPr>
          </a:p>
          <a:p>
            <a:pPr>
              <a:buFont typeface="Wingdings" panose="05000000000000000000" charset="0"/>
              <a:buChar char="l"/>
            </a:pPr>
            <a:endParaRPr lang="en-GB" altLang="zh-CN" sz="2000" dirty="0">
              <a:latin typeface="Times New Roman" panose="02020603050405020304" pitchFamily="18" charset="0"/>
              <a:cs typeface="Times New Roman" panose="02020603050405020304" pitchFamily="18" charset="0"/>
              <a:sym typeface="+mn-ea"/>
            </a:endParaRPr>
          </a:p>
          <a:p>
            <a:pPr>
              <a:buFont typeface="Wingdings" panose="05000000000000000000" charset="0"/>
              <a:buChar char="l"/>
            </a:pPr>
            <a:endParaRPr lang="en-GB" altLang="zh-CN" sz="2000" dirty="0">
              <a:latin typeface="Times New Roman" panose="02020603050405020304" pitchFamily="18" charset="0"/>
              <a:cs typeface="Times New Roman" panose="02020603050405020304" pitchFamily="18" charset="0"/>
              <a:sym typeface="+mn-ea"/>
            </a:endParaRPr>
          </a:p>
          <a:p>
            <a:pPr>
              <a:buFont typeface="Wingdings" panose="05000000000000000000" charset="0"/>
              <a:buChar char="l"/>
            </a:pPr>
            <a:endParaRPr lang="en-GB" altLang="zh-CN" sz="2000" dirty="0">
              <a:latin typeface="Times New Roman" panose="02020603050405020304" pitchFamily="18" charset="0"/>
              <a:cs typeface="Times New Roman" panose="02020603050405020304" pitchFamily="18" charset="0"/>
              <a:sym typeface="+mn-ea"/>
            </a:endParaRPr>
          </a:p>
          <a:p>
            <a:pPr>
              <a:buFont typeface="Wingdings" panose="05000000000000000000" charset="0"/>
              <a:buChar char="l"/>
            </a:pPr>
            <a:endParaRPr lang="en-GB" altLang="zh-CN" sz="2000" dirty="0">
              <a:latin typeface="Times New Roman" panose="02020603050405020304" pitchFamily="18" charset="0"/>
              <a:cs typeface="Times New Roman" panose="02020603050405020304" pitchFamily="18" charset="0"/>
              <a:sym typeface="+mn-ea"/>
            </a:endParaRPr>
          </a:p>
          <a:p>
            <a:pPr>
              <a:buFont typeface="Wingdings" panose="05000000000000000000" charset="0"/>
              <a:buChar char="l"/>
            </a:pPr>
            <a:endParaRPr lang="en-GB" altLang="zh-CN" sz="2000" dirty="0">
              <a:latin typeface="Times New Roman" panose="02020603050405020304" pitchFamily="18" charset="0"/>
              <a:cs typeface="Times New Roman" panose="02020603050405020304" pitchFamily="18" charset="0"/>
              <a:sym typeface="+mn-ea"/>
            </a:endParaRPr>
          </a:p>
          <a:p>
            <a:pPr>
              <a:buFont typeface="Wingdings" panose="05000000000000000000" charset="0"/>
              <a:buChar char="l"/>
            </a:pPr>
            <a:endParaRPr lang="en-GB" altLang="zh-CN" sz="2000" dirty="0">
              <a:latin typeface="Times New Roman" panose="02020603050405020304" pitchFamily="18" charset="0"/>
              <a:cs typeface="Times New Roman" panose="02020603050405020304" pitchFamily="18" charset="0"/>
              <a:sym typeface="+mn-ea"/>
            </a:endParaRPr>
          </a:p>
          <a:p>
            <a:pPr>
              <a:buFont typeface="Wingdings" panose="05000000000000000000" charset="0"/>
              <a:buChar char="l"/>
            </a:pPr>
            <a:endParaRPr lang="en-GB" altLang="zh-CN" sz="2000" dirty="0">
              <a:latin typeface="Times New Roman" panose="02020603050405020304" pitchFamily="18" charset="0"/>
              <a:cs typeface="Times New Roman" panose="02020603050405020304" pitchFamily="18" charset="0"/>
              <a:sym typeface="+mn-ea"/>
            </a:endParaRPr>
          </a:p>
          <a:p>
            <a:pPr>
              <a:buFont typeface="Wingdings" panose="05000000000000000000" charset="0"/>
              <a:buChar char="l"/>
            </a:pPr>
            <a:endParaRPr lang="en-GB" altLang="zh-CN" sz="2000" dirty="0">
              <a:latin typeface="Times New Roman" panose="02020603050405020304" pitchFamily="18" charset="0"/>
              <a:cs typeface="Times New Roman" panose="02020603050405020304" pitchFamily="18" charset="0"/>
              <a:sym typeface="+mn-ea"/>
            </a:endParaRPr>
          </a:p>
          <a:p>
            <a:pPr>
              <a:buFont typeface="Wingdings" panose="05000000000000000000" charset="0"/>
              <a:buChar char="l"/>
            </a:pPr>
            <a:endParaRPr lang="en-GB" altLang="zh-CN" sz="2000" dirty="0">
              <a:latin typeface="Times New Roman" panose="02020603050405020304" pitchFamily="18" charset="0"/>
              <a:cs typeface="Times New Roman" panose="02020603050405020304" pitchFamily="18" charset="0"/>
              <a:sym typeface="+mn-ea"/>
            </a:endParaRPr>
          </a:p>
          <a:p>
            <a:pPr>
              <a:buFont typeface="Wingdings" panose="05000000000000000000" charset="0"/>
              <a:buChar char="l"/>
            </a:pPr>
            <a:endParaRPr lang="en-GB" altLang="zh-CN" sz="2000" dirty="0">
              <a:latin typeface="Times New Roman" panose="02020603050405020304" pitchFamily="18" charset="0"/>
              <a:cs typeface="Times New Roman" panose="02020603050405020304" pitchFamily="18" charset="0"/>
              <a:sym typeface="+mn-ea"/>
            </a:endParaRPr>
          </a:p>
          <a:p>
            <a:pPr>
              <a:buFont typeface="Wingdings" panose="05000000000000000000" charset="0"/>
              <a:buChar char="l"/>
            </a:pPr>
            <a:endParaRPr lang="en-GB" altLang="zh-CN" sz="2000" dirty="0">
              <a:latin typeface="Times New Roman" panose="02020603050405020304" pitchFamily="18" charset="0"/>
              <a:cs typeface="Times New Roman" panose="02020603050405020304" pitchFamily="18" charset="0"/>
              <a:sym typeface="+mn-ea"/>
            </a:endParaRPr>
          </a:p>
          <a:p>
            <a:pPr>
              <a:buFont typeface="Wingdings" panose="05000000000000000000" charset="0"/>
              <a:buChar char="l"/>
            </a:pPr>
            <a:endParaRPr lang="en-US" sz="2000" dirty="0">
              <a:latin typeface="Times New Roman" panose="02020603050405020304" pitchFamily="18" charset="0"/>
              <a:cs typeface="Times New Roman" panose="02020603050405020304" pitchFamily="18" charset="0"/>
              <a:sym typeface="+mn-ea"/>
            </a:endParaRPr>
          </a:p>
          <a:p>
            <a:pPr marL="0" indent="0">
              <a:buFont typeface="Wingdings" panose="05000000000000000000" charset="0"/>
              <a:buNone/>
            </a:pPr>
            <a:endParaRPr lang="en-US" altLang="en-GB" sz="2000" dirty="0">
              <a:latin typeface="Arial" panose="020B0604020202020204" pitchFamily="34" charset="0"/>
              <a:cs typeface="Arial" panose="020B0604020202020204" pitchFamily="34" charset="0"/>
            </a:endParaRPr>
          </a:p>
          <a:p>
            <a:pPr marL="0" indent="0">
              <a:buFont typeface="Wingdings" panose="05000000000000000000" charset="0"/>
              <a:buNone/>
            </a:pPr>
            <a:endParaRPr lang="en-US" altLang="en-GB" sz="2000" dirty="0">
              <a:latin typeface="Arial" panose="020B0604020202020204" pitchFamily="34" charset="0"/>
              <a:cs typeface="Arial" panose="020B0604020202020204" pitchFamily="34" charset="0"/>
            </a:endParaRPr>
          </a:p>
          <a:p>
            <a:pPr>
              <a:buFont typeface="Wingdings" panose="05000000000000000000" charset="0"/>
              <a:buChar char="l"/>
            </a:pPr>
            <a:endParaRPr lang="en-US" altLang="en-GB" sz="2000" dirty="0">
              <a:latin typeface="Arial" panose="020B0604020202020204" pitchFamily="34" charset="0"/>
              <a:cs typeface="Arial" panose="020B0604020202020204" pitchFamily="34" charset="0"/>
            </a:endParaRPr>
          </a:p>
          <a:p>
            <a:pPr>
              <a:buFont typeface="Wingdings" panose="05000000000000000000" charset="0"/>
              <a:buChar char="l"/>
            </a:pPr>
            <a:endParaRPr lang="en-US" altLang="en-GB" sz="2000" dirty="0">
              <a:latin typeface="Arial" panose="020B0604020202020204" pitchFamily="34" charset="0"/>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543"/>
            <a:ext cx="8229600" cy="1143000"/>
          </a:xfrm>
        </p:spPr>
        <p:txBody>
          <a:bodyPr/>
          <a:lstStyle/>
          <a:p>
            <a:r>
              <a:rPr lang="en-US" dirty="0">
                <a:latin typeface="Times New Roman" panose="02020603050405020304" pitchFamily="18" charset="0"/>
                <a:cs typeface="Times New Roman" panose="02020603050405020304" pitchFamily="18" charset="0"/>
              </a:rPr>
              <a:t>Background(2/4)</a:t>
            </a:r>
          </a:p>
        </p:txBody>
      </p:sp>
      <p:sp>
        <p:nvSpPr>
          <p:cNvPr id="6" name="Content Placeholder 5"/>
          <p:cNvSpPr>
            <a:spLocks noGrp="1"/>
          </p:cNvSpPr>
          <p:nvPr>
            <p:ph idx="1"/>
          </p:nvPr>
        </p:nvSpPr>
        <p:spPr>
          <a:xfrm>
            <a:off x="457200" y="1036955"/>
            <a:ext cx="8418195" cy="5335905"/>
          </a:xfrm>
        </p:spPr>
        <p:txBody>
          <a:bodyPr>
            <a:normAutofit/>
          </a:bodyPr>
          <a:lstStyle/>
          <a:p>
            <a:pPr>
              <a:buFont typeface="Wingdings" panose="05000000000000000000" pitchFamily="2" charset="2"/>
              <a:buChar char="n"/>
            </a:pPr>
            <a:r>
              <a:rPr lang="en-US" altLang="zh-CN" sz="2000" dirty="0">
                <a:latin typeface="Times New Roman" panose="02020603050405020304" pitchFamily="18" charset="0"/>
                <a:cs typeface="Times New Roman" panose="02020603050405020304" pitchFamily="18" charset="0"/>
              </a:rPr>
              <a:t>In [2], the following rules for CA BW classes have been proposed.</a:t>
            </a:r>
          </a:p>
          <a:p>
            <a:pPr lvl="1">
              <a:buFont typeface="Wingdings" panose="05000000000000000000" pitchFamily="2" charset="2"/>
              <a:buChar char="Ø"/>
            </a:pPr>
            <a:r>
              <a:rPr lang="en-US" altLang="zh-CN" sz="1600" dirty="0"/>
              <a:t>Prefer to use the symbol of Capital letter + lowercase letter due to the rest of letters are not enough</a:t>
            </a:r>
          </a:p>
          <a:p>
            <a:pPr lvl="1">
              <a:buFont typeface="Wingdings" panose="05000000000000000000" pitchFamily="2" charset="2"/>
              <a:buChar char="Ø"/>
            </a:pPr>
            <a:r>
              <a:rPr lang="en-US" altLang="zh-CN" sz="1600" dirty="0"/>
              <a:t>Consider below some ordering rules to name the new bandwidth classes for intra-band contiguous CA:</a:t>
            </a:r>
          </a:p>
          <a:p>
            <a:pPr marL="1200150" lvl="3" indent="-342900">
              <a:buFont typeface="Arial" panose="020B0604020202020204" pitchFamily="34" charset="0"/>
              <a:buChar char="•"/>
            </a:pPr>
            <a:r>
              <a:rPr lang="en-US" altLang="zh-CN" sz="1400" dirty="0"/>
              <a:t>Option 1: It could first use the remaining letters, then use </a:t>
            </a:r>
            <a:r>
              <a:rPr lang="en-US" altLang="zh-CN" sz="1400" dirty="0" err="1"/>
              <a:t>Aa</a:t>
            </a:r>
            <a:r>
              <a:rPr lang="en-US" altLang="zh-CN" sz="1400" dirty="0"/>
              <a:t>, Ab in order when the letters are run out.</a:t>
            </a:r>
          </a:p>
          <a:p>
            <a:pPr marL="1200150" lvl="3" indent="-342900">
              <a:buFont typeface="Arial" panose="020B0604020202020204" pitchFamily="34" charset="0"/>
              <a:buChar char="•"/>
            </a:pPr>
            <a:r>
              <a:rPr lang="en-US" altLang="zh-CN" sz="1400" dirty="0"/>
              <a:t>Option 2: Reserve the remaining letters which could be used to extend new bandwidth classes or new fallback groups in the future, then apply below methods naming the new bandwidth classes:</a:t>
            </a:r>
          </a:p>
          <a:p>
            <a:pPr marL="1657350" lvl="4" indent="-342900">
              <a:buFont typeface="Wingdings" panose="05000000000000000000" pitchFamily="2" charset="2"/>
              <a:buChar char="ü"/>
            </a:pPr>
            <a:r>
              <a:rPr lang="en-US" altLang="zh-CN" sz="1400" dirty="0"/>
              <a:t>Option 2a: Using </a:t>
            </a:r>
            <a:r>
              <a:rPr lang="en-US" altLang="zh-CN" sz="1400" dirty="0" err="1"/>
              <a:t>Aa</a:t>
            </a:r>
            <a:r>
              <a:rPr lang="en-US" altLang="zh-CN" sz="1400" dirty="0"/>
              <a:t>, Ab, Ac names the new bandwidth classes directly.</a:t>
            </a:r>
          </a:p>
          <a:p>
            <a:pPr marL="1657350" lvl="4" indent="-342900">
              <a:buFont typeface="Wingdings" panose="05000000000000000000" pitchFamily="2" charset="2"/>
              <a:buChar char="ü"/>
            </a:pPr>
            <a:r>
              <a:rPr lang="en-US" altLang="zh-CN" sz="1400" dirty="0"/>
              <a:t>Option 2b: Using the last name of each fallback group + lowercase letter names the new bandwidth classes, i.e., </a:t>
            </a:r>
            <a:r>
              <a:rPr lang="en-US" altLang="zh-CN" sz="1400" dirty="0" err="1"/>
              <a:t>Fa</a:t>
            </a:r>
            <a:r>
              <a:rPr lang="en-US" altLang="zh-CN" sz="1400" dirty="0"/>
              <a:t>, Fb, Fc and Ma, Mb, Mc.</a:t>
            </a:r>
          </a:p>
          <a:p>
            <a:pPr marL="1657350" lvl="4" indent="-342900">
              <a:buFont typeface="Wingdings" panose="05000000000000000000" pitchFamily="2" charset="2"/>
              <a:buChar char="ü"/>
            </a:pPr>
            <a:r>
              <a:rPr lang="en-US" altLang="zh-CN" sz="1400" dirty="0"/>
              <a:t>Option 2c: Using the last name of each fallback group + lowercase letter names the new bandwidth classes, lowercase letter coming from the same group represents the increment of the number of CCs based on the number represented by the last letter. For example, </a:t>
            </a:r>
            <a:r>
              <a:rPr lang="en-US" altLang="zh-CN" sz="1400" dirty="0" err="1"/>
              <a:t>Fa</a:t>
            </a:r>
            <a:r>
              <a:rPr lang="en-US" altLang="zh-CN" sz="1400" dirty="0"/>
              <a:t> means 4+1 CCs, </a:t>
            </a:r>
            <a:r>
              <a:rPr lang="en-US" altLang="zh-CN" sz="1400" dirty="0" err="1"/>
              <a:t>Fd</a:t>
            </a:r>
            <a:r>
              <a:rPr lang="en-US" altLang="zh-CN" sz="1400" dirty="0"/>
              <a:t> means 4+2 CCs, Ma means 8+1 CCs, Mg means 8+2 CCs, and so on.</a:t>
            </a:r>
          </a:p>
          <a:p>
            <a:pPr marL="1657350" lvl="4" indent="-342900">
              <a:buFont typeface="Wingdings" panose="05000000000000000000" pitchFamily="2" charset="2"/>
              <a:buChar char="ü"/>
            </a:pPr>
            <a:endParaRPr lang="en-US" altLang="zh-CN" sz="1400" dirty="0"/>
          </a:p>
          <a:p>
            <a:pPr marL="1200150" lvl="3" indent="-342900">
              <a:buFont typeface="Arial" panose="020B0604020202020204" pitchFamily="34" charset="0"/>
              <a:buChar char="•"/>
            </a:pPr>
            <a:endParaRPr lang="en-US" altLang="zh-CN" sz="1400" dirty="0"/>
          </a:p>
          <a:p>
            <a:pPr marL="0" indent="0">
              <a:buNone/>
            </a:pPr>
            <a:endParaRPr lang="en-GB" altLang="zh-CN" sz="2000" dirty="0">
              <a:latin typeface="Times New Roman" panose="02020603050405020304" pitchFamily="18" charset="0"/>
              <a:cs typeface="Times New Roman" panose="02020603050405020304" pitchFamily="18" charset="0"/>
              <a:sym typeface="+mn-ea"/>
            </a:endParaRPr>
          </a:p>
          <a:p>
            <a:pPr>
              <a:buFont typeface="Wingdings" panose="05000000000000000000" charset="0"/>
              <a:buChar char="l"/>
            </a:pPr>
            <a:endParaRPr lang="en-GB" altLang="zh-CN" sz="2000" dirty="0">
              <a:latin typeface="Times New Roman" panose="02020603050405020304" pitchFamily="18" charset="0"/>
              <a:cs typeface="Times New Roman" panose="02020603050405020304" pitchFamily="18" charset="0"/>
              <a:sym typeface="+mn-ea"/>
            </a:endParaRPr>
          </a:p>
          <a:p>
            <a:pPr>
              <a:buFont typeface="Wingdings" panose="05000000000000000000" charset="0"/>
              <a:buChar char="l"/>
            </a:pPr>
            <a:endParaRPr lang="en-GB" altLang="zh-CN" sz="2000" dirty="0">
              <a:latin typeface="Times New Roman" panose="02020603050405020304" pitchFamily="18" charset="0"/>
              <a:cs typeface="Times New Roman" panose="02020603050405020304" pitchFamily="18" charset="0"/>
              <a:sym typeface="+mn-ea"/>
            </a:endParaRPr>
          </a:p>
          <a:p>
            <a:pPr>
              <a:buFont typeface="Wingdings" panose="05000000000000000000" charset="0"/>
              <a:buChar char="l"/>
            </a:pPr>
            <a:endParaRPr lang="en-GB" altLang="zh-CN" sz="2000" dirty="0">
              <a:latin typeface="Times New Roman" panose="02020603050405020304" pitchFamily="18" charset="0"/>
              <a:cs typeface="Times New Roman" panose="02020603050405020304" pitchFamily="18" charset="0"/>
              <a:sym typeface="+mn-ea"/>
            </a:endParaRPr>
          </a:p>
          <a:p>
            <a:pPr>
              <a:buFont typeface="Wingdings" panose="05000000000000000000" charset="0"/>
              <a:buChar char="l"/>
            </a:pPr>
            <a:endParaRPr lang="en-GB" altLang="zh-CN" sz="2000" dirty="0">
              <a:latin typeface="Times New Roman" panose="02020603050405020304" pitchFamily="18" charset="0"/>
              <a:cs typeface="Times New Roman" panose="02020603050405020304" pitchFamily="18" charset="0"/>
              <a:sym typeface="+mn-ea"/>
            </a:endParaRPr>
          </a:p>
          <a:p>
            <a:pPr>
              <a:buFont typeface="Wingdings" panose="05000000000000000000" charset="0"/>
              <a:buChar char="l"/>
            </a:pPr>
            <a:endParaRPr lang="en-GB" altLang="zh-CN" sz="2000" dirty="0">
              <a:latin typeface="Times New Roman" panose="02020603050405020304" pitchFamily="18" charset="0"/>
              <a:cs typeface="Times New Roman" panose="02020603050405020304" pitchFamily="18" charset="0"/>
              <a:sym typeface="+mn-ea"/>
            </a:endParaRPr>
          </a:p>
          <a:p>
            <a:pPr>
              <a:buFont typeface="Wingdings" panose="05000000000000000000" charset="0"/>
              <a:buChar char="l"/>
            </a:pPr>
            <a:endParaRPr lang="en-GB" altLang="zh-CN" sz="2000" dirty="0">
              <a:latin typeface="Times New Roman" panose="02020603050405020304" pitchFamily="18" charset="0"/>
              <a:cs typeface="Times New Roman" panose="02020603050405020304" pitchFamily="18" charset="0"/>
              <a:sym typeface="+mn-ea"/>
            </a:endParaRPr>
          </a:p>
          <a:p>
            <a:pPr>
              <a:buFont typeface="Wingdings" panose="05000000000000000000" charset="0"/>
              <a:buChar char="l"/>
            </a:pPr>
            <a:endParaRPr lang="en-GB" altLang="zh-CN" sz="2000" dirty="0">
              <a:latin typeface="Times New Roman" panose="02020603050405020304" pitchFamily="18" charset="0"/>
              <a:cs typeface="Times New Roman" panose="02020603050405020304" pitchFamily="18" charset="0"/>
              <a:sym typeface="+mn-ea"/>
            </a:endParaRPr>
          </a:p>
          <a:p>
            <a:pPr>
              <a:buFont typeface="Wingdings" panose="05000000000000000000" charset="0"/>
              <a:buChar char="l"/>
            </a:pPr>
            <a:endParaRPr lang="en-GB" altLang="zh-CN" sz="2000" dirty="0">
              <a:latin typeface="Times New Roman" panose="02020603050405020304" pitchFamily="18" charset="0"/>
              <a:cs typeface="Times New Roman" panose="02020603050405020304" pitchFamily="18" charset="0"/>
              <a:sym typeface="+mn-ea"/>
            </a:endParaRPr>
          </a:p>
          <a:p>
            <a:pPr>
              <a:buFont typeface="Wingdings" panose="05000000000000000000" charset="0"/>
              <a:buChar char="l"/>
            </a:pPr>
            <a:endParaRPr lang="en-GB" altLang="zh-CN" sz="2000" dirty="0">
              <a:latin typeface="Times New Roman" panose="02020603050405020304" pitchFamily="18" charset="0"/>
              <a:cs typeface="Times New Roman" panose="02020603050405020304" pitchFamily="18" charset="0"/>
              <a:sym typeface="+mn-ea"/>
            </a:endParaRPr>
          </a:p>
          <a:p>
            <a:pPr>
              <a:buFont typeface="Wingdings" panose="05000000000000000000" charset="0"/>
              <a:buChar char="l"/>
            </a:pPr>
            <a:endParaRPr lang="en-GB" altLang="zh-CN" sz="2000" dirty="0">
              <a:latin typeface="Times New Roman" panose="02020603050405020304" pitchFamily="18" charset="0"/>
              <a:cs typeface="Times New Roman" panose="02020603050405020304" pitchFamily="18" charset="0"/>
              <a:sym typeface="+mn-ea"/>
            </a:endParaRPr>
          </a:p>
          <a:p>
            <a:pPr>
              <a:buFont typeface="Wingdings" panose="05000000000000000000" charset="0"/>
              <a:buChar char="l"/>
            </a:pPr>
            <a:endParaRPr lang="en-GB" altLang="zh-CN" sz="2000" dirty="0">
              <a:latin typeface="Times New Roman" panose="02020603050405020304" pitchFamily="18" charset="0"/>
              <a:cs typeface="Times New Roman" panose="02020603050405020304" pitchFamily="18" charset="0"/>
              <a:sym typeface="+mn-ea"/>
            </a:endParaRPr>
          </a:p>
          <a:p>
            <a:pPr>
              <a:buFont typeface="Wingdings" panose="05000000000000000000" charset="0"/>
              <a:buChar char="l"/>
            </a:pPr>
            <a:endParaRPr lang="en-US" sz="2000" dirty="0">
              <a:latin typeface="Times New Roman" panose="02020603050405020304" pitchFamily="18" charset="0"/>
              <a:cs typeface="Times New Roman" panose="02020603050405020304" pitchFamily="18" charset="0"/>
              <a:sym typeface="+mn-ea"/>
            </a:endParaRPr>
          </a:p>
          <a:p>
            <a:pPr marL="0" indent="0">
              <a:buFont typeface="Wingdings" panose="05000000000000000000" charset="0"/>
              <a:buNone/>
            </a:pPr>
            <a:endParaRPr lang="en-US" altLang="en-GB" sz="2000" dirty="0">
              <a:latin typeface="Arial" panose="020B0604020202020204" pitchFamily="34" charset="0"/>
              <a:cs typeface="Arial" panose="020B0604020202020204" pitchFamily="34" charset="0"/>
            </a:endParaRPr>
          </a:p>
          <a:p>
            <a:pPr marL="0" indent="0">
              <a:buFont typeface="Wingdings" panose="05000000000000000000" charset="0"/>
              <a:buNone/>
            </a:pPr>
            <a:endParaRPr lang="en-US" altLang="en-GB" sz="2000" dirty="0">
              <a:latin typeface="Arial" panose="020B0604020202020204" pitchFamily="34" charset="0"/>
              <a:cs typeface="Arial" panose="020B0604020202020204" pitchFamily="34" charset="0"/>
            </a:endParaRPr>
          </a:p>
          <a:p>
            <a:pPr>
              <a:buFont typeface="Wingdings" panose="05000000000000000000" charset="0"/>
              <a:buChar char="l"/>
            </a:pPr>
            <a:endParaRPr lang="en-US" altLang="en-GB" sz="2000" dirty="0">
              <a:latin typeface="Arial" panose="020B0604020202020204" pitchFamily="34" charset="0"/>
              <a:cs typeface="Arial" panose="020B0604020202020204" pitchFamily="34" charset="0"/>
            </a:endParaRPr>
          </a:p>
          <a:p>
            <a:pPr>
              <a:buFont typeface="Wingdings" panose="05000000000000000000" charset="0"/>
              <a:buChar char="l"/>
            </a:pPr>
            <a:endParaRPr lang="en-US" altLang="en-GB"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38526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543"/>
            <a:ext cx="8229600" cy="1143000"/>
          </a:xfrm>
        </p:spPr>
        <p:txBody>
          <a:bodyPr/>
          <a:lstStyle/>
          <a:p>
            <a:r>
              <a:rPr lang="en-US" dirty="0">
                <a:latin typeface="Times New Roman" panose="02020603050405020304" pitchFamily="18" charset="0"/>
                <a:cs typeface="Times New Roman" panose="02020603050405020304" pitchFamily="18" charset="0"/>
              </a:rPr>
              <a:t>Background(3/4)</a:t>
            </a:r>
          </a:p>
        </p:txBody>
      </p:sp>
      <p:sp>
        <p:nvSpPr>
          <p:cNvPr id="6" name="Content Placeholder 5"/>
          <p:cNvSpPr>
            <a:spLocks noGrp="1"/>
          </p:cNvSpPr>
          <p:nvPr>
            <p:ph idx="1"/>
          </p:nvPr>
        </p:nvSpPr>
        <p:spPr>
          <a:xfrm>
            <a:off x="457200" y="1036955"/>
            <a:ext cx="8418195" cy="5335905"/>
          </a:xfrm>
        </p:spPr>
        <p:txBody>
          <a:bodyPr>
            <a:normAutofit/>
          </a:bodyPr>
          <a:lstStyle/>
          <a:p>
            <a:pPr>
              <a:buFont typeface="Wingdings" panose="05000000000000000000" pitchFamily="2" charset="2"/>
              <a:buChar char="n"/>
            </a:pPr>
            <a:r>
              <a:rPr lang="en-US" altLang="zh-CN" sz="2000" dirty="0">
                <a:latin typeface="Times New Roman" panose="02020603050405020304" pitchFamily="18" charset="0"/>
                <a:cs typeface="Times New Roman" panose="02020603050405020304" pitchFamily="18" charset="0"/>
              </a:rPr>
              <a:t>In [3], it is proposed to continue using the next available capital letter in English alphabets for the new FR2 CA BW classes before they are run out.</a:t>
            </a:r>
          </a:p>
          <a:p>
            <a:pPr marL="1657350" lvl="4" indent="-342900">
              <a:buFont typeface="Wingdings" panose="05000000000000000000" pitchFamily="2" charset="2"/>
              <a:buChar char="ü"/>
            </a:pPr>
            <a:endParaRPr lang="en-US" altLang="zh-CN" sz="1400" dirty="0"/>
          </a:p>
          <a:p>
            <a:pPr marL="1200150" lvl="3" indent="-342900">
              <a:buFont typeface="Arial" panose="020B0604020202020204" pitchFamily="34" charset="0"/>
              <a:buChar char="•"/>
            </a:pPr>
            <a:endParaRPr lang="en-US" altLang="zh-CN" sz="1400" dirty="0"/>
          </a:p>
          <a:p>
            <a:pPr marL="0" indent="0">
              <a:buNone/>
            </a:pPr>
            <a:endParaRPr lang="en-GB" altLang="zh-CN" sz="2000" dirty="0">
              <a:latin typeface="Times New Roman" panose="02020603050405020304" pitchFamily="18" charset="0"/>
              <a:cs typeface="Times New Roman" panose="02020603050405020304" pitchFamily="18" charset="0"/>
              <a:sym typeface="+mn-ea"/>
            </a:endParaRPr>
          </a:p>
          <a:p>
            <a:pPr>
              <a:buFont typeface="Wingdings" panose="05000000000000000000" charset="0"/>
              <a:buChar char="l"/>
            </a:pPr>
            <a:endParaRPr lang="en-GB" altLang="zh-CN" sz="2000" dirty="0">
              <a:latin typeface="Times New Roman" panose="02020603050405020304" pitchFamily="18" charset="0"/>
              <a:cs typeface="Times New Roman" panose="02020603050405020304" pitchFamily="18" charset="0"/>
              <a:sym typeface="+mn-ea"/>
            </a:endParaRPr>
          </a:p>
          <a:p>
            <a:pPr>
              <a:buFont typeface="Wingdings" panose="05000000000000000000" charset="0"/>
              <a:buChar char="l"/>
            </a:pPr>
            <a:endParaRPr lang="en-GB" altLang="zh-CN" sz="2000" dirty="0">
              <a:latin typeface="Times New Roman" panose="02020603050405020304" pitchFamily="18" charset="0"/>
              <a:cs typeface="Times New Roman" panose="02020603050405020304" pitchFamily="18" charset="0"/>
              <a:sym typeface="+mn-ea"/>
            </a:endParaRPr>
          </a:p>
          <a:p>
            <a:pPr>
              <a:buFont typeface="Wingdings" panose="05000000000000000000" charset="0"/>
              <a:buChar char="l"/>
            </a:pPr>
            <a:endParaRPr lang="en-GB" altLang="zh-CN" sz="2000" dirty="0">
              <a:latin typeface="Times New Roman" panose="02020603050405020304" pitchFamily="18" charset="0"/>
              <a:cs typeface="Times New Roman" panose="02020603050405020304" pitchFamily="18" charset="0"/>
              <a:sym typeface="+mn-ea"/>
            </a:endParaRPr>
          </a:p>
          <a:p>
            <a:pPr>
              <a:buFont typeface="Wingdings" panose="05000000000000000000" charset="0"/>
              <a:buChar char="l"/>
            </a:pPr>
            <a:endParaRPr lang="en-GB" altLang="zh-CN" sz="2000" dirty="0">
              <a:latin typeface="Times New Roman" panose="02020603050405020304" pitchFamily="18" charset="0"/>
              <a:cs typeface="Times New Roman" panose="02020603050405020304" pitchFamily="18" charset="0"/>
              <a:sym typeface="+mn-ea"/>
            </a:endParaRPr>
          </a:p>
          <a:p>
            <a:pPr>
              <a:buFont typeface="Wingdings" panose="05000000000000000000" charset="0"/>
              <a:buChar char="l"/>
            </a:pPr>
            <a:endParaRPr lang="en-GB" altLang="zh-CN" sz="2000" dirty="0">
              <a:latin typeface="Times New Roman" panose="02020603050405020304" pitchFamily="18" charset="0"/>
              <a:cs typeface="Times New Roman" panose="02020603050405020304" pitchFamily="18" charset="0"/>
              <a:sym typeface="+mn-ea"/>
            </a:endParaRPr>
          </a:p>
          <a:p>
            <a:pPr>
              <a:buFont typeface="Wingdings" panose="05000000000000000000" charset="0"/>
              <a:buChar char="l"/>
            </a:pPr>
            <a:endParaRPr lang="en-GB" altLang="zh-CN" sz="2000" dirty="0">
              <a:latin typeface="Times New Roman" panose="02020603050405020304" pitchFamily="18" charset="0"/>
              <a:cs typeface="Times New Roman" panose="02020603050405020304" pitchFamily="18" charset="0"/>
              <a:sym typeface="+mn-ea"/>
            </a:endParaRPr>
          </a:p>
          <a:p>
            <a:pPr>
              <a:buFont typeface="Wingdings" panose="05000000000000000000" charset="0"/>
              <a:buChar char="l"/>
            </a:pPr>
            <a:endParaRPr lang="en-GB" altLang="zh-CN" sz="2000" dirty="0">
              <a:latin typeface="Times New Roman" panose="02020603050405020304" pitchFamily="18" charset="0"/>
              <a:cs typeface="Times New Roman" panose="02020603050405020304" pitchFamily="18" charset="0"/>
              <a:sym typeface="+mn-ea"/>
            </a:endParaRPr>
          </a:p>
          <a:p>
            <a:pPr>
              <a:buFont typeface="Wingdings" panose="05000000000000000000" charset="0"/>
              <a:buChar char="l"/>
            </a:pPr>
            <a:endParaRPr lang="en-GB" altLang="zh-CN" sz="2000" dirty="0">
              <a:latin typeface="Times New Roman" panose="02020603050405020304" pitchFamily="18" charset="0"/>
              <a:cs typeface="Times New Roman" panose="02020603050405020304" pitchFamily="18" charset="0"/>
              <a:sym typeface="+mn-ea"/>
            </a:endParaRPr>
          </a:p>
          <a:p>
            <a:pPr>
              <a:buFont typeface="Wingdings" panose="05000000000000000000" charset="0"/>
              <a:buChar char="l"/>
            </a:pPr>
            <a:endParaRPr lang="en-GB" altLang="zh-CN" sz="2000" dirty="0">
              <a:latin typeface="Times New Roman" panose="02020603050405020304" pitchFamily="18" charset="0"/>
              <a:cs typeface="Times New Roman" panose="02020603050405020304" pitchFamily="18" charset="0"/>
              <a:sym typeface="+mn-ea"/>
            </a:endParaRPr>
          </a:p>
          <a:p>
            <a:pPr>
              <a:buFont typeface="Wingdings" panose="05000000000000000000" charset="0"/>
              <a:buChar char="l"/>
            </a:pPr>
            <a:endParaRPr lang="en-GB" altLang="zh-CN" sz="2000" dirty="0">
              <a:latin typeface="Times New Roman" panose="02020603050405020304" pitchFamily="18" charset="0"/>
              <a:cs typeface="Times New Roman" panose="02020603050405020304" pitchFamily="18" charset="0"/>
              <a:sym typeface="+mn-ea"/>
            </a:endParaRPr>
          </a:p>
          <a:p>
            <a:pPr>
              <a:buFont typeface="Wingdings" panose="05000000000000000000" charset="0"/>
              <a:buChar char="l"/>
            </a:pPr>
            <a:endParaRPr lang="en-GB" altLang="zh-CN" sz="2000" dirty="0">
              <a:latin typeface="Times New Roman" panose="02020603050405020304" pitchFamily="18" charset="0"/>
              <a:cs typeface="Times New Roman" panose="02020603050405020304" pitchFamily="18" charset="0"/>
              <a:sym typeface="+mn-ea"/>
            </a:endParaRPr>
          </a:p>
          <a:p>
            <a:pPr>
              <a:buFont typeface="Wingdings" panose="05000000000000000000" charset="0"/>
              <a:buChar char="l"/>
            </a:pPr>
            <a:endParaRPr lang="en-US" sz="2000" dirty="0">
              <a:latin typeface="Times New Roman" panose="02020603050405020304" pitchFamily="18" charset="0"/>
              <a:cs typeface="Times New Roman" panose="02020603050405020304" pitchFamily="18" charset="0"/>
              <a:sym typeface="+mn-ea"/>
            </a:endParaRPr>
          </a:p>
          <a:p>
            <a:pPr marL="0" indent="0">
              <a:buFont typeface="Wingdings" panose="05000000000000000000" charset="0"/>
              <a:buNone/>
            </a:pPr>
            <a:endParaRPr lang="en-US" altLang="en-GB" sz="2000" dirty="0">
              <a:latin typeface="Arial" panose="020B0604020202020204" pitchFamily="34" charset="0"/>
              <a:cs typeface="Arial" panose="020B0604020202020204" pitchFamily="34" charset="0"/>
            </a:endParaRPr>
          </a:p>
          <a:p>
            <a:pPr marL="0" indent="0">
              <a:buFont typeface="Wingdings" panose="05000000000000000000" charset="0"/>
              <a:buNone/>
            </a:pPr>
            <a:endParaRPr lang="en-US" altLang="en-GB" sz="2000" dirty="0">
              <a:latin typeface="Arial" panose="020B0604020202020204" pitchFamily="34" charset="0"/>
              <a:cs typeface="Arial" panose="020B0604020202020204" pitchFamily="34" charset="0"/>
            </a:endParaRPr>
          </a:p>
          <a:p>
            <a:pPr>
              <a:buFont typeface="Wingdings" panose="05000000000000000000" charset="0"/>
              <a:buChar char="l"/>
            </a:pPr>
            <a:endParaRPr lang="en-US" altLang="en-GB" sz="2000" dirty="0">
              <a:latin typeface="Arial" panose="020B0604020202020204" pitchFamily="34" charset="0"/>
              <a:cs typeface="Arial" panose="020B0604020202020204" pitchFamily="34" charset="0"/>
            </a:endParaRPr>
          </a:p>
          <a:p>
            <a:pPr>
              <a:buFont typeface="Wingdings" panose="05000000000000000000" charset="0"/>
              <a:buChar char="l"/>
            </a:pPr>
            <a:endParaRPr lang="en-US" altLang="en-GB" sz="2000" dirty="0">
              <a:latin typeface="Arial" panose="020B0604020202020204" pitchFamily="34" charset="0"/>
              <a:cs typeface="Arial" panose="020B0604020202020204" pitchFamily="34" charset="0"/>
            </a:endParaRPr>
          </a:p>
        </p:txBody>
      </p:sp>
      <p:pic>
        <p:nvPicPr>
          <p:cNvPr id="4" name="图片 3"/>
          <p:cNvPicPr>
            <a:picLocks noChangeAspect="1"/>
          </p:cNvPicPr>
          <p:nvPr/>
        </p:nvPicPr>
        <p:blipFill>
          <a:blip r:embed="rId2"/>
          <a:stretch>
            <a:fillRect/>
          </a:stretch>
        </p:blipFill>
        <p:spPr>
          <a:xfrm>
            <a:off x="971600" y="1844824"/>
            <a:ext cx="7466228" cy="4528036"/>
          </a:xfrm>
          <a:prstGeom prst="rect">
            <a:avLst/>
          </a:prstGeom>
        </p:spPr>
      </p:pic>
    </p:spTree>
    <p:extLst>
      <p:ext uri="{BB962C8B-B14F-4D97-AF65-F5344CB8AC3E}">
        <p14:creationId xmlns:p14="http://schemas.microsoft.com/office/powerpoint/2010/main" val="11769476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543"/>
            <a:ext cx="8229600" cy="1143000"/>
          </a:xfrm>
        </p:spPr>
        <p:txBody>
          <a:bodyPr/>
          <a:lstStyle/>
          <a:p>
            <a:r>
              <a:rPr lang="en-US" dirty="0">
                <a:latin typeface="Times New Roman" panose="02020603050405020304" pitchFamily="18" charset="0"/>
                <a:cs typeface="Times New Roman" panose="02020603050405020304" pitchFamily="18" charset="0"/>
              </a:rPr>
              <a:t>Background(4/4)</a:t>
            </a:r>
          </a:p>
        </p:txBody>
      </p:sp>
      <p:sp>
        <p:nvSpPr>
          <p:cNvPr id="6" name="Content Placeholder 5"/>
          <p:cNvSpPr>
            <a:spLocks noGrp="1"/>
          </p:cNvSpPr>
          <p:nvPr>
            <p:ph idx="1"/>
          </p:nvPr>
        </p:nvSpPr>
        <p:spPr>
          <a:xfrm>
            <a:off x="457200" y="1036955"/>
            <a:ext cx="8418195" cy="5335905"/>
          </a:xfrm>
        </p:spPr>
        <p:txBody>
          <a:bodyPr>
            <a:normAutofit/>
          </a:bodyPr>
          <a:lstStyle/>
          <a:p>
            <a:pPr>
              <a:buFont typeface="Wingdings" panose="05000000000000000000" pitchFamily="2" charset="2"/>
              <a:buChar char="n"/>
            </a:pPr>
            <a:r>
              <a:rPr lang="en-US" altLang="zh-CN" sz="2000" dirty="0">
                <a:latin typeface="Times New Roman" panose="02020603050405020304" pitchFamily="18" charset="0"/>
                <a:cs typeface="Times New Roman" panose="02020603050405020304" pitchFamily="18" charset="0"/>
              </a:rPr>
              <a:t>In [4], two capital letters are chosen to denote the new NR CA bandwidth class for FR2.</a:t>
            </a:r>
          </a:p>
          <a:p>
            <a:pPr marL="1657350" lvl="4" indent="-342900">
              <a:buFont typeface="Wingdings" panose="05000000000000000000" pitchFamily="2" charset="2"/>
              <a:buChar char="ü"/>
            </a:pPr>
            <a:endParaRPr lang="en-US" altLang="zh-CN" sz="1400" dirty="0"/>
          </a:p>
          <a:p>
            <a:pPr marL="1200150" lvl="3" indent="-342900">
              <a:buFont typeface="Arial" panose="020B0604020202020204" pitchFamily="34" charset="0"/>
              <a:buChar char="•"/>
            </a:pPr>
            <a:endParaRPr lang="en-US" altLang="zh-CN" sz="1400" dirty="0"/>
          </a:p>
          <a:p>
            <a:pPr marL="0" indent="0">
              <a:buNone/>
            </a:pPr>
            <a:endParaRPr lang="en-GB" altLang="zh-CN" sz="2000" dirty="0">
              <a:latin typeface="Times New Roman" panose="02020603050405020304" pitchFamily="18" charset="0"/>
              <a:cs typeface="Times New Roman" panose="02020603050405020304" pitchFamily="18" charset="0"/>
              <a:sym typeface="+mn-ea"/>
            </a:endParaRPr>
          </a:p>
          <a:p>
            <a:pPr>
              <a:buFont typeface="Wingdings" panose="05000000000000000000" charset="0"/>
              <a:buChar char="l"/>
            </a:pPr>
            <a:endParaRPr lang="en-GB" altLang="zh-CN" sz="2000" dirty="0">
              <a:latin typeface="Times New Roman" panose="02020603050405020304" pitchFamily="18" charset="0"/>
              <a:cs typeface="Times New Roman" panose="02020603050405020304" pitchFamily="18" charset="0"/>
              <a:sym typeface="+mn-ea"/>
            </a:endParaRPr>
          </a:p>
          <a:p>
            <a:pPr>
              <a:buFont typeface="Wingdings" panose="05000000000000000000" charset="0"/>
              <a:buChar char="l"/>
            </a:pPr>
            <a:endParaRPr lang="en-GB" altLang="zh-CN" sz="2000" dirty="0">
              <a:latin typeface="Times New Roman" panose="02020603050405020304" pitchFamily="18" charset="0"/>
              <a:cs typeface="Times New Roman" panose="02020603050405020304" pitchFamily="18" charset="0"/>
              <a:sym typeface="+mn-ea"/>
            </a:endParaRPr>
          </a:p>
          <a:p>
            <a:pPr>
              <a:buFont typeface="Wingdings" panose="05000000000000000000" charset="0"/>
              <a:buChar char="l"/>
            </a:pPr>
            <a:endParaRPr lang="en-GB" altLang="zh-CN" sz="2000" dirty="0">
              <a:latin typeface="Times New Roman" panose="02020603050405020304" pitchFamily="18" charset="0"/>
              <a:cs typeface="Times New Roman" panose="02020603050405020304" pitchFamily="18" charset="0"/>
              <a:sym typeface="+mn-ea"/>
            </a:endParaRPr>
          </a:p>
          <a:p>
            <a:pPr>
              <a:buFont typeface="Wingdings" panose="05000000000000000000" charset="0"/>
              <a:buChar char="l"/>
            </a:pPr>
            <a:endParaRPr lang="en-GB" altLang="zh-CN" sz="2000" dirty="0">
              <a:latin typeface="Times New Roman" panose="02020603050405020304" pitchFamily="18" charset="0"/>
              <a:cs typeface="Times New Roman" panose="02020603050405020304" pitchFamily="18" charset="0"/>
              <a:sym typeface="+mn-ea"/>
            </a:endParaRPr>
          </a:p>
          <a:p>
            <a:pPr>
              <a:buFont typeface="Wingdings" panose="05000000000000000000" charset="0"/>
              <a:buChar char="l"/>
            </a:pPr>
            <a:endParaRPr lang="en-GB" altLang="zh-CN" sz="2000" dirty="0">
              <a:latin typeface="Times New Roman" panose="02020603050405020304" pitchFamily="18" charset="0"/>
              <a:cs typeface="Times New Roman" panose="02020603050405020304" pitchFamily="18" charset="0"/>
              <a:sym typeface="+mn-ea"/>
            </a:endParaRPr>
          </a:p>
          <a:p>
            <a:pPr>
              <a:buFont typeface="Wingdings" panose="05000000000000000000" charset="0"/>
              <a:buChar char="l"/>
            </a:pPr>
            <a:endParaRPr lang="en-GB" altLang="zh-CN" sz="2000" dirty="0">
              <a:latin typeface="Times New Roman" panose="02020603050405020304" pitchFamily="18" charset="0"/>
              <a:cs typeface="Times New Roman" panose="02020603050405020304" pitchFamily="18" charset="0"/>
              <a:sym typeface="+mn-ea"/>
            </a:endParaRPr>
          </a:p>
          <a:p>
            <a:pPr>
              <a:buFont typeface="Wingdings" panose="05000000000000000000" charset="0"/>
              <a:buChar char="l"/>
            </a:pPr>
            <a:endParaRPr lang="en-GB" altLang="zh-CN" sz="2000" dirty="0">
              <a:latin typeface="Times New Roman" panose="02020603050405020304" pitchFamily="18" charset="0"/>
              <a:cs typeface="Times New Roman" panose="02020603050405020304" pitchFamily="18" charset="0"/>
              <a:sym typeface="+mn-ea"/>
            </a:endParaRPr>
          </a:p>
          <a:p>
            <a:pPr>
              <a:buFont typeface="Wingdings" panose="05000000000000000000" charset="0"/>
              <a:buChar char="l"/>
            </a:pPr>
            <a:endParaRPr lang="en-GB" altLang="zh-CN" sz="2000" dirty="0">
              <a:latin typeface="Times New Roman" panose="02020603050405020304" pitchFamily="18" charset="0"/>
              <a:cs typeface="Times New Roman" panose="02020603050405020304" pitchFamily="18" charset="0"/>
              <a:sym typeface="+mn-ea"/>
            </a:endParaRPr>
          </a:p>
          <a:p>
            <a:pPr>
              <a:buFont typeface="Wingdings" panose="05000000000000000000" charset="0"/>
              <a:buChar char="l"/>
            </a:pPr>
            <a:endParaRPr lang="en-GB" altLang="zh-CN" sz="2000" dirty="0">
              <a:latin typeface="Times New Roman" panose="02020603050405020304" pitchFamily="18" charset="0"/>
              <a:cs typeface="Times New Roman" panose="02020603050405020304" pitchFamily="18" charset="0"/>
              <a:sym typeface="+mn-ea"/>
            </a:endParaRPr>
          </a:p>
          <a:p>
            <a:pPr>
              <a:buFont typeface="Wingdings" panose="05000000000000000000" charset="0"/>
              <a:buChar char="l"/>
            </a:pPr>
            <a:endParaRPr lang="en-GB" altLang="zh-CN" sz="2000" dirty="0">
              <a:latin typeface="Times New Roman" panose="02020603050405020304" pitchFamily="18" charset="0"/>
              <a:cs typeface="Times New Roman" panose="02020603050405020304" pitchFamily="18" charset="0"/>
              <a:sym typeface="+mn-ea"/>
            </a:endParaRPr>
          </a:p>
          <a:p>
            <a:pPr>
              <a:buFont typeface="Wingdings" panose="05000000000000000000" charset="0"/>
              <a:buChar char="l"/>
            </a:pPr>
            <a:endParaRPr lang="en-GB" altLang="zh-CN" sz="2000" dirty="0">
              <a:latin typeface="Times New Roman" panose="02020603050405020304" pitchFamily="18" charset="0"/>
              <a:cs typeface="Times New Roman" panose="02020603050405020304" pitchFamily="18" charset="0"/>
              <a:sym typeface="+mn-ea"/>
            </a:endParaRPr>
          </a:p>
          <a:p>
            <a:pPr>
              <a:buFont typeface="Wingdings" panose="05000000000000000000" charset="0"/>
              <a:buChar char="l"/>
            </a:pPr>
            <a:endParaRPr lang="en-US" sz="2000" dirty="0">
              <a:latin typeface="Times New Roman" panose="02020603050405020304" pitchFamily="18" charset="0"/>
              <a:cs typeface="Times New Roman" panose="02020603050405020304" pitchFamily="18" charset="0"/>
              <a:sym typeface="+mn-ea"/>
            </a:endParaRPr>
          </a:p>
          <a:p>
            <a:pPr marL="0" indent="0">
              <a:buFont typeface="Wingdings" panose="05000000000000000000" charset="0"/>
              <a:buNone/>
            </a:pPr>
            <a:endParaRPr lang="en-US" altLang="en-GB" sz="2000" dirty="0">
              <a:latin typeface="Arial" panose="020B0604020202020204" pitchFamily="34" charset="0"/>
              <a:cs typeface="Arial" panose="020B0604020202020204" pitchFamily="34" charset="0"/>
            </a:endParaRPr>
          </a:p>
          <a:p>
            <a:pPr marL="0" indent="0">
              <a:buFont typeface="Wingdings" panose="05000000000000000000" charset="0"/>
              <a:buNone/>
            </a:pPr>
            <a:endParaRPr lang="en-US" altLang="en-GB" sz="2000" dirty="0">
              <a:latin typeface="Arial" panose="020B0604020202020204" pitchFamily="34" charset="0"/>
              <a:cs typeface="Arial" panose="020B0604020202020204" pitchFamily="34" charset="0"/>
            </a:endParaRPr>
          </a:p>
          <a:p>
            <a:pPr>
              <a:buFont typeface="Wingdings" panose="05000000000000000000" charset="0"/>
              <a:buChar char="l"/>
            </a:pPr>
            <a:endParaRPr lang="en-US" altLang="en-GB" sz="2000" dirty="0">
              <a:latin typeface="Arial" panose="020B0604020202020204" pitchFamily="34" charset="0"/>
              <a:cs typeface="Arial" panose="020B0604020202020204" pitchFamily="34" charset="0"/>
            </a:endParaRPr>
          </a:p>
          <a:p>
            <a:pPr>
              <a:buFont typeface="Wingdings" panose="05000000000000000000" charset="0"/>
              <a:buChar char="l"/>
            </a:pPr>
            <a:endParaRPr lang="en-US" altLang="en-GB" sz="2000" dirty="0">
              <a:latin typeface="Arial" panose="020B0604020202020204" pitchFamily="34" charset="0"/>
              <a:cs typeface="Arial" panose="020B0604020202020204" pitchFamily="34" charset="0"/>
            </a:endParaRPr>
          </a:p>
        </p:txBody>
      </p:sp>
      <p:pic>
        <p:nvPicPr>
          <p:cNvPr id="3" name="图片 2"/>
          <p:cNvPicPr>
            <a:picLocks noChangeAspect="1"/>
          </p:cNvPicPr>
          <p:nvPr/>
        </p:nvPicPr>
        <p:blipFill>
          <a:blip r:embed="rId2"/>
          <a:stretch>
            <a:fillRect/>
          </a:stretch>
        </p:blipFill>
        <p:spPr>
          <a:xfrm>
            <a:off x="971600" y="1844824"/>
            <a:ext cx="7199986" cy="4528036"/>
          </a:xfrm>
          <a:prstGeom prst="rect">
            <a:avLst/>
          </a:prstGeom>
        </p:spPr>
      </p:pic>
    </p:spTree>
    <p:extLst>
      <p:ext uri="{BB962C8B-B14F-4D97-AF65-F5344CB8AC3E}">
        <p14:creationId xmlns:p14="http://schemas.microsoft.com/office/powerpoint/2010/main" val="26063209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
            <a:ext cx="8229600" cy="1006475"/>
          </a:xfrm>
        </p:spPr>
        <p:txBody>
          <a:bodyPr/>
          <a:lstStyle/>
          <a:p>
            <a:r>
              <a:rPr lang="en-US" dirty="0">
                <a:latin typeface="Times New Roman" panose="02020603050405020304" pitchFamily="18" charset="0"/>
                <a:cs typeface="Times New Roman" panose="02020603050405020304" pitchFamily="18" charset="0"/>
              </a:rPr>
              <a:t>Way Forward (I) </a:t>
            </a:r>
            <a:endParaRPr lang="en-US" sz="4400" dirty="0">
              <a:latin typeface="Times New Roman" panose="02020603050405020304" pitchFamily="18" charset="0"/>
              <a:cs typeface="Times New Roman" panose="02020603050405020304" pitchFamily="18" charset="0"/>
            </a:endParaRPr>
          </a:p>
        </p:txBody>
      </p:sp>
      <p:sp>
        <p:nvSpPr>
          <p:cNvPr id="3" name="Content Placeholder 5"/>
          <p:cNvSpPr>
            <a:spLocks noGrp="1"/>
          </p:cNvSpPr>
          <p:nvPr>
            <p:ph idx="1"/>
          </p:nvPr>
        </p:nvSpPr>
        <p:spPr>
          <a:xfrm>
            <a:off x="457200" y="1016001"/>
            <a:ext cx="8418195" cy="3421112"/>
          </a:xfrm>
        </p:spPr>
        <p:txBody>
          <a:bodyPr>
            <a:normAutofit/>
          </a:bodyPr>
          <a:lstStyle/>
          <a:p>
            <a:pPr>
              <a:buFont typeface="Wingdings" panose="05000000000000000000" pitchFamily="2" charset="2"/>
              <a:buChar char="n"/>
            </a:pPr>
            <a:r>
              <a:rPr lang="en-US" altLang="en-GB" sz="2400" dirty="0">
                <a:latin typeface="Times New Roman" panose="02020603050405020304" pitchFamily="18" charset="0"/>
                <a:cs typeface="Times New Roman" panose="02020603050405020304" pitchFamily="18" charset="0"/>
              </a:rPr>
              <a:t>For new CA BW class denotation in FR2</a:t>
            </a:r>
          </a:p>
          <a:p>
            <a:pPr lvl="1">
              <a:buFont typeface="Wingdings" panose="05000000000000000000" charset="0"/>
              <a:buChar char="Ø"/>
            </a:pPr>
            <a:r>
              <a:rPr lang="en-US" altLang="en-GB" sz="2200" dirty="0">
                <a:latin typeface="Times New Roman" panose="02020603050405020304" pitchFamily="18" charset="0"/>
                <a:cs typeface="Times New Roman" panose="02020603050405020304" pitchFamily="18" charset="0"/>
              </a:rPr>
              <a:t>Companies are encouraged to share their views on the following options in the next meeting.</a:t>
            </a:r>
          </a:p>
          <a:p>
            <a:pPr lvl="2">
              <a:buFont typeface="Arial" panose="020B0604020202020204" pitchFamily="34" charset="0"/>
              <a:buChar char="-"/>
            </a:pPr>
            <a:r>
              <a:rPr lang="en-US" altLang="zh-CN" sz="2000" u="sng" dirty="0"/>
              <a:t>Option 1. Use two letter format.</a:t>
            </a:r>
          </a:p>
          <a:p>
            <a:pPr lvl="2">
              <a:buFont typeface="Arial" panose="020B0604020202020204" pitchFamily="34" charset="0"/>
              <a:buChar char="-"/>
            </a:pPr>
            <a:r>
              <a:rPr lang="en-US" altLang="zh-CN" sz="2000" u="sng" dirty="0"/>
              <a:t>Option 2. Stay with single letter and solve the 26 letter limitation when needed.</a:t>
            </a:r>
          </a:p>
          <a:p>
            <a:pPr lvl="2">
              <a:buFont typeface="Arial" panose="020B0604020202020204" pitchFamily="34" charset="0"/>
              <a:buChar char="-"/>
            </a:pPr>
            <a:r>
              <a:rPr lang="en-US" altLang="zh-CN" sz="2000" u="sng" dirty="0"/>
              <a:t>Option 3. Use letter + number format</a:t>
            </a:r>
            <a:endParaRPr lang="en-US" altLang="zh-CN" sz="2000" dirty="0"/>
          </a:p>
          <a:p>
            <a:pPr lvl="1">
              <a:buFont typeface="Wingdings" panose="05000000000000000000" charset="0"/>
              <a:buChar char="Ø"/>
            </a:pPr>
            <a:r>
              <a:rPr lang="en-US" altLang="zh-CN" sz="2200" dirty="0">
                <a:latin typeface="Times New Roman" panose="02020603050405020304" pitchFamily="18" charset="0"/>
                <a:cs typeface="Times New Roman" panose="02020603050405020304" pitchFamily="18" charset="0"/>
              </a:rPr>
              <a:t>Evaluate </a:t>
            </a:r>
            <a:r>
              <a:rPr lang="en-US" altLang="en-GB" sz="2200" dirty="0">
                <a:latin typeface="Times New Roman" panose="02020603050405020304" pitchFamily="18" charset="0"/>
                <a:cs typeface="Times New Roman" panose="02020603050405020304" pitchFamily="18" charset="0"/>
              </a:rPr>
              <a:t>Pros and Cons for each option.</a:t>
            </a:r>
          </a:p>
          <a:p>
            <a:pPr lvl="1">
              <a:buFont typeface="Wingdings" panose="05000000000000000000" charset="0"/>
              <a:buChar char="Ø"/>
            </a:pPr>
            <a:r>
              <a:rPr lang="en-US" altLang="en-GB" sz="2200" dirty="0">
                <a:latin typeface="Times New Roman" panose="02020603050405020304" pitchFamily="18" charset="0"/>
                <a:cs typeface="Times New Roman" panose="02020603050405020304" pitchFamily="18" charset="0"/>
              </a:rPr>
              <a:t>Note that any other options are not precluded.</a:t>
            </a:r>
          </a:p>
          <a:p>
            <a:pPr lvl="1">
              <a:buFont typeface="Wingdings" panose="05000000000000000000" charset="0"/>
              <a:buChar char="Ø"/>
            </a:pPr>
            <a:endParaRPr lang="en-US" altLang="en-GB" sz="2200" dirty="0">
              <a:latin typeface="Times New Roman" panose="02020603050405020304" pitchFamily="18" charset="0"/>
              <a:cs typeface="Times New Roman" panose="02020603050405020304" pitchFamily="18" charset="0"/>
            </a:endParaRPr>
          </a:p>
          <a:p>
            <a:pPr marL="0" indent="0">
              <a:buNone/>
            </a:pPr>
            <a:endParaRPr lang="en-US" altLang="en-GB" sz="20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
            <a:ext cx="8229600" cy="1006475"/>
          </a:xfrm>
        </p:spPr>
        <p:txBody>
          <a:bodyPr/>
          <a:lstStyle/>
          <a:p>
            <a:r>
              <a:rPr lang="en-US" dirty="0">
                <a:latin typeface="Times New Roman" panose="02020603050405020304" pitchFamily="18" charset="0"/>
                <a:cs typeface="Times New Roman" panose="02020603050405020304" pitchFamily="18" charset="0"/>
              </a:rPr>
              <a:t>Way Forward (II) </a:t>
            </a:r>
            <a:endParaRPr lang="en-US" sz="4400" dirty="0">
              <a:latin typeface="Times New Roman" panose="02020603050405020304" pitchFamily="18" charset="0"/>
              <a:cs typeface="Times New Roman" panose="02020603050405020304" pitchFamily="18" charset="0"/>
            </a:endParaRPr>
          </a:p>
        </p:txBody>
      </p:sp>
      <p:sp>
        <p:nvSpPr>
          <p:cNvPr id="3" name="Content Placeholder 5"/>
          <p:cNvSpPr>
            <a:spLocks noGrp="1"/>
          </p:cNvSpPr>
          <p:nvPr>
            <p:ph idx="1"/>
          </p:nvPr>
        </p:nvSpPr>
        <p:spPr>
          <a:xfrm>
            <a:off x="457200" y="1016000"/>
            <a:ext cx="8418195" cy="5293319"/>
          </a:xfrm>
        </p:spPr>
        <p:txBody>
          <a:bodyPr>
            <a:normAutofit/>
          </a:bodyPr>
          <a:lstStyle/>
          <a:p>
            <a:pPr>
              <a:buFont typeface="Wingdings" panose="05000000000000000000" pitchFamily="2" charset="2"/>
              <a:buChar char="n"/>
            </a:pPr>
            <a:r>
              <a:rPr lang="en-US" altLang="en-GB" sz="2400" dirty="0">
                <a:latin typeface="Times New Roman" panose="02020603050405020304" pitchFamily="18" charset="0"/>
                <a:cs typeface="Times New Roman" panose="02020603050405020304" pitchFamily="18" charset="0"/>
              </a:rPr>
              <a:t>For new CA BW class definition in FR2</a:t>
            </a:r>
          </a:p>
          <a:p>
            <a:pPr lvl="1">
              <a:buFont typeface="Wingdings" panose="05000000000000000000" charset="0"/>
              <a:buChar char="Ø"/>
            </a:pPr>
            <a:r>
              <a:rPr lang="en-US" altLang="en-GB" sz="2200" dirty="0">
                <a:latin typeface="Times New Roman" panose="02020603050405020304" pitchFamily="18" charset="0"/>
                <a:cs typeface="Times New Roman" panose="02020603050405020304" pitchFamily="18" charset="0"/>
              </a:rPr>
              <a:t>Four new CA BW classes in fallback group 2 will be introduced to support aggregated channel BW up to 1600 </a:t>
            </a:r>
            <a:r>
              <a:rPr lang="en-US" altLang="en-GB" sz="2200" dirty="0" err="1">
                <a:latin typeface="Times New Roman" panose="02020603050405020304" pitchFamily="18" charset="0"/>
                <a:cs typeface="Times New Roman" panose="02020603050405020304" pitchFamily="18" charset="0"/>
              </a:rPr>
              <a:t>MHz.</a:t>
            </a:r>
            <a:endParaRPr lang="en-US" altLang="en-GB" sz="2200" dirty="0">
              <a:latin typeface="Times New Roman" panose="02020603050405020304" pitchFamily="18" charset="0"/>
              <a:cs typeface="Times New Roman" panose="02020603050405020304" pitchFamily="18" charset="0"/>
            </a:endParaRPr>
          </a:p>
          <a:p>
            <a:pPr lvl="2">
              <a:buFont typeface="Wingdings" panose="05000000000000000000" charset="0"/>
              <a:buChar char="Ø"/>
            </a:pPr>
            <a:r>
              <a:rPr lang="en-US" altLang="en-GB" sz="2000" dirty="0">
                <a:latin typeface="Times New Roman" panose="02020603050405020304" pitchFamily="18" charset="0"/>
                <a:cs typeface="Times New Roman" panose="02020603050405020304" pitchFamily="18" charset="0"/>
              </a:rPr>
              <a:t>For aggregated channel BW range, the following two options are considered which will be down-selected in next RAN4 meeting.</a:t>
            </a:r>
          </a:p>
          <a:p>
            <a:pPr lvl="3">
              <a:buFont typeface="Wingdings" panose="05000000000000000000" charset="0"/>
              <a:buChar char="Ø"/>
            </a:pPr>
            <a:r>
              <a:rPr lang="en-US" altLang="en-GB" sz="1600" dirty="0">
                <a:latin typeface="Times New Roman" panose="02020603050405020304" pitchFamily="18" charset="0"/>
                <a:cs typeface="Times New Roman" panose="02020603050405020304" pitchFamily="18" charset="0"/>
              </a:rPr>
              <a:t>Option 1: (R4-2107266)</a:t>
            </a:r>
          </a:p>
          <a:p>
            <a:pPr lvl="3">
              <a:buFont typeface="Wingdings" panose="05000000000000000000" charset="0"/>
              <a:buChar char="Ø"/>
            </a:pPr>
            <a:endParaRPr lang="en-US" altLang="en-GB" sz="1600" dirty="0">
              <a:latin typeface="Times New Roman" panose="02020603050405020304" pitchFamily="18" charset="0"/>
              <a:cs typeface="Times New Roman" panose="02020603050405020304" pitchFamily="18" charset="0"/>
            </a:endParaRPr>
          </a:p>
          <a:p>
            <a:pPr lvl="3">
              <a:buFont typeface="Wingdings" panose="05000000000000000000" charset="0"/>
              <a:buChar char="Ø"/>
            </a:pPr>
            <a:endParaRPr lang="en-US" altLang="en-GB" sz="1600" dirty="0">
              <a:latin typeface="Times New Roman" panose="02020603050405020304" pitchFamily="18" charset="0"/>
              <a:cs typeface="Times New Roman" panose="02020603050405020304" pitchFamily="18" charset="0"/>
            </a:endParaRPr>
          </a:p>
          <a:p>
            <a:pPr lvl="3">
              <a:buFont typeface="Wingdings" panose="05000000000000000000" charset="0"/>
              <a:buChar char="Ø"/>
            </a:pPr>
            <a:endParaRPr lang="en-US" altLang="en-GB" sz="1600" dirty="0">
              <a:latin typeface="Times New Roman" panose="02020603050405020304" pitchFamily="18" charset="0"/>
              <a:cs typeface="Times New Roman" panose="02020603050405020304" pitchFamily="18" charset="0"/>
            </a:endParaRPr>
          </a:p>
          <a:p>
            <a:pPr lvl="3">
              <a:buFont typeface="Wingdings" panose="05000000000000000000" charset="0"/>
              <a:buChar char="Ø"/>
            </a:pPr>
            <a:endParaRPr lang="en-US" altLang="en-GB" sz="1600" dirty="0">
              <a:latin typeface="Times New Roman" panose="02020603050405020304" pitchFamily="18" charset="0"/>
              <a:cs typeface="Times New Roman" panose="02020603050405020304" pitchFamily="18" charset="0"/>
            </a:endParaRPr>
          </a:p>
          <a:p>
            <a:pPr marL="1371600" lvl="3" indent="0">
              <a:buNone/>
            </a:pPr>
            <a:endParaRPr lang="en-US" altLang="en-GB" sz="1600" dirty="0">
              <a:latin typeface="Times New Roman" panose="02020603050405020304" pitchFamily="18" charset="0"/>
              <a:cs typeface="Times New Roman" panose="02020603050405020304" pitchFamily="18" charset="0"/>
            </a:endParaRPr>
          </a:p>
          <a:p>
            <a:pPr lvl="3">
              <a:buFont typeface="Wingdings" panose="05000000000000000000" charset="0"/>
              <a:buChar char="Ø"/>
            </a:pPr>
            <a:r>
              <a:rPr lang="en-US" altLang="en-GB" sz="1600" dirty="0">
                <a:latin typeface="Times New Roman" panose="02020603050405020304" pitchFamily="18" charset="0"/>
                <a:cs typeface="Times New Roman" panose="02020603050405020304" pitchFamily="18" charset="0"/>
              </a:rPr>
              <a:t>Option 2: (R4-2106907)    </a:t>
            </a:r>
          </a:p>
          <a:p>
            <a:pPr marL="0" indent="0">
              <a:buNone/>
            </a:pPr>
            <a:endParaRPr lang="en-US" altLang="en-GB" sz="2000" dirty="0">
              <a:latin typeface="Times New Roman" panose="02020603050405020304" pitchFamily="18" charset="0"/>
              <a:cs typeface="Times New Roman" panose="02020603050405020304" pitchFamily="18" charset="0"/>
            </a:endParaRPr>
          </a:p>
        </p:txBody>
      </p:sp>
      <p:graphicFrame>
        <p:nvGraphicFramePr>
          <p:cNvPr id="4" name="Table 4">
            <a:extLst>
              <a:ext uri="{FF2B5EF4-FFF2-40B4-BE49-F238E27FC236}">
                <a16:creationId xmlns:a16="http://schemas.microsoft.com/office/drawing/2014/main" xmlns="" id="{0213D508-926A-CC43-821F-390BF516294A}"/>
              </a:ext>
            </a:extLst>
          </p:cNvPr>
          <p:cNvGraphicFramePr>
            <a:graphicFrameLocks noGrp="1"/>
          </p:cNvGraphicFramePr>
          <p:nvPr>
            <p:extLst>
              <p:ext uri="{D42A27DB-BD31-4B8C-83A1-F6EECF244321}">
                <p14:modId xmlns:p14="http://schemas.microsoft.com/office/powerpoint/2010/main" val="585743661"/>
              </p:ext>
            </p:extLst>
          </p:nvPr>
        </p:nvGraphicFramePr>
        <p:xfrm>
          <a:off x="2123728" y="3209528"/>
          <a:ext cx="5904656" cy="1371600"/>
        </p:xfrm>
        <a:graphic>
          <a:graphicData uri="http://schemas.openxmlformats.org/drawingml/2006/table">
            <a:tbl>
              <a:tblPr firstRow="1" bandRow="1">
                <a:tableStyleId>{F5AB1C69-6EDB-4FF4-983F-18BD219EF322}</a:tableStyleId>
              </a:tblPr>
              <a:tblGrid>
                <a:gridCol w="1080120">
                  <a:extLst>
                    <a:ext uri="{9D8B030D-6E8A-4147-A177-3AD203B41FA5}">
                      <a16:colId xmlns:a16="http://schemas.microsoft.com/office/drawing/2014/main" xmlns="" val="2980177247"/>
                    </a:ext>
                  </a:extLst>
                </a:gridCol>
                <a:gridCol w="2448272">
                  <a:extLst>
                    <a:ext uri="{9D8B030D-6E8A-4147-A177-3AD203B41FA5}">
                      <a16:colId xmlns:a16="http://schemas.microsoft.com/office/drawing/2014/main" xmlns="" val="353472640"/>
                    </a:ext>
                  </a:extLst>
                </a:gridCol>
                <a:gridCol w="1208309">
                  <a:extLst>
                    <a:ext uri="{9D8B030D-6E8A-4147-A177-3AD203B41FA5}">
                      <a16:colId xmlns:a16="http://schemas.microsoft.com/office/drawing/2014/main" xmlns="" val="3874348141"/>
                    </a:ext>
                  </a:extLst>
                </a:gridCol>
                <a:gridCol w="1167955">
                  <a:extLst>
                    <a:ext uri="{9D8B030D-6E8A-4147-A177-3AD203B41FA5}">
                      <a16:colId xmlns:a16="http://schemas.microsoft.com/office/drawing/2014/main" xmlns="" val="2500086466"/>
                    </a:ext>
                  </a:extLst>
                </a:gridCol>
              </a:tblGrid>
              <a:tr h="231115">
                <a:tc>
                  <a:txBody>
                    <a:bodyPr/>
                    <a:lstStyle/>
                    <a:p>
                      <a:pPr algn="ctr"/>
                      <a:r>
                        <a:rPr lang="en-US" sz="1200" dirty="0">
                          <a:solidFill>
                            <a:schemeClr val="bg1"/>
                          </a:solidFill>
                        </a:rPr>
                        <a:t>CA BW Class</a:t>
                      </a:r>
                    </a:p>
                  </a:txBody>
                  <a:tcPr/>
                </a:tc>
                <a:tc>
                  <a:txBody>
                    <a:bodyPr/>
                    <a:lstStyle/>
                    <a:p>
                      <a:pPr algn="ctr"/>
                      <a:r>
                        <a:rPr lang="en-US" sz="1200" dirty="0"/>
                        <a:t>Aggregated Channel BW</a:t>
                      </a:r>
                    </a:p>
                  </a:txBody>
                  <a:tcPr/>
                </a:tc>
                <a:tc>
                  <a:txBody>
                    <a:bodyPr/>
                    <a:lstStyle/>
                    <a:p>
                      <a:pPr algn="ctr"/>
                      <a:r>
                        <a:rPr lang="en-US" sz="1200" dirty="0"/>
                        <a:t>Number of CC</a:t>
                      </a:r>
                    </a:p>
                  </a:txBody>
                  <a:tcPr/>
                </a:tc>
                <a:tc>
                  <a:txBody>
                    <a:bodyPr/>
                    <a:lstStyle/>
                    <a:p>
                      <a:pPr algn="ctr"/>
                      <a:r>
                        <a:rPr lang="en-US" sz="1200" dirty="0"/>
                        <a:t>Fallback Group</a:t>
                      </a:r>
                    </a:p>
                  </a:txBody>
                  <a:tcPr/>
                </a:tc>
                <a:extLst>
                  <a:ext uri="{0D108BD9-81ED-4DB2-BD59-A6C34878D82A}">
                    <a16:rowId xmlns:a16="http://schemas.microsoft.com/office/drawing/2014/main" xmlns="" val="2873272377"/>
                  </a:ext>
                </a:extLst>
              </a:tr>
              <a:tr h="231115">
                <a:tc>
                  <a:txBody>
                    <a:bodyPr/>
                    <a:lstStyle/>
                    <a:p>
                      <a:pPr algn="ctr"/>
                      <a:endParaRPr lang="en-US" sz="1200" dirty="0"/>
                    </a:p>
                  </a:txBody>
                  <a:tcPr/>
                </a:tc>
                <a:tc>
                  <a:txBody>
                    <a:bodyPr/>
                    <a:lstStyle/>
                    <a:p>
                      <a:pPr algn="ctr"/>
                      <a:r>
                        <a:rPr lang="en-US" sz="1200" dirty="0"/>
                        <a:t>800 MHz &lt; </a:t>
                      </a:r>
                      <a:r>
                        <a:rPr lang="en-US" sz="1200" dirty="0" err="1"/>
                        <a:t>BW</a:t>
                      </a:r>
                      <a:r>
                        <a:rPr lang="en-US" sz="1200" baseline="-25000" dirty="0" err="1"/>
                        <a:t>Channel_CA</a:t>
                      </a:r>
                      <a:r>
                        <a:rPr lang="en-US" sz="1200" baseline="-25000" dirty="0"/>
                        <a:t> </a:t>
                      </a:r>
                      <a:r>
                        <a:rPr lang="en-US" sz="1200" dirty="0"/>
                        <a:t>≤ 1000 MHz</a:t>
                      </a:r>
                    </a:p>
                  </a:txBody>
                  <a:tcPr/>
                </a:tc>
                <a:tc>
                  <a:txBody>
                    <a:bodyPr/>
                    <a:lstStyle/>
                    <a:p>
                      <a:pPr algn="ctr"/>
                      <a:r>
                        <a:rPr lang="en-US" sz="1200" dirty="0"/>
                        <a:t>5</a:t>
                      </a:r>
                    </a:p>
                  </a:txBody>
                  <a:tcPr/>
                </a:tc>
                <a:tc>
                  <a:txBody>
                    <a:bodyPr/>
                    <a:lstStyle/>
                    <a:p>
                      <a:pPr algn="ctr"/>
                      <a:r>
                        <a:rPr lang="en-US" sz="1200" dirty="0"/>
                        <a:t>2</a:t>
                      </a:r>
                    </a:p>
                  </a:txBody>
                  <a:tcPr/>
                </a:tc>
                <a:extLst>
                  <a:ext uri="{0D108BD9-81ED-4DB2-BD59-A6C34878D82A}">
                    <a16:rowId xmlns:a16="http://schemas.microsoft.com/office/drawing/2014/main" xmlns="" val="1666183247"/>
                  </a:ext>
                </a:extLst>
              </a:tr>
              <a:tr h="231115">
                <a:tc>
                  <a:txBody>
                    <a:bodyPr/>
                    <a:lstStyle/>
                    <a:p>
                      <a:pPr algn="ctr"/>
                      <a:endParaRPr lang="en-US" sz="120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1000 MHz &lt; </a:t>
                      </a:r>
                      <a:r>
                        <a:rPr lang="en-US" sz="1200" dirty="0" err="1"/>
                        <a:t>BW</a:t>
                      </a:r>
                      <a:r>
                        <a:rPr lang="en-US" sz="1200" baseline="-25000" dirty="0" err="1"/>
                        <a:t>Channel_CA</a:t>
                      </a:r>
                      <a:r>
                        <a:rPr lang="en-US" sz="1200" baseline="-25000" dirty="0"/>
                        <a:t> </a:t>
                      </a:r>
                      <a:r>
                        <a:rPr lang="en-US" sz="1200" dirty="0"/>
                        <a:t>≤ 1200 MHz</a:t>
                      </a:r>
                    </a:p>
                  </a:txBody>
                  <a:tcPr/>
                </a:tc>
                <a:tc>
                  <a:txBody>
                    <a:bodyPr/>
                    <a:lstStyle/>
                    <a:p>
                      <a:pPr algn="ctr"/>
                      <a:r>
                        <a:rPr lang="en-US" sz="1200" dirty="0"/>
                        <a:t>6</a:t>
                      </a:r>
                    </a:p>
                  </a:txBody>
                  <a:tcPr/>
                </a:tc>
                <a:tc>
                  <a:txBody>
                    <a:bodyPr/>
                    <a:lstStyle/>
                    <a:p>
                      <a:pPr algn="ctr"/>
                      <a:r>
                        <a:rPr lang="en-US" sz="1200" dirty="0"/>
                        <a:t>2</a:t>
                      </a:r>
                    </a:p>
                  </a:txBody>
                  <a:tcPr/>
                </a:tc>
                <a:extLst>
                  <a:ext uri="{0D108BD9-81ED-4DB2-BD59-A6C34878D82A}">
                    <a16:rowId xmlns:a16="http://schemas.microsoft.com/office/drawing/2014/main" xmlns="" val="3520298044"/>
                  </a:ext>
                </a:extLst>
              </a:tr>
              <a:tr h="231115">
                <a:tc>
                  <a:txBody>
                    <a:bodyPr/>
                    <a:lstStyle/>
                    <a:p>
                      <a:pPr algn="ctr"/>
                      <a:endParaRPr lang="en-US"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1200 MHz &lt; </a:t>
                      </a:r>
                      <a:r>
                        <a:rPr lang="en-US" sz="1200" dirty="0" err="1"/>
                        <a:t>BW</a:t>
                      </a:r>
                      <a:r>
                        <a:rPr lang="en-US" sz="1200" baseline="-25000" dirty="0" err="1"/>
                        <a:t>Channel_CA</a:t>
                      </a:r>
                      <a:r>
                        <a:rPr lang="en-US" sz="1200" baseline="-25000" dirty="0"/>
                        <a:t> </a:t>
                      </a:r>
                      <a:r>
                        <a:rPr lang="en-US" sz="1200" dirty="0"/>
                        <a:t>≤ 1400 MHz</a:t>
                      </a:r>
                    </a:p>
                  </a:txBody>
                  <a:tcPr/>
                </a:tc>
                <a:tc>
                  <a:txBody>
                    <a:bodyPr/>
                    <a:lstStyle/>
                    <a:p>
                      <a:pPr algn="ctr"/>
                      <a:r>
                        <a:rPr lang="en-US" sz="1200" dirty="0"/>
                        <a:t>7</a:t>
                      </a:r>
                    </a:p>
                  </a:txBody>
                  <a:tcPr/>
                </a:tc>
                <a:tc>
                  <a:txBody>
                    <a:bodyPr/>
                    <a:lstStyle/>
                    <a:p>
                      <a:pPr algn="ctr"/>
                      <a:r>
                        <a:rPr lang="en-US" sz="1200" dirty="0"/>
                        <a:t>2</a:t>
                      </a:r>
                    </a:p>
                  </a:txBody>
                  <a:tcPr/>
                </a:tc>
                <a:extLst>
                  <a:ext uri="{0D108BD9-81ED-4DB2-BD59-A6C34878D82A}">
                    <a16:rowId xmlns:a16="http://schemas.microsoft.com/office/drawing/2014/main" xmlns="" val="657183819"/>
                  </a:ext>
                </a:extLst>
              </a:tr>
              <a:tr h="231115">
                <a:tc>
                  <a:txBody>
                    <a:bodyPr/>
                    <a:lstStyle/>
                    <a:p>
                      <a:pPr algn="ctr"/>
                      <a:endParaRPr lang="en-US"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1400 MHz &lt; </a:t>
                      </a:r>
                      <a:r>
                        <a:rPr lang="en-US" sz="1200" dirty="0" err="1"/>
                        <a:t>BW</a:t>
                      </a:r>
                      <a:r>
                        <a:rPr lang="en-US" sz="1200" baseline="-25000" dirty="0" err="1"/>
                        <a:t>Channel_CA</a:t>
                      </a:r>
                      <a:r>
                        <a:rPr lang="en-US" sz="1200" baseline="-25000" dirty="0"/>
                        <a:t> </a:t>
                      </a:r>
                      <a:r>
                        <a:rPr lang="en-US" sz="1200" dirty="0"/>
                        <a:t>≤ 1600 MHz</a:t>
                      </a:r>
                    </a:p>
                  </a:txBody>
                  <a:tcPr/>
                </a:tc>
                <a:tc>
                  <a:txBody>
                    <a:bodyPr/>
                    <a:lstStyle/>
                    <a:p>
                      <a:pPr algn="ctr"/>
                      <a:r>
                        <a:rPr lang="en-US" sz="1200" dirty="0"/>
                        <a:t>8</a:t>
                      </a:r>
                    </a:p>
                  </a:txBody>
                  <a:tcPr/>
                </a:tc>
                <a:tc>
                  <a:txBody>
                    <a:bodyPr/>
                    <a:lstStyle/>
                    <a:p>
                      <a:pPr algn="ctr"/>
                      <a:r>
                        <a:rPr lang="en-US" sz="1200" dirty="0"/>
                        <a:t>2</a:t>
                      </a:r>
                    </a:p>
                  </a:txBody>
                  <a:tcPr/>
                </a:tc>
                <a:extLst>
                  <a:ext uri="{0D108BD9-81ED-4DB2-BD59-A6C34878D82A}">
                    <a16:rowId xmlns:a16="http://schemas.microsoft.com/office/drawing/2014/main" xmlns="" val="4285435296"/>
                  </a:ext>
                </a:extLst>
              </a:tr>
            </a:tbl>
          </a:graphicData>
        </a:graphic>
      </p:graphicFrame>
      <p:graphicFrame>
        <p:nvGraphicFramePr>
          <p:cNvPr id="5" name="Table 4">
            <a:extLst>
              <a:ext uri="{FF2B5EF4-FFF2-40B4-BE49-F238E27FC236}">
                <a16:creationId xmlns:a16="http://schemas.microsoft.com/office/drawing/2014/main" xmlns="" id="{CDD8EE22-68F0-7741-9205-4A2749A66F99}"/>
              </a:ext>
            </a:extLst>
          </p:cNvPr>
          <p:cNvGraphicFramePr>
            <a:graphicFrameLocks noGrp="1"/>
          </p:cNvGraphicFramePr>
          <p:nvPr>
            <p:extLst>
              <p:ext uri="{D42A27DB-BD31-4B8C-83A1-F6EECF244321}">
                <p14:modId xmlns:p14="http://schemas.microsoft.com/office/powerpoint/2010/main" val="1673857055"/>
              </p:ext>
            </p:extLst>
          </p:nvPr>
        </p:nvGraphicFramePr>
        <p:xfrm>
          <a:off x="2123728" y="4941713"/>
          <a:ext cx="5904656" cy="1371600"/>
        </p:xfrm>
        <a:graphic>
          <a:graphicData uri="http://schemas.openxmlformats.org/drawingml/2006/table">
            <a:tbl>
              <a:tblPr firstRow="1" bandRow="1">
                <a:tableStyleId>{F5AB1C69-6EDB-4FF4-983F-18BD219EF322}</a:tableStyleId>
              </a:tblPr>
              <a:tblGrid>
                <a:gridCol w="1080120">
                  <a:extLst>
                    <a:ext uri="{9D8B030D-6E8A-4147-A177-3AD203B41FA5}">
                      <a16:colId xmlns:a16="http://schemas.microsoft.com/office/drawing/2014/main" xmlns="" val="2980177247"/>
                    </a:ext>
                  </a:extLst>
                </a:gridCol>
                <a:gridCol w="2448272">
                  <a:extLst>
                    <a:ext uri="{9D8B030D-6E8A-4147-A177-3AD203B41FA5}">
                      <a16:colId xmlns:a16="http://schemas.microsoft.com/office/drawing/2014/main" xmlns="" val="353472640"/>
                    </a:ext>
                  </a:extLst>
                </a:gridCol>
                <a:gridCol w="1208309">
                  <a:extLst>
                    <a:ext uri="{9D8B030D-6E8A-4147-A177-3AD203B41FA5}">
                      <a16:colId xmlns:a16="http://schemas.microsoft.com/office/drawing/2014/main" xmlns="" val="3874348141"/>
                    </a:ext>
                  </a:extLst>
                </a:gridCol>
                <a:gridCol w="1167955">
                  <a:extLst>
                    <a:ext uri="{9D8B030D-6E8A-4147-A177-3AD203B41FA5}">
                      <a16:colId xmlns:a16="http://schemas.microsoft.com/office/drawing/2014/main" xmlns="" val="2500086466"/>
                    </a:ext>
                  </a:extLst>
                </a:gridCol>
              </a:tblGrid>
              <a:tr h="201295">
                <a:tc>
                  <a:txBody>
                    <a:bodyPr/>
                    <a:lstStyle/>
                    <a:p>
                      <a:pPr algn="ctr"/>
                      <a:r>
                        <a:rPr lang="en-US" sz="1200" dirty="0">
                          <a:solidFill>
                            <a:schemeClr val="bg1"/>
                          </a:solidFill>
                        </a:rPr>
                        <a:t>CA BW Class</a:t>
                      </a:r>
                    </a:p>
                  </a:txBody>
                  <a:tcPr/>
                </a:tc>
                <a:tc>
                  <a:txBody>
                    <a:bodyPr/>
                    <a:lstStyle/>
                    <a:p>
                      <a:pPr algn="ctr"/>
                      <a:r>
                        <a:rPr lang="en-US" sz="1200" dirty="0"/>
                        <a:t>Aggregated Channel BW</a:t>
                      </a:r>
                    </a:p>
                  </a:txBody>
                  <a:tcPr/>
                </a:tc>
                <a:tc>
                  <a:txBody>
                    <a:bodyPr/>
                    <a:lstStyle/>
                    <a:p>
                      <a:pPr algn="ctr"/>
                      <a:r>
                        <a:rPr lang="en-US" sz="1200" dirty="0"/>
                        <a:t>Number of CC</a:t>
                      </a:r>
                    </a:p>
                  </a:txBody>
                  <a:tcPr/>
                </a:tc>
                <a:tc>
                  <a:txBody>
                    <a:bodyPr/>
                    <a:lstStyle/>
                    <a:p>
                      <a:pPr algn="ctr"/>
                      <a:r>
                        <a:rPr lang="en-US" sz="1200" dirty="0"/>
                        <a:t>Fallback Group</a:t>
                      </a:r>
                    </a:p>
                  </a:txBody>
                  <a:tcPr/>
                </a:tc>
                <a:extLst>
                  <a:ext uri="{0D108BD9-81ED-4DB2-BD59-A6C34878D82A}">
                    <a16:rowId xmlns:a16="http://schemas.microsoft.com/office/drawing/2014/main" xmlns="" val="2873272377"/>
                  </a:ext>
                </a:extLst>
              </a:tr>
              <a:tr h="201295">
                <a:tc>
                  <a:txBody>
                    <a:bodyPr/>
                    <a:lstStyle/>
                    <a:p>
                      <a:pPr algn="ctr"/>
                      <a:endParaRPr lang="en-US" sz="1200" dirty="0"/>
                    </a:p>
                  </a:txBody>
                  <a:tcPr/>
                </a:tc>
                <a:tc>
                  <a:txBody>
                    <a:bodyPr/>
                    <a:lstStyle/>
                    <a:p>
                      <a:pPr algn="ctr"/>
                      <a:r>
                        <a:rPr lang="en-US" sz="1200" dirty="0"/>
                        <a:t>750 MHz ≤ </a:t>
                      </a:r>
                      <a:r>
                        <a:rPr lang="en-US" sz="1200" dirty="0" err="1"/>
                        <a:t>BW</a:t>
                      </a:r>
                      <a:r>
                        <a:rPr lang="en-US" sz="1200" baseline="-25000" dirty="0" err="1"/>
                        <a:t>Channel_CA</a:t>
                      </a:r>
                      <a:r>
                        <a:rPr lang="en-US" sz="1200" baseline="-25000" dirty="0"/>
                        <a:t> </a:t>
                      </a:r>
                      <a:r>
                        <a:rPr lang="en-US" sz="1200" dirty="0"/>
                        <a:t>≤ 1000 MHz</a:t>
                      </a:r>
                    </a:p>
                  </a:txBody>
                  <a:tcPr/>
                </a:tc>
                <a:tc>
                  <a:txBody>
                    <a:bodyPr/>
                    <a:lstStyle/>
                    <a:p>
                      <a:pPr algn="ctr"/>
                      <a:r>
                        <a:rPr lang="en-US" sz="1200" dirty="0"/>
                        <a:t>5</a:t>
                      </a:r>
                    </a:p>
                  </a:txBody>
                  <a:tcPr/>
                </a:tc>
                <a:tc>
                  <a:txBody>
                    <a:bodyPr/>
                    <a:lstStyle/>
                    <a:p>
                      <a:pPr algn="ctr"/>
                      <a:r>
                        <a:rPr lang="en-US" sz="1200" dirty="0"/>
                        <a:t>2</a:t>
                      </a:r>
                    </a:p>
                  </a:txBody>
                  <a:tcPr/>
                </a:tc>
                <a:extLst>
                  <a:ext uri="{0D108BD9-81ED-4DB2-BD59-A6C34878D82A}">
                    <a16:rowId xmlns:a16="http://schemas.microsoft.com/office/drawing/2014/main" xmlns="" val="1666183247"/>
                  </a:ext>
                </a:extLst>
              </a:tr>
              <a:tr h="201295">
                <a:tc>
                  <a:txBody>
                    <a:bodyPr/>
                    <a:lstStyle/>
                    <a:p>
                      <a:pPr algn="ctr"/>
                      <a:endParaRPr lang="en-US" sz="120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950 MHz ≤ </a:t>
                      </a:r>
                      <a:r>
                        <a:rPr lang="en-US" sz="1200" dirty="0" err="1"/>
                        <a:t>BW</a:t>
                      </a:r>
                      <a:r>
                        <a:rPr lang="en-US" sz="1200" baseline="-25000" dirty="0" err="1"/>
                        <a:t>Channel_CA</a:t>
                      </a:r>
                      <a:r>
                        <a:rPr lang="en-US" sz="1200" baseline="-25000" dirty="0"/>
                        <a:t> </a:t>
                      </a:r>
                      <a:r>
                        <a:rPr lang="en-US" sz="1200" dirty="0"/>
                        <a:t>≤ 1200 MHz</a:t>
                      </a:r>
                    </a:p>
                  </a:txBody>
                  <a:tcPr/>
                </a:tc>
                <a:tc>
                  <a:txBody>
                    <a:bodyPr/>
                    <a:lstStyle/>
                    <a:p>
                      <a:pPr algn="ctr"/>
                      <a:r>
                        <a:rPr lang="en-US" sz="1200" dirty="0"/>
                        <a:t>6</a:t>
                      </a:r>
                    </a:p>
                  </a:txBody>
                  <a:tcPr/>
                </a:tc>
                <a:tc>
                  <a:txBody>
                    <a:bodyPr/>
                    <a:lstStyle/>
                    <a:p>
                      <a:pPr algn="ctr"/>
                      <a:r>
                        <a:rPr lang="en-US" sz="1200" dirty="0"/>
                        <a:t>2</a:t>
                      </a:r>
                    </a:p>
                  </a:txBody>
                  <a:tcPr/>
                </a:tc>
                <a:extLst>
                  <a:ext uri="{0D108BD9-81ED-4DB2-BD59-A6C34878D82A}">
                    <a16:rowId xmlns:a16="http://schemas.microsoft.com/office/drawing/2014/main" xmlns="" val="3520298044"/>
                  </a:ext>
                </a:extLst>
              </a:tr>
              <a:tr h="201295">
                <a:tc>
                  <a:txBody>
                    <a:bodyPr/>
                    <a:lstStyle/>
                    <a:p>
                      <a:pPr algn="ctr"/>
                      <a:endParaRPr lang="en-US"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1150 MHz ≤ </a:t>
                      </a:r>
                      <a:r>
                        <a:rPr lang="en-US" sz="1200" dirty="0" err="1"/>
                        <a:t>BW</a:t>
                      </a:r>
                      <a:r>
                        <a:rPr lang="en-US" sz="1200" baseline="-25000" dirty="0" err="1"/>
                        <a:t>Channel_CA</a:t>
                      </a:r>
                      <a:r>
                        <a:rPr lang="en-US" sz="1200" baseline="-25000" dirty="0"/>
                        <a:t> </a:t>
                      </a:r>
                      <a:r>
                        <a:rPr lang="en-US" sz="1200" dirty="0"/>
                        <a:t>≤ 1400 MHz</a:t>
                      </a:r>
                    </a:p>
                  </a:txBody>
                  <a:tcPr/>
                </a:tc>
                <a:tc>
                  <a:txBody>
                    <a:bodyPr/>
                    <a:lstStyle/>
                    <a:p>
                      <a:pPr algn="ctr"/>
                      <a:r>
                        <a:rPr lang="en-US" sz="1200" dirty="0"/>
                        <a:t>7</a:t>
                      </a:r>
                    </a:p>
                  </a:txBody>
                  <a:tcPr/>
                </a:tc>
                <a:tc>
                  <a:txBody>
                    <a:bodyPr/>
                    <a:lstStyle/>
                    <a:p>
                      <a:pPr algn="ctr"/>
                      <a:r>
                        <a:rPr lang="en-US" sz="1200" dirty="0"/>
                        <a:t>2</a:t>
                      </a:r>
                    </a:p>
                  </a:txBody>
                  <a:tcPr/>
                </a:tc>
                <a:extLst>
                  <a:ext uri="{0D108BD9-81ED-4DB2-BD59-A6C34878D82A}">
                    <a16:rowId xmlns:a16="http://schemas.microsoft.com/office/drawing/2014/main" xmlns="" val="657183819"/>
                  </a:ext>
                </a:extLst>
              </a:tr>
              <a:tr h="201295">
                <a:tc>
                  <a:txBody>
                    <a:bodyPr/>
                    <a:lstStyle/>
                    <a:p>
                      <a:pPr algn="ctr"/>
                      <a:endParaRPr lang="en-US"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1350 MHz ≤ </a:t>
                      </a:r>
                      <a:r>
                        <a:rPr lang="en-US" sz="1200" dirty="0" err="1"/>
                        <a:t>BW</a:t>
                      </a:r>
                      <a:r>
                        <a:rPr lang="en-US" sz="1200" baseline="-25000" dirty="0" err="1"/>
                        <a:t>Channel_CA</a:t>
                      </a:r>
                      <a:r>
                        <a:rPr lang="en-US" sz="1200" baseline="-25000" dirty="0"/>
                        <a:t> </a:t>
                      </a:r>
                      <a:r>
                        <a:rPr lang="en-US" sz="1200" dirty="0"/>
                        <a:t>≤ 1600 MHz</a:t>
                      </a:r>
                    </a:p>
                  </a:txBody>
                  <a:tcPr/>
                </a:tc>
                <a:tc>
                  <a:txBody>
                    <a:bodyPr/>
                    <a:lstStyle/>
                    <a:p>
                      <a:pPr algn="ctr"/>
                      <a:r>
                        <a:rPr lang="en-US" sz="1200" dirty="0"/>
                        <a:t>8</a:t>
                      </a:r>
                    </a:p>
                  </a:txBody>
                  <a:tcPr/>
                </a:tc>
                <a:tc>
                  <a:txBody>
                    <a:bodyPr/>
                    <a:lstStyle/>
                    <a:p>
                      <a:pPr algn="ctr"/>
                      <a:r>
                        <a:rPr lang="en-US" sz="1200" dirty="0"/>
                        <a:t>2</a:t>
                      </a:r>
                    </a:p>
                  </a:txBody>
                  <a:tcPr/>
                </a:tc>
                <a:extLst>
                  <a:ext uri="{0D108BD9-81ED-4DB2-BD59-A6C34878D82A}">
                    <a16:rowId xmlns:a16="http://schemas.microsoft.com/office/drawing/2014/main" xmlns="" val="4285435296"/>
                  </a:ext>
                </a:extLst>
              </a:tr>
            </a:tbl>
          </a:graphicData>
        </a:graphic>
      </p:graphicFrame>
    </p:spTree>
    <p:extLst>
      <p:ext uri="{BB962C8B-B14F-4D97-AF65-F5344CB8AC3E}">
        <p14:creationId xmlns:p14="http://schemas.microsoft.com/office/powerpoint/2010/main" val="37680786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GB" dirty="0">
                <a:latin typeface="Times New Roman" panose="02020603050405020304" pitchFamily="18" charset="0"/>
                <a:cs typeface="Times New Roman" panose="02020603050405020304" pitchFamily="18" charset="0"/>
              </a:rPr>
              <a:t>Reference</a:t>
            </a:r>
          </a:p>
        </p:txBody>
      </p:sp>
      <p:sp>
        <p:nvSpPr>
          <p:cNvPr id="3" name="Content Placeholder 2"/>
          <p:cNvSpPr>
            <a:spLocks noGrp="1"/>
          </p:cNvSpPr>
          <p:nvPr>
            <p:ph idx="1"/>
          </p:nvPr>
        </p:nvSpPr>
        <p:spPr>
          <a:xfrm>
            <a:off x="457200" y="1600200"/>
            <a:ext cx="8533130" cy="4526280"/>
          </a:xfrm>
        </p:spPr>
        <p:txBody>
          <a:bodyPr/>
          <a:lstStyle/>
          <a:p>
            <a:pPr marL="0" indent="0">
              <a:buNone/>
            </a:pPr>
            <a:r>
              <a:rPr lang="en-US" altLang="ja-JP" sz="1800" dirty="0">
                <a:latin typeface="Times New Roman" panose="02020603050405020304" pitchFamily="18" charset="0"/>
                <a:cs typeface="Times New Roman" panose="02020603050405020304" pitchFamily="18" charset="0"/>
                <a:sym typeface="+mn-ea"/>
              </a:rPr>
              <a:t>[1] RP-210914, Revised WID Further enhancements of NR RF requirements for frequency range 2 (FR2),</a:t>
            </a:r>
            <a:r>
              <a:rPr lang="en-GB" altLang="ja-JP" sz="1800" dirty="0">
                <a:latin typeface="Times New Roman" panose="02020603050405020304" pitchFamily="18" charset="0"/>
                <a:cs typeface="Times New Roman" panose="02020603050405020304" pitchFamily="18" charset="0"/>
                <a:sym typeface="+mn-ea"/>
              </a:rPr>
              <a:t> Nokia, Nokia Shanghai Bell</a:t>
            </a:r>
            <a:r>
              <a:rPr lang="ja-JP" altLang="ja-JP" sz="1800" dirty="0">
                <a:latin typeface="Times New Roman" panose="02020603050405020304" pitchFamily="18" charset="0"/>
                <a:cs typeface="Times New Roman" panose="02020603050405020304" pitchFamily="18" charset="0"/>
                <a:sym typeface="+mn-ea"/>
              </a:rPr>
              <a:t>.</a:t>
            </a:r>
          </a:p>
          <a:p>
            <a:pPr marL="0" indent="0">
              <a:buNone/>
            </a:pPr>
            <a:r>
              <a:rPr lang="en-US" altLang="ja-JP" sz="1800" dirty="0">
                <a:latin typeface="Times New Roman" panose="02020603050405020304" pitchFamily="18" charset="0"/>
                <a:cs typeface="Times New Roman" panose="02020603050405020304" pitchFamily="18" charset="0"/>
                <a:sym typeface="+mn-ea"/>
              </a:rPr>
              <a:t>[2] </a:t>
            </a:r>
            <a:r>
              <a:rPr lang="en-US" altLang="zh-CN" sz="1800" dirty="0">
                <a:latin typeface="Times New Roman" panose="02020603050405020304" pitchFamily="18" charset="0"/>
                <a:cs typeface="Times New Roman" panose="02020603050405020304" pitchFamily="18" charset="0"/>
                <a:sym typeface="+mn-ea"/>
              </a:rPr>
              <a:t>R4-2105101</a:t>
            </a:r>
            <a:r>
              <a:rPr lang="en-US" altLang="ja-JP" sz="1800" dirty="0">
                <a:latin typeface="Times New Roman" panose="02020603050405020304" pitchFamily="18" charset="0"/>
                <a:cs typeface="Times New Roman" panose="02020603050405020304" pitchFamily="18" charset="0"/>
                <a:sym typeface="+mn-ea"/>
              </a:rPr>
              <a:t>, Introducing new bandwidth classes for FR2 CA, </a:t>
            </a:r>
            <a:r>
              <a:rPr lang="en-US" altLang="ja-JP" sz="1800" dirty="0" err="1">
                <a:latin typeface="Times New Roman" panose="02020603050405020304" pitchFamily="18" charset="0"/>
                <a:cs typeface="Times New Roman" panose="02020603050405020304" pitchFamily="18" charset="0"/>
                <a:sym typeface="+mn-ea"/>
              </a:rPr>
              <a:t>Xiaomi</a:t>
            </a:r>
            <a:r>
              <a:rPr lang="en-US" altLang="ja-JP" sz="1800" dirty="0">
                <a:latin typeface="Times New Roman" panose="02020603050405020304" pitchFamily="18" charset="0"/>
                <a:cs typeface="Times New Roman" panose="02020603050405020304" pitchFamily="18" charset="0"/>
                <a:sym typeface="+mn-ea"/>
              </a:rPr>
              <a:t>.</a:t>
            </a:r>
          </a:p>
          <a:p>
            <a:pPr marL="0" indent="0">
              <a:buNone/>
            </a:pPr>
            <a:r>
              <a:rPr lang="en-US" altLang="ja-JP" sz="1800" dirty="0">
                <a:latin typeface="Times New Roman" panose="02020603050405020304" pitchFamily="18" charset="0"/>
                <a:cs typeface="Times New Roman" panose="02020603050405020304" pitchFamily="18" charset="0"/>
                <a:sym typeface="+mn-ea"/>
              </a:rPr>
              <a:t>[3] R4-2106907, New FR2 CA BW classes, Apple</a:t>
            </a:r>
          </a:p>
          <a:p>
            <a:pPr marL="0" indent="0">
              <a:buNone/>
            </a:pPr>
            <a:r>
              <a:rPr lang="en-US" altLang="ja-JP" sz="1800" dirty="0">
                <a:latin typeface="Times New Roman" panose="02020603050405020304" pitchFamily="18" charset="0"/>
                <a:cs typeface="Times New Roman" panose="02020603050405020304" pitchFamily="18" charset="0"/>
                <a:sym typeface="+mn-ea"/>
              </a:rPr>
              <a:t>[4] R4-2107266, On FR2 CA bandwidth class, Huawei, </a:t>
            </a:r>
            <a:r>
              <a:rPr lang="en-US" altLang="ja-JP" sz="1800" dirty="0" err="1">
                <a:latin typeface="Times New Roman" panose="02020603050405020304" pitchFamily="18" charset="0"/>
                <a:cs typeface="Times New Roman" panose="02020603050405020304" pitchFamily="18" charset="0"/>
                <a:sym typeface="+mn-ea"/>
              </a:rPr>
              <a:t>HiSilicon</a:t>
            </a:r>
            <a:endParaRPr lang="en-US" altLang="ja-JP" sz="1800" dirty="0">
              <a:latin typeface="Times New Roman" panose="02020603050405020304" pitchFamily="18" charset="0"/>
              <a:cs typeface="Times New Roman" panose="02020603050405020304" pitchFamily="18" charset="0"/>
              <a:sym typeface="+mn-ea"/>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592</TotalTime>
  <Words>773</Words>
  <Application>Microsoft Office PowerPoint</Application>
  <PresentationFormat>全屏显示(4:3)</PresentationFormat>
  <Paragraphs>145</Paragraphs>
  <Slides>8</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8</vt:i4>
      </vt:variant>
    </vt:vector>
  </HeadingPairs>
  <TitlesOfParts>
    <vt:vector size="16" baseType="lpstr">
      <vt:lpstr>Arial Unicode MS</vt:lpstr>
      <vt:lpstr>ＭＳ Ｐゴシック</vt:lpstr>
      <vt:lpstr>宋体</vt:lpstr>
      <vt:lpstr>Arial</vt:lpstr>
      <vt:lpstr>Calibri</vt:lpstr>
      <vt:lpstr>Times New Roman</vt:lpstr>
      <vt:lpstr>Wingdings</vt:lpstr>
      <vt:lpstr>Office 主题</vt:lpstr>
      <vt:lpstr>3GPP TSG-RAN WG4 Meeting # 98-bis-e                                                            Electronic Meeting, 12 – 20 April,  2021</vt:lpstr>
      <vt:lpstr>Background(1/4)</vt:lpstr>
      <vt:lpstr>Background(2/4)</vt:lpstr>
      <vt:lpstr>Background(3/4)</vt:lpstr>
      <vt:lpstr>Background(4/4)</vt:lpstr>
      <vt:lpstr>Way Forward (I) </vt:lpstr>
      <vt:lpstr>Way Forward (II) </vt:lpstr>
      <vt:lpstr>Reference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dc:title>
  <dc:creator>Huawei</dc:creator>
  <cp:lastModifiedBy>ZTE-Ma Zhifeng</cp:lastModifiedBy>
  <cp:revision>453</cp:revision>
  <dcterms:created xsi:type="dcterms:W3CDTF">2016-01-12T08:39:00Z</dcterms:created>
  <dcterms:modified xsi:type="dcterms:W3CDTF">2021-04-20T00:35:30Z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(3)r3aNPjZe4jmkWxUb1vFPvc170njxeQdE/H5xMBPGFlATqP1Xd55vg9wg1n4K0BF58E2LkhFJ
UyGjdfGDc4O9QEgOS0PJQGi31RJiSA3W2fvxr5B1X4F67LN34Y71iD9yxj2tgPQTunH52W15
tbzq7urefgxdMtKyh3oDWLTrsVdfPAN3t1UO2F3PiJb3jTKaaWR0R319t4wwHqTkd9n9tzSj
1YWH0hgFYCEJfqxajU</vt:lpwstr>
  </property>
  <property fmtid="{D5CDD505-2E9C-101B-9397-08002B2CF9AE}" pid="3" name="_2015_ms_pID_7253431">
    <vt:lpwstr>3Hw727yxzW9j8sbNic+hqEBQiNW/eRaGkActKubG6ILjS6Ar39Rs4k
3eXS+wuxsToT2pgtqe238zmkq9DUOx1swkp9YrhyH7HdX8xTCv9NPJNwfU49T3C1YNcnjwom
iPoq7zpPcBen8D4VZtb63ao7PlbaVq5/SEWTh+IMDENrM9ihkX34MtqhJ1vxuCjNhQxc/XHz
qezg9f5FbRrZPZLOGM7ZoAk7H1MbXuuqwz2P</vt:lpwstr>
  </property>
  <property fmtid="{D5CDD505-2E9C-101B-9397-08002B2CF9AE}" pid="4" name="_2015_ms_pID_7253432">
    <vt:lpwstr>vTY6wON9+qgsyRaJrV5E7HMGnuoMRzbgRvkF
RPVVj5CwztGHKUVMGh1okoBwV2nrB7B8rcu5f9BaGrPO5KbOFDM=</vt:lpwstr>
  </property>
  <property fmtid="{D5CDD505-2E9C-101B-9397-08002B2CF9AE}" pid="5" name="ContentTypeId">
    <vt:lpwstr>0x01010057487C7AB0FA344C95D548FCA1A0E6B1</vt:lpwstr>
  </property>
  <property fmtid="{D5CDD505-2E9C-101B-9397-08002B2CF9AE}" pid="6" name="KSOProductBuildVer">
    <vt:lpwstr>2052-10.8.2.7027</vt:lpwstr>
  </property>
  <property fmtid="{D5CDD505-2E9C-101B-9397-08002B2CF9AE}" pid="7" name="_readonly">
    <vt:lpwstr/>
  </property>
  <property fmtid="{D5CDD505-2E9C-101B-9397-08002B2CF9AE}" pid="8" name="_change">
    <vt:lpwstr/>
  </property>
  <property fmtid="{D5CDD505-2E9C-101B-9397-08002B2CF9AE}" pid="9" name="_full-control">
    <vt:lpwstr/>
  </property>
  <property fmtid="{D5CDD505-2E9C-101B-9397-08002B2CF9AE}" pid="10" name="sflag">
    <vt:lpwstr>1587716088</vt:lpwstr>
  </property>
</Properties>
</file>