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73" r:id="rId4"/>
    <p:sldId id="274" r:id="rId5"/>
    <p:sldId id="263" r:id="rId6"/>
    <p:sldId id="28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09"/>
    <p:restoredTop sz="94719"/>
  </p:normalViewPr>
  <p:slideViewPr>
    <p:cSldViewPr snapToGrid="0">
      <p:cViewPr varScale="1">
        <p:scale>
          <a:sx n="65" d="100"/>
          <a:sy n="65" d="100"/>
        </p:scale>
        <p:origin x="8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13E3A6-B9BC-47CC-9546-703D41E72F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5C621E8-B233-477A-AC22-B517FD44F3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F7E8F0-DF9C-4D1F-BC6D-A50E7FBC1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93FA49-E975-46C1-9ADE-C168058D0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25BB07-538A-47AF-9C83-1D5B233D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779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7E969-82F9-4894-8F12-EF92FAA0FF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6CD74E-AF37-4A9A-8EAE-03BAD254F3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4A1BE7-B6AA-4BD5-89A8-957CDFC4B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E0E463-2A77-48B4-96FA-DCF007FC9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93EA04-B28F-44F2-B530-7C84F5603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993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97C64D4-6DAA-4EF7-9412-514349BD5EA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B29A1A-C22B-4C70-BC44-9FBAE0C099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4EA0EA-FB0F-4F20-8166-119EE680E2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854A09-DF14-4BB0-8222-021F3A9FAE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DD96C-3F61-4186-BA84-C9DDC6010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577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C11D8E-BA83-42AB-8FA3-A4048A321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8611A8-A400-4519-A1AF-CB78710DDB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D1E7B3-711E-49CD-85ED-56690507F1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04CC46-BB0E-4369-A899-B28A3CA6A5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CD804B-4208-4DCA-B826-50A8715E8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905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0A4D9C-A9AB-4664-83F4-64A43F27A9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D36EDB-39DB-450F-BC19-5297BC632F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565AF2-0A22-4626-A14B-8093479939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B1A91D-01CA-4D53-B2BB-44C7CBD84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97ED4F-34CD-4D68-8534-FDED77F13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141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FA70E3-4394-4F59-AC7D-E2D0F845A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8E039E-CAAD-433F-830D-843BAF2E71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69FBA2-106C-44E3-A954-F6B4AEEBFF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186288-18C5-4BD3-B235-0C32EF82C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FB20F3-25FA-4127-8EB0-7C5A03D035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3380FE-B97D-4976-9E9C-4CEBAFD51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03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56C0D-DD28-4A7F-81D6-73856ACAF5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A62EE6-B6A3-4BC5-A764-5FE14EDC9B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25C2DC-A4DD-4FC3-A0A1-EE4BA1C114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991833-E441-4C41-80C0-1B977CABA4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18344BD-BC0A-4D62-A1C9-A04A52AE21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DF92ACA-0C53-48D7-AF7C-5E50212B0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35BF3F7-218C-4C6F-BB3F-1A09AD1342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EB091AE-E943-4AEA-82F8-5B8EDE194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1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EC03A6-A176-461D-AFCD-78344C2DB7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B93DE9-8559-4621-BB96-8C09330092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9A36E9-4BBB-4B9F-8B3C-0C251D77D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331A13-633C-4647-A9C5-328948240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429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53AF411-175F-4444-BA52-03B4EC37A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201B43-76D4-4583-B98C-275745983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6B74D1-EAE8-474D-B923-6E0D5DCF8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071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59FF2D-E95E-4155-9DDF-4D22F96D14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5890FE-9490-42E8-8063-C0C2EEFEBE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8B1D2F-7B0F-4A61-878A-40A59000C0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382E9C-0557-439E-BBC1-57BDA57C71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94AD34-21B8-4FE2-A9DF-761396AA43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0CF4DF-093E-4176-9EF4-9EAA87355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22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D9C64-D640-4789-BCF5-C03FF6C5C9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17023DB-A429-47C1-913F-1AD7D2A46B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62B66F-7DA0-46FB-8A58-4BE3D47C97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F80D5D-1BF7-4977-81A4-F69A37A92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77FFE9-4F0F-47D5-88E2-8B8F8C294F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2F1111-5722-456E-AF6F-FAFE609D5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029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DD8DAE-8130-4491-B28D-48BFA106A3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341038-7069-464A-AA8D-2D350C0B6F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9F64A2-2287-4084-9621-06147C1CD3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D77FA6-14F9-4F9B-BC46-8871F47A9012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A9E735-EF38-4FE5-8293-9FDCCEC9A1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EF942D-225C-4526-BEF1-A744D1712C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982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61E050-588E-4ED2-968E-02254B024D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651731"/>
            <a:ext cx="9144000" cy="2387600"/>
          </a:xfrm>
        </p:spPr>
        <p:txBody>
          <a:bodyPr>
            <a:normAutofit/>
          </a:bodyPr>
          <a:lstStyle/>
          <a:p>
            <a:r>
              <a:rPr lang="en-US" sz="4400" dirty="0"/>
              <a:t>WF on intra-band UL contiguous CA for UL MIMO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03A2C79-E080-491D-AFCE-D17887D800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27878"/>
            <a:ext cx="9144000" cy="1655762"/>
          </a:xfrm>
        </p:spPr>
        <p:txBody>
          <a:bodyPr/>
          <a:lstStyle/>
          <a:p>
            <a:r>
              <a:rPr lang="en-US" dirty="0"/>
              <a:t>vivo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005290-B47D-42A9-8855-4A6D38C26D58}"/>
              </a:ext>
            </a:extLst>
          </p:cNvPr>
          <p:cNvSpPr txBox="1"/>
          <p:nvPr/>
        </p:nvSpPr>
        <p:spPr>
          <a:xfrm>
            <a:off x="996593" y="739739"/>
            <a:ext cx="40856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# </a:t>
            </a:r>
            <a:r>
              <a:rPr lang="en-US" altLang="zh-CN" b="1" dirty="0"/>
              <a:t>#98-bis-e</a:t>
            </a:r>
            <a:endParaRPr lang="en-GB" b="1" dirty="0"/>
          </a:p>
          <a:p>
            <a:r>
              <a:rPr lang="en-US" altLang="zh-CN" b="1" dirty="0"/>
              <a:t>Electronic Meeting, Apr. 12 -20, 2021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EF9F9D-EEF2-4BFC-8087-40C5A7AAF8AD}"/>
              </a:ext>
            </a:extLst>
          </p:cNvPr>
          <p:cNvSpPr txBox="1"/>
          <p:nvPr/>
        </p:nvSpPr>
        <p:spPr>
          <a:xfrm>
            <a:off x="10459092" y="893852"/>
            <a:ext cx="1321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R4-2105390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75986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F5271A-AF2F-497A-8E43-1B3A00EA8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Configurations for CA+UL MIMO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360BE2-FF22-46A2-AF8E-D2FFA52AC3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6128" y="1578049"/>
            <a:ext cx="8516379" cy="4624610"/>
          </a:xfrm>
        </p:spPr>
        <p:txBody>
          <a:bodyPr>
            <a:normAutofit lnSpcReduction="10000"/>
          </a:bodyPr>
          <a:lstStyle/>
          <a:p>
            <a:pPr marL="361950" indent="-361950">
              <a:spcBef>
                <a:spcPts val="1200"/>
              </a:spcBef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chemeClr val="tx1"/>
                </a:solidFill>
              </a:rPr>
              <a:t>Proposals: </a:t>
            </a:r>
          </a:p>
          <a:p>
            <a:pPr lvl="1"/>
            <a:r>
              <a:rPr lang="en-US" altLang="zh-CN" dirty="0"/>
              <a:t>RF requirements with following configuration is defined:</a:t>
            </a:r>
          </a:p>
          <a:p>
            <a:pPr lvl="2"/>
            <a:r>
              <a:rPr lang="en-US" altLang="zh-CN" dirty="0"/>
              <a:t>2 layer configuration with codebook TPMI index 0.</a:t>
            </a:r>
          </a:p>
          <a:p>
            <a:pPr lvl="2"/>
            <a:r>
              <a:rPr lang="en-US" altLang="zh-CN" dirty="0"/>
              <a:t>1 layer 2 port configuration with full power transmission: mode 0/1/2</a:t>
            </a:r>
          </a:p>
          <a:p>
            <a:pPr lvl="2"/>
            <a:r>
              <a:rPr lang="en-US" altLang="zh-CN" dirty="0"/>
              <a:t>(Transparent) Tx diversity</a:t>
            </a:r>
          </a:p>
          <a:p>
            <a:pPr lvl="1"/>
            <a:endParaRPr lang="zh-CN" altLang="zh-CN" dirty="0"/>
          </a:p>
          <a:p>
            <a:pPr marL="361950" lvl="3" indent="-361950">
              <a:spcBef>
                <a:spcPts val="1200"/>
              </a:spcBef>
              <a:buFont typeface="Courier New" panose="02070309020205020404" pitchFamily="49" charset="0"/>
              <a:buChar char="o"/>
            </a:pPr>
            <a:endParaRPr lang="en-US" altLang="zh-CN" sz="2400" dirty="0"/>
          </a:p>
          <a:p>
            <a:pPr marL="361950" lvl="3" indent="-361950">
              <a:spcBef>
                <a:spcPts val="1200"/>
              </a:spcBef>
              <a:buFont typeface="Courier New" panose="02070309020205020404" pitchFamily="49" charset="0"/>
              <a:buChar char="o"/>
            </a:pPr>
            <a:r>
              <a:rPr lang="en-US" altLang="zh-CN" sz="2400" dirty="0"/>
              <a:t>Agreements: </a:t>
            </a:r>
          </a:p>
          <a:p>
            <a:pPr lvl="1">
              <a:lnSpc>
                <a:spcPct val="100000"/>
              </a:lnSpc>
            </a:pPr>
            <a:r>
              <a:rPr lang="en-US" altLang="zh-CN" dirty="0"/>
              <a:t>2 layer configuration with codebook TPMI index 0 need to be defined.</a:t>
            </a:r>
          </a:p>
          <a:p>
            <a:pPr lvl="1">
              <a:lnSpc>
                <a:spcPct val="100000"/>
              </a:lnSpc>
            </a:pPr>
            <a:r>
              <a:rPr lang="en-US" altLang="zh-CN" dirty="0"/>
              <a:t>FFS for 1 layer 2 port UL MIMO configuration</a:t>
            </a:r>
            <a:endParaRPr lang="en-US" altLang="zh-CN" strike="sngStrike" dirty="0">
              <a:solidFill>
                <a:srgbClr val="FF0000"/>
              </a:solidFill>
            </a:endParaRPr>
          </a:p>
          <a:p>
            <a:pPr lvl="1">
              <a:lnSpc>
                <a:spcPct val="100000"/>
              </a:lnSpc>
            </a:pPr>
            <a:r>
              <a:rPr lang="en-US" altLang="zh-CN" dirty="0"/>
              <a:t>FFS for Transparent </a:t>
            </a:r>
            <a:r>
              <a:rPr lang="en-US" altLang="zh-CN" dirty="0" err="1"/>
              <a:t>TxD</a:t>
            </a:r>
            <a:r>
              <a:rPr lang="en-US" altLang="zh-CN" dirty="0"/>
              <a:t> configuration</a:t>
            </a:r>
          </a:p>
          <a:p>
            <a:pPr lvl="3"/>
            <a:endParaRPr lang="zh-CN" altLang="zh-CN" sz="1000" dirty="0"/>
          </a:p>
        </p:txBody>
      </p:sp>
    </p:spTree>
    <p:extLst>
      <p:ext uri="{BB962C8B-B14F-4D97-AF65-F5344CB8AC3E}">
        <p14:creationId xmlns:p14="http://schemas.microsoft.com/office/powerpoint/2010/main" val="18110664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F5271A-AF2F-497A-8E43-1B3A00EA8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/>
              <a:t>RF requirement definition type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360BE2-FF22-46A2-AF8E-D2FFA52AC3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9953" y="1568524"/>
            <a:ext cx="8516379" cy="4624610"/>
          </a:xfrm>
        </p:spPr>
        <p:txBody>
          <a:bodyPr>
            <a:normAutofit fontScale="85000" lnSpcReduction="20000"/>
          </a:bodyPr>
          <a:lstStyle/>
          <a:p>
            <a:pPr marL="361950" indent="-361950">
              <a:spcBef>
                <a:spcPts val="1200"/>
              </a:spcBef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chemeClr val="tx1"/>
                </a:solidFill>
              </a:rPr>
              <a:t>Proposals (</a:t>
            </a:r>
            <a:r>
              <a:rPr lang="en-US" sz="1800" dirty="0">
                <a:solidFill>
                  <a:schemeClr val="tx1"/>
                </a:solidFill>
              </a:rPr>
              <a:t>as in </a:t>
            </a:r>
            <a:r>
              <a:rPr lang="en-US" altLang="zh-CN" sz="1800" dirty="0"/>
              <a:t>R4-2104956</a:t>
            </a:r>
            <a:r>
              <a:rPr lang="en-US" sz="2400" dirty="0">
                <a:solidFill>
                  <a:schemeClr val="tx1"/>
                </a:solidFill>
              </a:rPr>
              <a:t>): </a:t>
            </a:r>
          </a:p>
          <a:p>
            <a:pPr lvl="1"/>
            <a:endParaRPr lang="en-US" altLang="zh-CN" sz="2400" dirty="0"/>
          </a:p>
          <a:p>
            <a:pPr lvl="1"/>
            <a:endParaRPr lang="en-US" altLang="zh-CN" dirty="0"/>
          </a:p>
          <a:p>
            <a:pPr lvl="1"/>
            <a:endParaRPr lang="en-US" altLang="zh-CN" sz="2400" dirty="0"/>
          </a:p>
          <a:p>
            <a:pPr lvl="1"/>
            <a:endParaRPr lang="en-US" altLang="zh-CN" dirty="0"/>
          </a:p>
          <a:p>
            <a:pPr lvl="1"/>
            <a:endParaRPr lang="en-US" altLang="zh-CN" sz="2400" dirty="0"/>
          </a:p>
          <a:p>
            <a:pPr lvl="1"/>
            <a:endParaRPr lang="en-US" altLang="zh-CN" dirty="0"/>
          </a:p>
          <a:p>
            <a:pPr lvl="1"/>
            <a:endParaRPr lang="en-US" altLang="zh-CN" sz="2400" dirty="0"/>
          </a:p>
          <a:p>
            <a:pPr lvl="1"/>
            <a:endParaRPr lang="en-US" altLang="zh-CN" sz="2400" dirty="0"/>
          </a:p>
          <a:p>
            <a:pPr lvl="1"/>
            <a:endParaRPr lang="en-US" altLang="zh-CN" sz="2400" dirty="0"/>
          </a:p>
          <a:p>
            <a:pPr lvl="1"/>
            <a:endParaRPr lang="en-US" altLang="zh-CN" dirty="0"/>
          </a:p>
          <a:p>
            <a:pPr lvl="1"/>
            <a:endParaRPr lang="en-US" altLang="zh-CN" sz="2400" dirty="0"/>
          </a:p>
          <a:p>
            <a:pPr marL="361950" lvl="3" indent="-361950">
              <a:spcBef>
                <a:spcPts val="1200"/>
              </a:spcBef>
              <a:buFont typeface="Courier New" panose="02070309020205020404" pitchFamily="49" charset="0"/>
              <a:buChar char="o"/>
            </a:pPr>
            <a:r>
              <a:rPr lang="en-US" altLang="zh-CN" sz="2400" dirty="0"/>
              <a:t>Agreements: </a:t>
            </a:r>
          </a:p>
          <a:p>
            <a:pPr lvl="1">
              <a:lnSpc>
                <a:spcPct val="110000"/>
              </a:lnSpc>
            </a:pPr>
            <a:r>
              <a:rPr lang="en-US" altLang="zh-CN" sz="2800" dirty="0"/>
              <a:t>Companies encourage to further check the RF requirements for CA+UL MIMO</a:t>
            </a:r>
          </a:p>
          <a:p>
            <a:pPr lvl="3"/>
            <a:endParaRPr lang="zh-CN" altLang="zh-CN" sz="1000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B003073D-4FD3-49FC-875B-4A48D1F3F5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7331429"/>
              </p:ext>
            </p:extLst>
          </p:nvPr>
        </p:nvGraphicFramePr>
        <p:xfrm>
          <a:off x="3378631" y="1991529"/>
          <a:ext cx="5029200" cy="310630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14600">
                  <a:extLst>
                    <a:ext uri="{9D8B030D-6E8A-4147-A177-3AD203B41FA5}">
                      <a16:colId xmlns:a16="http://schemas.microsoft.com/office/drawing/2014/main" val="1678985606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732644316"/>
                    </a:ext>
                  </a:extLst>
                </a:gridCol>
              </a:tblGrid>
              <a:tr h="2671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Tx characteristics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UL-MIMO + </a:t>
                      </a:r>
                      <a:endParaRPr lang="zh-CN" sz="11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Intra-band UL C CA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1022949"/>
                  </a:ext>
                </a:extLst>
              </a:tr>
              <a:tr h="2671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UE maximum output power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Per-UE</a:t>
                      </a:r>
                      <a:endParaRPr lang="zh-CN" sz="11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(Sum of all Tx and CC)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97987560"/>
                  </a:ext>
                </a:extLst>
              </a:tr>
              <a:tr h="2671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UE maximum output power reduction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[FFS, Per-UE but requirements need study]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59934114"/>
                  </a:ext>
                </a:extLst>
              </a:tr>
              <a:tr h="2671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UE addition maximum output power reduction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Per-UE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02406305"/>
                  </a:ext>
                </a:extLst>
              </a:tr>
              <a:tr h="1335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Configured transmitted power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Per-UE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74421739"/>
                  </a:ext>
                </a:extLst>
              </a:tr>
              <a:tr h="1335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Minimum output power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Per-carrier, sum of 2Tx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26422952"/>
                  </a:ext>
                </a:extLst>
              </a:tr>
              <a:tr h="1335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Transmit OFF power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Per-carrier per connector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17608239"/>
                  </a:ext>
                </a:extLst>
              </a:tr>
              <a:tr h="1335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Transmit ON/OFF time mask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Per-carrier per connector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02694541"/>
                  </a:ext>
                </a:extLst>
              </a:tr>
              <a:tr h="1335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Power control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Per-carrier, sum of 2Tx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46969163"/>
                  </a:ext>
                </a:extLst>
              </a:tr>
              <a:tr h="1335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Frequency error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Per-carrier per connector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37500937"/>
                  </a:ext>
                </a:extLst>
              </a:tr>
              <a:tr h="4007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Transmit modulation quality (EVM, Carrier leakage, IBE and EVM spectrum flatness)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[FFS]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59982102"/>
                  </a:ext>
                </a:extLst>
              </a:tr>
              <a:tr h="1335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Occupied bandwidth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Per-UE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1309509"/>
                  </a:ext>
                </a:extLst>
              </a:tr>
              <a:tr h="1335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Out of band emission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Per-UE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97591713"/>
                  </a:ext>
                </a:extLst>
              </a:tr>
              <a:tr h="1335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Spurious emission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Per-UE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29888044"/>
                  </a:ext>
                </a:extLst>
              </a:tr>
              <a:tr h="1335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Transmit intermodulation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Per connector, 2carreirs active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525532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31594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F5271A-AF2F-497A-8E43-1B3A00EA8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/>
              <a:t>Baseline RF architecture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360BE2-FF22-46A2-AF8E-D2FFA52AC3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9953" y="1568524"/>
            <a:ext cx="8516379" cy="4624610"/>
          </a:xfrm>
        </p:spPr>
        <p:txBody>
          <a:bodyPr>
            <a:normAutofit/>
          </a:bodyPr>
          <a:lstStyle/>
          <a:p>
            <a:pPr lvl="0"/>
            <a:r>
              <a:rPr lang="en-GB" altLang="zh-CN" dirty="0"/>
              <a:t>Proposals</a:t>
            </a:r>
            <a:endParaRPr lang="zh-CN" altLang="zh-CN" dirty="0"/>
          </a:p>
          <a:p>
            <a:pPr lvl="1"/>
            <a:r>
              <a:rPr lang="zh-CN" altLang="zh-CN" dirty="0"/>
              <a:t> </a:t>
            </a:r>
            <a:r>
              <a:rPr lang="en-GB" altLang="zh-CN" dirty="0"/>
              <a:t>Two PAs architecture with each PA supporting the aggregated CBW</a:t>
            </a:r>
          </a:p>
          <a:p>
            <a:pPr lvl="1"/>
            <a:endParaRPr lang="en-US" altLang="zh-CN" sz="2400" dirty="0"/>
          </a:p>
          <a:p>
            <a:pPr marL="361950" lvl="3" indent="-361950">
              <a:spcBef>
                <a:spcPts val="1200"/>
              </a:spcBef>
              <a:buFont typeface="Courier New" panose="02070309020205020404" pitchFamily="49" charset="0"/>
              <a:buChar char="o"/>
            </a:pPr>
            <a:r>
              <a:rPr lang="en-US" altLang="zh-CN" sz="2400" dirty="0"/>
              <a:t>Agreements: </a:t>
            </a:r>
          </a:p>
          <a:p>
            <a:pPr lvl="1">
              <a:lnSpc>
                <a:spcPct val="100000"/>
              </a:lnSpc>
            </a:pPr>
            <a:r>
              <a:rPr lang="en-US" altLang="zh-CN" dirty="0"/>
              <a:t>Yes</a:t>
            </a:r>
          </a:p>
          <a:p>
            <a:pPr lvl="3"/>
            <a:endParaRPr lang="zh-CN" altLang="zh-CN" sz="1000" dirty="0"/>
          </a:p>
        </p:txBody>
      </p:sp>
    </p:spTree>
    <p:extLst>
      <p:ext uri="{BB962C8B-B14F-4D97-AF65-F5344CB8AC3E}">
        <p14:creationId xmlns:p14="http://schemas.microsoft.com/office/powerpoint/2010/main" val="26219614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10CE2-E2C4-44A7-AAA1-9D399B35A1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MPR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2ACD71-E98B-4C96-9D73-1B4847DC5B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altLang="zh-CN" dirty="0"/>
              <a:t>Proposals</a:t>
            </a:r>
            <a:endParaRPr lang="zh-CN" altLang="zh-CN" dirty="0"/>
          </a:p>
          <a:p>
            <a:pPr lvl="1"/>
            <a:r>
              <a:rPr lang="en-GB" altLang="zh-CN" dirty="0"/>
              <a:t>For PC3 intra-band UL contiguous CA in MIMO, reuse the MPR defined for PC3 contiguous CA</a:t>
            </a:r>
            <a:endParaRPr lang="zh-CN" altLang="zh-CN" dirty="0"/>
          </a:p>
          <a:p>
            <a:pPr lvl="1"/>
            <a:r>
              <a:rPr lang="en-GB" altLang="zh-CN" dirty="0"/>
              <a:t>For PC2 intra-band UL contiguous CA in MIMO, Evaluate value of delta MPR needed from the start of PC3 MPR requirement.</a:t>
            </a:r>
            <a:endParaRPr lang="zh-CN" altLang="zh-CN" dirty="0"/>
          </a:p>
          <a:p>
            <a:pPr lvl="1"/>
            <a:endParaRPr lang="zh-CN" altLang="zh-CN" dirty="0"/>
          </a:p>
          <a:p>
            <a:pPr marL="361950" lvl="3" indent="-361950">
              <a:spcBef>
                <a:spcPts val="1200"/>
              </a:spcBef>
              <a:buFont typeface="Courier New" panose="02070309020205020404" pitchFamily="49" charset="0"/>
              <a:buChar char="o"/>
            </a:pPr>
            <a:r>
              <a:rPr lang="en-US" altLang="zh-CN" sz="2400" dirty="0"/>
              <a:t>Agreements : </a:t>
            </a:r>
          </a:p>
          <a:p>
            <a:pPr lvl="1">
              <a:lnSpc>
                <a:spcPct val="100000"/>
              </a:lnSpc>
            </a:pPr>
            <a:r>
              <a:rPr lang="en-GB" altLang="zh-CN" dirty="0"/>
              <a:t>For PC3 intra-band UL contiguous CA in MIMO, use the MPR defined for PC3 contiguous CA as a starting point, check whether there is delta MPR.</a:t>
            </a:r>
          </a:p>
          <a:p>
            <a:pPr lvl="1">
              <a:lnSpc>
                <a:spcPct val="100000"/>
              </a:lnSpc>
            </a:pPr>
            <a:r>
              <a:rPr lang="en-GB" altLang="zh-CN" dirty="0"/>
              <a:t>FFS PC2 intra-band UL contiguous CA in MIMO.</a:t>
            </a:r>
            <a:endParaRPr lang="en-US" altLang="zh-CN" dirty="0"/>
          </a:p>
          <a:p>
            <a:pPr lvl="1"/>
            <a:endParaRPr lang="en-US" dirty="0"/>
          </a:p>
          <a:p>
            <a:pPr lvl="1">
              <a:lnSpc>
                <a:spcPct val="100000"/>
              </a:lnSpc>
            </a:pPr>
            <a:endParaRPr lang="en-US" altLang="zh-CN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56333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10CE2-E2C4-44A7-AAA1-9D399B35A1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Signaling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2ACD71-E98B-4C96-9D73-1B4847DC5B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altLang="zh-CN" dirty="0"/>
              <a:t>Proposals</a:t>
            </a:r>
            <a:endParaRPr lang="zh-CN" altLang="zh-CN" dirty="0"/>
          </a:p>
          <a:p>
            <a:pPr lvl="1"/>
            <a:r>
              <a:rPr lang="en-GB" altLang="zh-CN" dirty="0"/>
              <a:t>New capability for Supported aggregated CBW within UL CA+UL MIMO (R4-2106562)</a:t>
            </a:r>
          </a:p>
          <a:p>
            <a:pPr lvl="1"/>
            <a:endParaRPr lang="zh-CN" altLang="zh-CN" dirty="0"/>
          </a:p>
          <a:p>
            <a:pPr marL="361950" lvl="3" indent="-361950">
              <a:spcBef>
                <a:spcPts val="1200"/>
              </a:spcBef>
              <a:buFont typeface="Courier New" panose="02070309020205020404" pitchFamily="49" charset="0"/>
              <a:buChar char="o"/>
            </a:pPr>
            <a:r>
              <a:rPr lang="en-US" altLang="zh-CN" sz="2400" dirty="0"/>
              <a:t>Agreements : </a:t>
            </a:r>
          </a:p>
          <a:p>
            <a:pPr lvl="1">
              <a:lnSpc>
                <a:spcPct val="100000"/>
              </a:lnSpc>
            </a:pPr>
            <a:r>
              <a:rPr lang="en-US" altLang="zh-CN" dirty="0"/>
              <a:t>FFS</a:t>
            </a:r>
          </a:p>
          <a:p>
            <a:pPr lvl="1"/>
            <a:endParaRPr lang="en-US" dirty="0"/>
          </a:p>
          <a:p>
            <a:pPr lvl="1">
              <a:lnSpc>
                <a:spcPct val="100000"/>
              </a:lnSpc>
            </a:pPr>
            <a:endParaRPr lang="en-US" altLang="zh-CN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54308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863</TotalTime>
  <Words>362</Words>
  <Application>Microsoft Office PowerPoint</Application>
  <PresentationFormat>宽屏</PresentationFormat>
  <Paragraphs>86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等线</vt:lpstr>
      <vt:lpstr>等线 Light</vt:lpstr>
      <vt:lpstr>宋体</vt:lpstr>
      <vt:lpstr>Arial</vt:lpstr>
      <vt:lpstr>Calibri</vt:lpstr>
      <vt:lpstr>Calibri Light</vt:lpstr>
      <vt:lpstr>Courier New</vt:lpstr>
      <vt:lpstr>Times New Roman</vt:lpstr>
      <vt:lpstr>Office Theme</vt:lpstr>
      <vt:lpstr>WF on intra-band UL contiguous CA for UL MIMO</vt:lpstr>
      <vt:lpstr>Configurations for CA+UL MIMO requirements</vt:lpstr>
      <vt:lpstr>RF requirement definition type</vt:lpstr>
      <vt:lpstr>Baseline RF architecture</vt:lpstr>
      <vt:lpstr>MPR</vt:lpstr>
      <vt:lpstr>Signaling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Enabling Transparent TxD in Rel-16</dc:title>
  <dc:creator>Qualcomm User</dc:creator>
  <cp:lastModifiedBy>Sanjun Feng(vivo)</cp:lastModifiedBy>
  <cp:revision>67</cp:revision>
  <dcterms:created xsi:type="dcterms:W3CDTF">2020-05-30T01:52:32Z</dcterms:created>
  <dcterms:modified xsi:type="dcterms:W3CDTF">2021-04-20T00:23:31Z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C:\Users\h0809.wang\AppData\Local\Temp\Temp1_R4-2008465.zip\R4-2008465 WF on Enabling Transparent TxD in Rel-16 V2.pptx</vt:lpwstr>
  </property>
</Properties>
</file>