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0EEFC9-960E-4F64-ACCA-09BA34735F9F}" v="3" dt="2021-04-16T06:09:08.7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F021A-6306-47D6-BAA3-3EBD0FA219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E5A1C0-3BDD-4F33-8964-A900ACA44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82168-27B2-4A48-A7C3-E67D93A0E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9A2B1-D90F-4D51-AB65-2CF74AB92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A1675-BA42-4C5D-B098-44E09133D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7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32E6E-3879-4E06-8251-359B0BC85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AFEB1F-A70A-429F-BE6B-0AFB764DFE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59A11-1D26-403A-9E88-4E78286CB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223C2-EC8A-4BE9-9294-1795B7D9B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F3E96C-D01A-43AA-BB7F-4CAFE2739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1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E6CAAD-32D3-4445-B8C3-729803BED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4E06CD-F6D0-4DA0-BC4F-A04560D78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EB9E7B-0512-431D-8158-BED603BE3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7213B-3DDC-4FEE-88DC-10AA9069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4D46C-CCF1-4E31-87F1-C4A1A4336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352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50F31-8F2C-43F3-B470-C5CBA9ACA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B4C8E-9109-488D-A55D-19775276E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E274B-25C4-48F5-A380-FF492C741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16D40-B157-4BBB-8B68-F19F661BC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79688-72CC-44D6-987B-4CBC17919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20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5DBFE-9767-497E-83AC-A28D1B0D1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C96DF-B69D-43D7-81EF-522C4B191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D6E45-4FDA-4F6D-9432-1283EA6B5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5D29A-5BC6-4E19-A153-9586B0CEF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E1B3F-4506-4D37-83EB-B554F4E6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3E610-1884-4CE9-AA5C-A5F681B67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89273-41EE-47FF-AED3-07E42D3119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383345-1D64-4387-8CF4-3F4C194B5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CF6E98-9A4E-42DB-9AB3-247441FEC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050E6-E584-49D5-B845-346A6E853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45C09D-F160-4D95-B481-75CBCB5AB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32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AFF20-82A1-405F-9BB1-C27FADBC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06220-9ADB-4009-8793-E44E9CFA1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88CB2F-83A8-494D-970E-D88B586F1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13FCB-2F08-47D0-88EB-A0C55DADF8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6E7CAA-85FC-4030-A145-D4A5782C3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D87206-03A1-4B69-B86A-BDE3B9588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BB67D7-C9E9-4027-B833-63BEEC65D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675247-AF43-4296-A160-FB4CE8224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9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7D84B-71C0-49E7-8371-4BED10F52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942412-489C-45BB-841B-08E6D79E7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96773-AAE0-4FD3-BC91-D25739204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418F55-E6AC-4D3C-B440-34D2CA6B7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4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72FF9E-D49B-41D9-9A41-3D199A8F3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5DAD7F-3585-4D46-BA56-4AD49940E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47DC9-837E-40F6-9870-A2810E981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7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1ADF2-A747-4405-8465-239B70FFB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076DB-FDDD-47D8-83DD-FE38903DA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D51E1-589A-4D3D-82F9-DFD1D4CAEE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87569-0310-4BB9-B18A-8349BFD71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3076D0-D4F4-4B5F-B2BC-4AA7FE482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870FAF-C1A5-4C05-B2CC-D6A9F6BBD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6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917CF-15EC-4948-9050-0BB2FD3AD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B45F5C-8272-4C13-A555-56F83D216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33F56-BF33-4E4F-BF7C-20E703EDD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BF2437-D8A5-4D40-B383-7458DADA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34EFF8-A425-4CD6-B262-EE1239660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7B2FE-CC24-4953-8B6A-AA6A17DB3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698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DE160B-2E15-4AEF-A50E-512AAB83E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89880-C682-4C1F-8C2B-7B352F5CF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420389-01D6-4475-B8DF-8F705495D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10194-1916-47A0-9534-560CEBB14A7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68304-6DB6-4A2F-A65A-D013B60BF2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A81F3-919A-4381-8D48-11B6DFD49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992BC-4989-47C6-A8ED-7FDAF8740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1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D31C7-1C8C-4648-A21E-0D0EB58AE8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2889"/>
            <a:ext cx="9144000" cy="1623637"/>
          </a:xfrm>
        </p:spPr>
        <p:txBody>
          <a:bodyPr>
            <a:noAutofit/>
          </a:bodyPr>
          <a:lstStyle/>
          <a:p>
            <a:r>
              <a:rPr lang="en-US" sz="5400" dirty="0"/>
              <a:t>WF on n262 UE RF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1EC06D-9446-4C97-9C1E-815186379B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1063"/>
            <a:ext cx="9144000" cy="744048"/>
          </a:xfrm>
        </p:spPr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58618" y="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RAN4#98-Bis-e	                                                                                                                                                   R4-2105370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</a:t>
            </a:r>
            <a:r>
              <a:rPr lang="en-US" sz="2000" b="1">
                <a:cs typeface="Times New Roman" panose="02020603050405020304" pitchFamily="18" charset="0"/>
              </a:rPr>
              <a:t>, 12-20 Apr</a:t>
            </a:r>
            <a:r>
              <a:rPr lang="en-US" sz="2000" b="1" dirty="0">
                <a:cs typeface="Times New Roman" panose="02020603050405020304" pitchFamily="18" charset="0"/>
              </a:rPr>
              <a:t>. 2021</a:t>
            </a:r>
          </a:p>
        </p:txBody>
      </p:sp>
    </p:spTree>
    <p:extLst>
      <p:ext uri="{BB962C8B-B14F-4D97-AF65-F5344CB8AC3E}">
        <p14:creationId xmlns:p14="http://schemas.microsoft.com/office/powerpoint/2010/main" val="3786958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2311-349F-45FD-94F1-7EF85308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Sub-topic 1-1: Minimum Peak EIRP for PC1, PC2, and PC4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A4927-4CC8-459F-9A1F-6B8C85652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03204"/>
            <a:ext cx="10515600" cy="1325563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Way-forward:</a:t>
            </a:r>
          </a:p>
          <a:p>
            <a:pPr lvl="2"/>
            <a:r>
              <a:rPr lang="en-US" dirty="0"/>
              <a:t>Agree on the average in RAN#99e for inputs available by then.</a:t>
            </a:r>
          </a:p>
          <a:p>
            <a:pPr lvl="3"/>
            <a:r>
              <a:rPr lang="en-US" dirty="0"/>
              <a:t>Averaging method is FFS, whether </a:t>
            </a:r>
            <a:r>
              <a:rPr lang="en-US" dirty="0" err="1"/>
              <a:t>mW</a:t>
            </a:r>
            <a:r>
              <a:rPr lang="en-US" dirty="0"/>
              <a:t> or dBm average is used, or whether extreme values are included or not.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D14F828-612D-4F48-9C7D-72E97E8A3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62787"/>
              </p:ext>
            </p:extLst>
          </p:nvPr>
        </p:nvGraphicFramePr>
        <p:xfrm>
          <a:off x="1481591" y="1821317"/>
          <a:ext cx="9045938" cy="2254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3372">
                  <a:extLst>
                    <a:ext uri="{9D8B030D-6E8A-4147-A177-3AD203B41FA5}">
                      <a16:colId xmlns:a16="http://schemas.microsoft.com/office/drawing/2014/main" val="2534980973"/>
                    </a:ext>
                  </a:extLst>
                </a:gridCol>
                <a:gridCol w="1196622">
                  <a:extLst>
                    <a:ext uri="{9D8B030D-6E8A-4147-A177-3AD203B41FA5}">
                      <a16:colId xmlns:a16="http://schemas.microsoft.com/office/drawing/2014/main" val="3853193676"/>
                    </a:ext>
                  </a:extLst>
                </a:gridCol>
                <a:gridCol w="1195685">
                  <a:extLst>
                    <a:ext uri="{9D8B030D-6E8A-4147-A177-3AD203B41FA5}">
                      <a16:colId xmlns:a16="http://schemas.microsoft.com/office/drawing/2014/main" val="1659469892"/>
                    </a:ext>
                  </a:extLst>
                </a:gridCol>
                <a:gridCol w="1069082">
                  <a:extLst>
                    <a:ext uri="{9D8B030D-6E8A-4147-A177-3AD203B41FA5}">
                      <a16:colId xmlns:a16="http://schemas.microsoft.com/office/drawing/2014/main" val="584901524"/>
                    </a:ext>
                  </a:extLst>
                </a:gridCol>
                <a:gridCol w="1196622">
                  <a:extLst>
                    <a:ext uri="{9D8B030D-6E8A-4147-A177-3AD203B41FA5}">
                      <a16:colId xmlns:a16="http://schemas.microsoft.com/office/drawing/2014/main" val="3054145021"/>
                    </a:ext>
                  </a:extLst>
                </a:gridCol>
                <a:gridCol w="1196622">
                  <a:extLst>
                    <a:ext uri="{9D8B030D-6E8A-4147-A177-3AD203B41FA5}">
                      <a16:colId xmlns:a16="http://schemas.microsoft.com/office/drawing/2014/main" val="2928826949"/>
                    </a:ext>
                  </a:extLst>
                </a:gridCol>
                <a:gridCol w="1069082">
                  <a:extLst>
                    <a:ext uri="{9D8B030D-6E8A-4147-A177-3AD203B41FA5}">
                      <a16:colId xmlns:a16="http://schemas.microsoft.com/office/drawing/2014/main" val="863355519"/>
                    </a:ext>
                  </a:extLst>
                </a:gridCol>
                <a:gridCol w="1328851">
                  <a:extLst>
                    <a:ext uri="{9D8B030D-6E8A-4147-A177-3AD203B41FA5}">
                      <a16:colId xmlns:a16="http://schemas.microsoft.com/office/drawing/2014/main" val="3715000940"/>
                    </a:ext>
                  </a:extLst>
                </a:gridCol>
              </a:tblGrid>
              <a:tr h="67233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power class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Qualcomm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Vivo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Sony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Ericsson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Nokia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Intel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>
                          <a:effectLst/>
                          <a:latin typeface="+mn-lt"/>
                        </a:rPr>
                        <a:t>Average made over mW [dBm]</a:t>
                      </a:r>
                      <a:endParaRPr lang="en-US" sz="1400" b="1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2589263"/>
                  </a:ext>
                </a:extLst>
              </a:tr>
              <a:tr h="395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R4-2104492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R4-2104517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R4-2104696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R4-2104696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R4-2104712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u="none" dirty="0">
                          <a:effectLst/>
                          <a:latin typeface="+mn-lt"/>
                        </a:rPr>
                        <a:t>R4-2102906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  <a:latin typeface="+mn-lt"/>
                        </a:rPr>
                        <a:t> </a:t>
                      </a:r>
                      <a:endParaRPr lang="en-US" sz="1400" b="1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7343035"/>
                  </a:ext>
                </a:extLst>
              </a:tr>
              <a:tr h="395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PC1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33.6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33.6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35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35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34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29.5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>
                          <a:effectLst/>
                          <a:latin typeface="+mn-lt"/>
                        </a:rPr>
                        <a:t>33.8</a:t>
                      </a:r>
                      <a:endParaRPr lang="en-US" sz="1400" b="1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5137419"/>
                  </a:ext>
                </a:extLst>
              </a:tr>
              <a:tr h="395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PC2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22.6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22.6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24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24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23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 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>
                          <a:effectLst/>
                          <a:latin typeface="+mn-lt"/>
                        </a:rPr>
                        <a:t>23.3</a:t>
                      </a:r>
                      <a:endParaRPr lang="en-US" sz="1400" b="1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8501847"/>
                  </a:ext>
                </a:extLst>
              </a:tr>
              <a:tr h="39549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PC4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29.6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27.6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29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29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  <a:latin typeface="+mn-lt"/>
                        </a:rPr>
                        <a:t>28</a:t>
                      </a:r>
                      <a:endParaRPr lang="en-US" sz="1400" u="none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 </a:t>
                      </a:r>
                      <a:endParaRPr lang="en-US" sz="1400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  <a:latin typeface="+mn-lt"/>
                        </a:rPr>
                        <a:t>28.7</a:t>
                      </a:r>
                      <a:endParaRPr lang="en-US" sz="1400" b="1" u="none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287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618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2311-349F-45FD-94F1-7EF85308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Sub-topic 1-2: EIRP spherical coverage for PC1, PC2, and PC4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5DDD4FB-A422-42E1-90D4-993928CC8A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318821"/>
              </p:ext>
            </p:extLst>
          </p:nvPr>
        </p:nvGraphicFramePr>
        <p:xfrm>
          <a:off x="1420010" y="1850007"/>
          <a:ext cx="8154297" cy="2260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0906">
                  <a:extLst>
                    <a:ext uri="{9D8B030D-6E8A-4147-A177-3AD203B41FA5}">
                      <a16:colId xmlns:a16="http://schemas.microsoft.com/office/drawing/2014/main" val="2607745348"/>
                    </a:ext>
                  </a:extLst>
                </a:gridCol>
                <a:gridCol w="1890906">
                  <a:extLst>
                    <a:ext uri="{9D8B030D-6E8A-4147-A177-3AD203B41FA5}">
                      <a16:colId xmlns:a16="http://schemas.microsoft.com/office/drawing/2014/main" val="1790005470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2344048249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2201745704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1992031838"/>
                    </a:ext>
                  </a:extLst>
                </a:gridCol>
              </a:tblGrid>
              <a:tr h="328076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Gain drop (dB)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(min peak EIRP – EIRP special coverage)</a:t>
                      </a: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</a:rPr>
                        <a:t>PC1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PC2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</a:rPr>
                        <a:t>PC4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1155523"/>
                  </a:ext>
                </a:extLst>
              </a:tr>
              <a:tr h="32865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@85th %ile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@60th %</a:t>
                      </a:r>
                      <a:r>
                        <a:rPr lang="en-US" sz="1400" u="none" dirty="0" err="1">
                          <a:effectLst/>
                        </a:rPr>
                        <a:t>ile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@20th %</a:t>
                      </a:r>
                      <a:r>
                        <a:rPr lang="en-US" sz="1400" u="none" dirty="0" err="1">
                          <a:effectLst/>
                        </a:rPr>
                        <a:t>ile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8478491"/>
                  </a:ext>
                </a:extLst>
              </a:tr>
              <a:tr h="320819">
                <a:tc rowSpan="5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Band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n257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11.0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1261064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n258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11.0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4798033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n259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 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5379445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n260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12.0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28372376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n261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8.0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11.0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960092"/>
                  </a:ext>
                </a:extLst>
              </a:tr>
            </a:tbl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138DCE89-DE10-4705-B160-DE426E33F987}"/>
              </a:ext>
            </a:extLst>
          </p:cNvPr>
          <p:cNvSpPr/>
          <p:nvPr/>
        </p:nvSpPr>
        <p:spPr>
          <a:xfrm>
            <a:off x="9001125" y="11880850"/>
            <a:ext cx="396875" cy="10541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123EB32-B094-4955-8096-29B955C34D06}"/>
              </a:ext>
            </a:extLst>
          </p:cNvPr>
          <p:cNvSpPr/>
          <p:nvPr/>
        </p:nvSpPr>
        <p:spPr>
          <a:xfrm>
            <a:off x="9339263" y="12739688"/>
            <a:ext cx="100012" cy="411162"/>
          </a:xfrm>
          <a:custGeom>
            <a:avLst/>
            <a:gdLst>
              <a:gd name="connsiteX0" fmla="*/ 35169 w 100289"/>
              <a:gd name="connsiteY0" fmla="*/ 0 h 410308"/>
              <a:gd name="connsiteX1" fmla="*/ 99646 w 100289"/>
              <a:gd name="connsiteY1" fmla="*/ 205154 h 410308"/>
              <a:gd name="connsiteX2" fmla="*/ 0 w 100289"/>
              <a:gd name="connsiteY2" fmla="*/ 386862 h 410308"/>
              <a:gd name="connsiteX3" fmla="*/ 0 w 100289"/>
              <a:gd name="connsiteY3" fmla="*/ 386862 h 410308"/>
              <a:gd name="connsiteX4" fmla="*/ 0 w 100289"/>
              <a:gd name="connsiteY4" fmla="*/ 410308 h 41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" h="410308">
                <a:moveTo>
                  <a:pt x="35169" y="0"/>
                </a:moveTo>
                <a:cubicBezTo>
                  <a:pt x="70338" y="70338"/>
                  <a:pt x="105508" y="140677"/>
                  <a:pt x="99646" y="205154"/>
                </a:cubicBezTo>
                <a:cubicBezTo>
                  <a:pt x="93785" y="269631"/>
                  <a:pt x="0" y="386862"/>
                  <a:pt x="0" y="386862"/>
                </a:cubicBezTo>
                <a:lnTo>
                  <a:pt x="0" y="386862"/>
                </a:lnTo>
                <a:lnTo>
                  <a:pt x="0" y="410308"/>
                </a:lnTo>
              </a:path>
            </a:pathLst>
          </a:custGeom>
          <a:noFill/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509872A-6F19-4F10-84DF-0125CF836269}"/>
              </a:ext>
            </a:extLst>
          </p:cNvPr>
          <p:cNvSpPr/>
          <p:nvPr/>
        </p:nvSpPr>
        <p:spPr>
          <a:xfrm>
            <a:off x="10071100" y="12593638"/>
            <a:ext cx="114300" cy="506412"/>
          </a:xfrm>
          <a:custGeom>
            <a:avLst/>
            <a:gdLst>
              <a:gd name="connsiteX0" fmla="*/ 35169 w 100289"/>
              <a:gd name="connsiteY0" fmla="*/ 0 h 410308"/>
              <a:gd name="connsiteX1" fmla="*/ 99646 w 100289"/>
              <a:gd name="connsiteY1" fmla="*/ 205154 h 410308"/>
              <a:gd name="connsiteX2" fmla="*/ 0 w 100289"/>
              <a:gd name="connsiteY2" fmla="*/ 386862 h 410308"/>
              <a:gd name="connsiteX3" fmla="*/ 0 w 100289"/>
              <a:gd name="connsiteY3" fmla="*/ 386862 h 410308"/>
              <a:gd name="connsiteX4" fmla="*/ 0 w 100289"/>
              <a:gd name="connsiteY4" fmla="*/ 410308 h 41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" h="410308">
                <a:moveTo>
                  <a:pt x="35169" y="0"/>
                </a:moveTo>
                <a:cubicBezTo>
                  <a:pt x="70338" y="70338"/>
                  <a:pt x="105508" y="140677"/>
                  <a:pt x="99646" y="205154"/>
                </a:cubicBezTo>
                <a:cubicBezTo>
                  <a:pt x="93785" y="269631"/>
                  <a:pt x="0" y="386862"/>
                  <a:pt x="0" y="386862"/>
                </a:cubicBezTo>
                <a:lnTo>
                  <a:pt x="0" y="386862"/>
                </a:lnTo>
                <a:lnTo>
                  <a:pt x="0" y="410308"/>
                </a:lnTo>
              </a:path>
            </a:pathLst>
          </a:custGeom>
          <a:noFill/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659BD66-F50F-4065-9638-970E719FB8F2}"/>
              </a:ext>
            </a:extLst>
          </p:cNvPr>
          <p:cNvSpPr/>
          <p:nvPr/>
        </p:nvSpPr>
        <p:spPr>
          <a:xfrm>
            <a:off x="9702800" y="12395200"/>
            <a:ext cx="398463" cy="276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6AF8EDA-8A4C-4762-8868-3FD08512315D}"/>
              </a:ext>
            </a:extLst>
          </p:cNvPr>
          <p:cNvSpPr txBox="1">
            <a:spLocks/>
          </p:cNvSpPr>
          <p:nvPr/>
        </p:nvSpPr>
        <p:spPr>
          <a:xfrm>
            <a:off x="838200" y="4540250"/>
            <a:ext cx="970801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Way-forward:</a:t>
            </a:r>
          </a:p>
          <a:p>
            <a:pPr lvl="2"/>
            <a:r>
              <a:rPr lang="en-US" dirty="0"/>
              <a:t>It is further discussed what gain drop is specified for n262 in RAN4#99e.</a:t>
            </a:r>
          </a:p>
          <a:p>
            <a:pPr lvl="3"/>
            <a:r>
              <a:rPr lang="en-US" dirty="0"/>
              <a:t>Possible option: Reuse a gain drop of an existing band (e.g., n260) for consistency with the work already done.</a:t>
            </a:r>
          </a:p>
        </p:txBody>
      </p:sp>
    </p:spTree>
    <p:extLst>
      <p:ext uri="{BB962C8B-B14F-4D97-AF65-F5344CB8AC3E}">
        <p14:creationId xmlns:p14="http://schemas.microsoft.com/office/powerpoint/2010/main" val="291993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2311-349F-45FD-94F1-7EF85308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Sub-topic 2-1: REFSENS for 50 MHz channel and -1 dB target SNR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64BE744-DFA1-431B-B7BA-A9064B3C04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358410"/>
              </p:ext>
            </p:extLst>
          </p:nvPr>
        </p:nvGraphicFramePr>
        <p:xfrm>
          <a:off x="1355465" y="1787955"/>
          <a:ext cx="9094823" cy="2405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9828">
                  <a:extLst>
                    <a:ext uri="{9D8B030D-6E8A-4147-A177-3AD203B41FA5}">
                      <a16:colId xmlns:a16="http://schemas.microsoft.com/office/drawing/2014/main" val="4241680234"/>
                    </a:ext>
                  </a:extLst>
                </a:gridCol>
                <a:gridCol w="1015186">
                  <a:extLst>
                    <a:ext uri="{9D8B030D-6E8A-4147-A177-3AD203B41FA5}">
                      <a16:colId xmlns:a16="http://schemas.microsoft.com/office/drawing/2014/main" val="476447364"/>
                    </a:ext>
                  </a:extLst>
                </a:gridCol>
                <a:gridCol w="1261859">
                  <a:extLst>
                    <a:ext uri="{9D8B030D-6E8A-4147-A177-3AD203B41FA5}">
                      <a16:colId xmlns:a16="http://schemas.microsoft.com/office/drawing/2014/main" val="1110816214"/>
                    </a:ext>
                  </a:extLst>
                </a:gridCol>
                <a:gridCol w="1136296">
                  <a:extLst>
                    <a:ext uri="{9D8B030D-6E8A-4147-A177-3AD203B41FA5}">
                      <a16:colId xmlns:a16="http://schemas.microsoft.com/office/drawing/2014/main" val="1366170278"/>
                    </a:ext>
                  </a:extLst>
                </a:gridCol>
                <a:gridCol w="1388312">
                  <a:extLst>
                    <a:ext uri="{9D8B030D-6E8A-4147-A177-3AD203B41FA5}">
                      <a16:colId xmlns:a16="http://schemas.microsoft.com/office/drawing/2014/main" val="1072087815"/>
                    </a:ext>
                  </a:extLst>
                </a:gridCol>
                <a:gridCol w="1262749">
                  <a:extLst>
                    <a:ext uri="{9D8B030D-6E8A-4147-A177-3AD203B41FA5}">
                      <a16:colId xmlns:a16="http://schemas.microsoft.com/office/drawing/2014/main" val="2027533728"/>
                    </a:ext>
                  </a:extLst>
                </a:gridCol>
                <a:gridCol w="1135407">
                  <a:extLst>
                    <a:ext uri="{9D8B030D-6E8A-4147-A177-3AD203B41FA5}">
                      <a16:colId xmlns:a16="http://schemas.microsoft.com/office/drawing/2014/main" val="2541852550"/>
                    </a:ext>
                  </a:extLst>
                </a:gridCol>
                <a:gridCol w="1015186">
                  <a:extLst>
                    <a:ext uri="{9D8B030D-6E8A-4147-A177-3AD203B41FA5}">
                      <a16:colId xmlns:a16="http://schemas.microsoft.com/office/drawing/2014/main" val="3966417972"/>
                    </a:ext>
                  </a:extLst>
                </a:gridCol>
              </a:tblGrid>
              <a:tr h="78007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power class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Qualcomm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Vivo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Sony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Ericsson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Nokia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Intel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</a:rPr>
                        <a:t>Average made over </a:t>
                      </a:r>
                      <a:r>
                        <a:rPr lang="en-US" sz="1400" b="1" u="none" dirty="0" err="1">
                          <a:effectLst/>
                        </a:rPr>
                        <a:t>mW</a:t>
                      </a:r>
                      <a:r>
                        <a:rPr lang="en-US" sz="1400" b="1" u="none" dirty="0">
                          <a:effectLst/>
                        </a:rPr>
                        <a:t> [dBm]</a:t>
                      </a:r>
                      <a:endParaRPr lang="en-US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9130675"/>
                  </a:ext>
                </a:extLst>
              </a:tr>
              <a:tr h="4062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 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R4-2104492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R4-2104516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R4-2104695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R4-2104695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R4-2104712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u="none">
                          <a:effectLst/>
                        </a:rPr>
                        <a:t>R4-2102907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</a:rPr>
                        <a:t> </a:t>
                      </a:r>
                      <a:endParaRPr lang="en-US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834968"/>
                  </a:ext>
                </a:extLst>
              </a:tr>
              <a:tr h="4062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PC1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-92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-92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-94.7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-94.7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-91.5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-90.7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</a:rPr>
                        <a:t>-92.3</a:t>
                      </a:r>
                      <a:endParaRPr lang="en-US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0881303"/>
                  </a:ext>
                </a:extLst>
              </a:tr>
              <a:tr h="4062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PC2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-86.5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-86.5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-87.7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-87.7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-86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 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</a:rPr>
                        <a:t>-86.8</a:t>
                      </a:r>
                      <a:endParaRPr lang="en-US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6721814"/>
                  </a:ext>
                </a:extLst>
              </a:tr>
              <a:tr h="4062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PC4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-91.5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-91.5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-89.7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-89.7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-91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 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1" u="none" dirty="0">
                          <a:effectLst/>
                        </a:rPr>
                        <a:t>-90.6</a:t>
                      </a:r>
                      <a:endParaRPr lang="en-US" sz="1400" b="1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544400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6D75406-4222-41E6-B262-78CD9CF4F37D}"/>
              </a:ext>
            </a:extLst>
          </p:cNvPr>
          <p:cNvSpPr txBox="1">
            <a:spLocks/>
          </p:cNvSpPr>
          <p:nvPr/>
        </p:nvSpPr>
        <p:spPr>
          <a:xfrm>
            <a:off x="838200" y="460320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Way-forward:</a:t>
            </a:r>
          </a:p>
          <a:p>
            <a:pPr lvl="2"/>
            <a:r>
              <a:rPr lang="en-US" dirty="0"/>
              <a:t>Agree on the average in RAN#99e for inputs available by then.</a:t>
            </a:r>
          </a:p>
          <a:p>
            <a:pPr lvl="3"/>
            <a:r>
              <a:rPr lang="en-US" sz="2000" dirty="0"/>
              <a:t>Averaging method is FFS, whether </a:t>
            </a:r>
            <a:r>
              <a:rPr lang="en-US" sz="2000" dirty="0" err="1"/>
              <a:t>mW</a:t>
            </a:r>
            <a:r>
              <a:rPr lang="en-US" sz="2000" dirty="0"/>
              <a:t> or dBm average is used, or whether extreme values are included or not.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681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2311-349F-45FD-94F1-7EF85308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Sub-topic 2-2: EIS spherical coverage for PC1, PC2, and PC4</a:t>
            </a:r>
            <a:endParaRPr lang="en-US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0D9A62ED-D3AC-4147-A3AC-5217A862C8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428134"/>
              </p:ext>
            </p:extLst>
          </p:nvPr>
        </p:nvGraphicFramePr>
        <p:xfrm>
          <a:off x="1420010" y="1850007"/>
          <a:ext cx="8154297" cy="2260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0906">
                  <a:extLst>
                    <a:ext uri="{9D8B030D-6E8A-4147-A177-3AD203B41FA5}">
                      <a16:colId xmlns:a16="http://schemas.microsoft.com/office/drawing/2014/main" val="2607745348"/>
                    </a:ext>
                  </a:extLst>
                </a:gridCol>
                <a:gridCol w="1890906">
                  <a:extLst>
                    <a:ext uri="{9D8B030D-6E8A-4147-A177-3AD203B41FA5}">
                      <a16:colId xmlns:a16="http://schemas.microsoft.com/office/drawing/2014/main" val="1790005470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2344048249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2201745704"/>
                    </a:ext>
                  </a:extLst>
                </a:gridCol>
                <a:gridCol w="1457495">
                  <a:extLst>
                    <a:ext uri="{9D8B030D-6E8A-4147-A177-3AD203B41FA5}">
                      <a16:colId xmlns:a16="http://schemas.microsoft.com/office/drawing/2014/main" val="1992031838"/>
                    </a:ext>
                  </a:extLst>
                </a:gridCol>
              </a:tblGrid>
              <a:tr h="328076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</a:rPr>
                        <a:t>Gain drop (dB)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(-REFSENS + EIS special coverage)</a:t>
                      </a: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</a:rPr>
                        <a:t>PC1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PC2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dirty="0">
                          <a:effectLst/>
                        </a:rPr>
                        <a:t>PC4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1155523"/>
                  </a:ext>
                </a:extLst>
              </a:tr>
              <a:tr h="32865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@85th %ile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@60th %</a:t>
                      </a:r>
                      <a:r>
                        <a:rPr lang="en-US" sz="1400" u="none" dirty="0" err="1">
                          <a:effectLst/>
                        </a:rPr>
                        <a:t>ile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@20th %</a:t>
                      </a:r>
                      <a:r>
                        <a:rPr lang="en-US" sz="1400" u="none" dirty="0" err="1">
                          <a:effectLst/>
                        </a:rPr>
                        <a:t>ile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8478491"/>
                  </a:ext>
                </a:extLst>
              </a:tr>
              <a:tr h="320819">
                <a:tc rowSpan="5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Band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n257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11.0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1261064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n258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11.0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4798033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n259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 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5379445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n260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8.0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 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12.0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28372376"/>
                  </a:ext>
                </a:extLst>
              </a:tr>
              <a:tr h="3208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>
                          <a:effectLst/>
                        </a:rPr>
                        <a:t>n261</a:t>
                      </a:r>
                      <a:endParaRPr lang="en-US" sz="14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8.0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10.5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u="none" dirty="0">
                          <a:effectLst/>
                        </a:rPr>
                        <a:t>9.0</a:t>
                      </a:r>
                      <a:endParaRPr lang="en-US" sz="14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960092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1ECFA67-616A-4081-BB85-D40447FD9AC1}"/>
              </a:ext>
            </a:extLst>
          </p:cNvPr>
          <p:cNvSpPr txBox="1">
            <a:spLocks/>
          </p:cNvSpPr>
          <p:nvPr/>
        </p:nvSpPr>
        <p:spPr>
          <a:xfrm>
            <a:off x="838200" y="460320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Way-forward for RAN4#99e:</a:t>
            </a:r>
          </a:p>
          <a:p>
            <a:pPr lvl="2"/>
            <a:r>
              <a:rPr lang="en-US" dirty="0"/>
              <a:t>For n262, it is further discussed whether the same gain drop as EIRP is specified for EIS.</a:t>
            </a:r>
          </a:p>
        </p:txBody>
      </p:sp>
    </p:spTree>
    <p:extLst>
      <p:ext uri="{BB962C8B-B14F-4D97-AF65-F5344CB8AC3E}">
        <p14:creationId xmlns:p14="http://schemas.microsoft.com/office/powerpoint/2010/main" val="2343809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2311-349F-45FD-94F1-7EF85308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Sub-topic 3-1: Side conditions for n262 (PC3)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A4927-4CC8-459F-9A1F-6B8C856527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Way-forward for RAN4#99e: </a:t>
            </a:r>
          </a:p>
          <a:p>
            <a:pPr lvl="1"/>
            <a:r>
              <a:rPr lang="en-US" dirty="0"/>
              <a:t>Confirm the following side conditions for SSB and CSI-RS as proposed in R4-2104889.</a:t>
            </a:r>
          </a:p>
          <a:p>
            <a:pPr lvl="2"/>
            <a:r>
              <a:rPr lang="en-US" dirty="0"/>
              <a:t>Minimum SSB_RP = -88.5 [dBm/SCS</a:t>
            </a:r>
            <a:r>
              <a:rPr lang="en-US" baseline="-25000" dirty="0"/>
              <a:t>SSB</a:t>
            </a:r>
            <a:r>
              <a:rPr lang="en-US" dirty="0"/>
              <a:t>]</a:t>
            </a:r>
          </a:p>
          <a:p>
            <a:pPr lvl="2"/>
            <a:r>
              <a:rPr lang="en-US" dirty="0"/>
              <a:t>Minimum CSI-RS_RP conditions = -88.5 [dBm/SCS</a:t>
            </a:r>
            <a:r>
              <a:rPr lang="en-US" baseline="-25000" dirty="0"/>
              <a:t>SSB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868671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478</Words>
  <Application>Microsoft Office PowerPoint</Application>
  <PresentationFormat>Widescreen</PresentationFormat>
  <Paragraphs>161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WF on n262 UE RF</vt:lpstr>
      <vt:lpstr>Sub-topic 1-1: Minimum Peak EIRP for PC1, PC2, and PC4</vt:lpstr>
      <vt:lpstr>Sub-topic 1-2: EIRP spherical coverage for PC1, PC2, and PC4</vt:lpstr>
      <vt:lpstr>Sub-topic 2-1: REFSENS for 50 MHz channel and -1 dB target SNR</vt:lpstr>
      <vt:lpstr>Sub-topic 2-2: EIS spherical coverage for PC1, PC2, and PC4</vt:lpstr>
      <vt:lpstr>Sub-topic 3-1: Side conditions for n262 (PC3)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n262 UE RF</dc:title>
  <dc:creator>Sumant Iyer</dc:creator>
  <cp:lastModifiedBy>Onozawa, Hisashi (Nokia - JP/Tokyo)</cp:lastModifiedBy>
  <cp:revision>7</cp:revision>
  <dcterms:created xsi:type="dcterms:W3CDTF">2021-04-15T03:36:33Z</dcterms:created>
  <dcterms:modified xsi:type="dcterms:W3CDTF">2021-04-20T08:15:51Z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(2)U3sEI+9BhDJqdg9FFAgNIbdmt38QStzkOeF0rkwK2uOMYDkQ5tpeAdisXEzTYeqPXwHZBhYV
5K/0RrHexifWjIk/RblJHY2Eds0rk/VnuK9v6D5PqsKa3dcAjYMrj7lzVf81FowYy4jrw4G1
jdzC+xXZaCYk2npasmmlBr+ndaFlKwbvvnYv4l8Asz4kZgyCOStcCtkAOkXaWIVsQ+xN+I8Z
Rn3hdl85fEAdVKJx+a</vt:lpwstr>
  </property>
  <property fmtid="{D5CDD505-2E9C-101B-9397-08002B2CF9AE}" pid="3" name="_2015_ms_pID_7253431">
    <vt:lpwstr>0aq2MRxp1PUhhKBAftjRprY1VwPGm+Dapp8oYaZ8F7FFnsONzeVlEQ
/nkyrV4uqI/J4LkPI3Gpa0EMXKDu3Y0M2dT0ngWcNVgqfW2QCzXGi/PpYHC7sPUqvvQOKNXk
Z/+TtC1bqyO9u5vLayusiFXrWp5MnTxv0u6hHDcqOAhJvekggmMP9HuAF48LuSoyI3eYKS5s
bP0hXql40ki3VM14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1614909626</vt:lpwstr>
  </property>
</Properties>
</file>