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63" r:id="rId4"/>
    <p:sldId id="261"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4/19/21</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4/19/21</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RAN/WG4_Radio/TSGR4_98bis_e/Docs/R4-2106906.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172817" y="2832651"/>
            <a:ext cx="9846365" cy="720986"/>
          </a:xfrm>
        </p:spPr>
        <p:txBody>
          <a:bodyPr>
            <a:normAutofit/>
          </a:bodyPr>
          <a:lstStyle/>
          <a:p>
            <a:r>
              <a:rPr lang="en-US" sz="4000" dirty="0"/>
              <a:t>WF on REFSENS Table Split and Simplification </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1357588"/>
          </a:xfrm>
        </p:spPr>
        <p:txBody>
          <a:bodyPr/>
          <a:lstStyle/>
          <a:p>
            <a:r>
              <a:rPr lang="en-US" dirty="0"/>
              <a:t>Apple</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4195957" cy="646331"/>
          </a:xfrm>
          <a:prstGeom prst="rect">
            <a:avLst/>
          </a:prstGeom>
          <a:noFill/>
        </p:spPr>
        <p:txBody>
          <a:bodyPr wrap="none" rtlCol="0">
            <a:spAutoFit/>
          </a:bodyPr>
          <a:lstStyle/>
          <a:p>
            <a:r>
              <a:rPr lang="en-US" b="1" dirty="0"/>
              <a:t>3GPP TSG-RAN WG4 Meeting #98bis-e</a:t>
            </a:r>
          </a:p>
          <a:p>
            <a:r>
              <a:rPr lang="en-US" b="1" dirty="0">
                <a:effectLst/>
              </a:rPr>
              <a:t>Electronic Meeting, </a:t>
            </a:r>
            <a:r>
              <a:rPr lang="en-US" b="1" dirty="0"/>
              <a:t>April</a:t>
            </a:r>
            <a:r>
              <a:rPr lang="en-US" b="1" dirty="0">
                <a:effectLst/>
              </a:rPr>
              <a:t> </a:t>
            </a:r>
            <a:r>
              <a:rPr lang="en-US" b="1" dirty="0"/>
              <a:t>12</a:t>
            </a:r>
            <a:r>
              <a:rPr lang="en-US" b="1" baseline="30000" dirty="0"/>
              <a:t>th</a:t>
            </a:r>
            <a:r>
              <a:rPr lang="en-US" b="1" dirty="0">
                <a:effectLst/>
              </a:rPr>
              <a:t> – 20</a:t>
            </a:r>
            <a:r>
              <a:rPr lang="en-US" b="1" baseline="30000" dirty="0">
                <a:effectLst/>
              </a:rPr>
              <a:t>th</a:t>
            </a:r>
            <a:r>
              <a:rPr lang="en-US" b="1" dirty="0">
                <a:effectLst/>
              </a:rPr>
              <a:t>, 2021</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444955" y="383957"/>
            <a:ext cx="1374094" cy="369332"/>
          </a:xfrm>
          <a:prstGeom prst="rect">
            <a:avLst/>
          </a:prstGeom>
          <a:noFill/>
        </p:spPr>
        <p:txBody>
          <a:bodyPr wrap="none" rtlCol="0">
            <a:spAutoFit/>
          </a:bodyPr>
          <a:lstStyle/>
          <a:p>
            <a:r>
              <a:rPr lang="en-US" b="1" dirty="0"/>
              <a:t>R4-210</a:t>
            </a:r>
            <a:r>
              <a:rPr lang="en-GB" b="1" dirty="0"/>
              <a:t>5365</a:t>
            </a:r>
            <a:r>
              <a:rPr lang="en-US" dirty="0"/>
              <a:t> </a:t>
            </a:r>
            <a:endParaRPr lang="en-US" b="1" dirty="0"/>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4"/>
            <a:ext cx="10515600" cy="4631636"/>
          </a:xfrm>
        </p:spPr>
        <p:txBody>
          <a:bodyPr>
            <a:normAutofit/>
          </a:bodyPr>
          <a:lstStyle/>
          <a:p>
            <a:r>
              <a:rPr lang="en-US" sz="2400" dirty="0"/>
              <a:t>Due to the gradual introduction of brand new FR1 channel bandwidths, the REFSENS table based on the current format in TS 38.101-1 Table 7.3.2-1 has expanded substantially in horizontal direction and gone beyond the word document page width which has caused REFSENS requirements virtually unreadable in both Rel-16 and Rel-17 specifications as illustrated below where band numbers have become invisible. </a:t>
            </a:r>
          </a:p>
        </p:txBody>
      </p:sp>
      <p:pic>
        <p:nvPicPr>
          <p:cNvPr id="11" name="Picture 10" descr="Table&#10;&#10;Description automatically generated">
            <a:extLst>
              <a:ext uri="{FF2B5EF4-FFF2-40B4-BE49-F238E27FC236}">
                <a16:creationId xmlns:a16="http://schemas.microsoft.com/office/drawing/2014/main" id="{74986776-65BB-4442-8481-10E0D2F4D817}"/>
              </a:ext>
            </a:extLst>
          </p:cNvPr>
          <p:cNvPicPr>
            <a:picLocks noChangeAspect="1"/>
          </p:cNvPicPr>
          <p:nvPr/>
        </p:nvPicPr>
        <p:blipFill>
          <a:blip r:embed="rId2"/>
          <a:stretch>
            <a:fillRect/>
          </a:stretch>
        </p:blipFill>
        <p:spPr>
          <a:xfrm>
            <a:off x="932621" y="3654083"/>
            <a:ext cx="10326757" cy="2329482"/>
          </a:xfrm>
          <a:prstGeom prst="rect">
            <a:avLst/>
          </a:prstGeom>
        </p:spPr>
      </p:pic>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3"/>
            <a:ext cx="10515600" cy="4870175"/>
          </a:xfrm>
        </p:spPr>
        <p:txBody>
          <a:bodyPr>
            <a:normAutofit/>
          </a:bodyPr>
          <a:lstStyle/>
          <a:p>
            <a:r>
              <a:rPr lang="en-US" sz="2400" dirty="0"/>
              <a:t>To mitigate the current FR1 REFSENS table readability issue and accommodate more potential new channel BWs in future, splitting REFSENS table based on FDD bands and TDD bands has been proposed in this meeting [1].</a:t>
            </a:r>
          </a:p>
          <a:p>
            <a:pPr>
              <a:spcBef>
                <a:spcPts val="600"/>
              </a:spcBef>
            </a:pPr>
            <a:r>
              <a:rPr lang="en-US" sz="2400" dirty="0"/>
              <a:t>The proposed approach in [1] by splitting the REFSENS table has demonstrated the effectiveness in reducing the table width which also received full positivity during the first-round email discussions.</a:t>
            </a:r>
          </a:p>
          <a:p>
            <a:pPr>
              <a:spcBef>
                <a:spcPts val="600"/>
              </a:spcBef>
            </a:pPr>
            <a:r>
              <a:rPr lang="en-US" sz="2400" dirty="0"/>
              <a:t>The idea behind this table split approach is that</a:t>
            </a:r>
          </a:p>
          <a:p>
            <a:pPr lvl="1">
              <a:spcBef>
                <a:spcPts val="400"/>
              </a:spcBef>
            </a:pPr>
            <a:r>
              <a:rPr lang="en-US" sz="2000" dirty="0"/>
              <a:t>FDD band channel BWs are only limited to 50 MHz and below while REFSENS are not fully scalable with channel BW.</a:t>
            </a:r>
          </a:p>
          <a:p>
            <a:pPr lvl="1">
              <a:spcBef>
                <a:spcPts val="400"/>
              </a:spcBef>
            </a:pPr>
            <a:r>
              <a:rPr lang="en-US" sz="2000" dirty="0"/>
              <a:t>TDD bands are taking all possible channel BWs, but the REFSENS are scalable with channel BW and can be specified with equation-based representation to substantially reduce the table width.</a:t>
            </a:r>
          </a:p>
          <a:p>
            <a:pPr>
              <a:spcBef>
                <a:spcPts val="600"/>
              </a:spcBef>
            </a:pPr>
            <a:r>
              <a:rPr lang="en-US" sz="2400" dirty="0"/>
              <a:t>This WF proposes RAN4 to adopt this new REFSENS table format starting from Rel-17.</a:t>
            </a:r>
          </a:p>
        </p:txBody>
      </p:sp>
    </p:spTree>
    <p:extLst>
      <p:ext uri="{BB962C8B-B14F-4D97-AF65-F5344CB8AC3E}">
        <p14:creationId xmlns:p14="http://schemas.microsoft.com/office/powerpoint/2010/main" val="383838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400" dirty="0"/>
              <a:t>FR1 REFSENS table in TS 38.101-1 Table 7.3.2-1 is modified based on the split table format proposed in [1] starting from Rel-17.</a:t>
            </a:r>
          </a:p>
          <a:p>
            <a:r>
              <a:rPr lang="en-US" sz="2400" dirty="0"/>
              <a:t>Add a note in REFSENS table for TDD bands to indicate that “N</a:t>
            </a:r>
            <a:r>
              <a:rPr lang="en-US" sz="2400" baseline="-25000" dirty="0"/>
              <a:t>RB</a:t>
            </a:r>
            <a:r>
              <a:rPr lang="en-US" sz="2400" dirty="0"/>
              <a:t>” in REFSENS formula is the maximum transmission bandwidth configuration as defined in Table 5.3.2-1.    </a:t>
            </a:r>
          </a:p>
          <a:p>
            <a:r>
              <a:rPr lang="en-US" sz="2400" dirty="0"/>
              <a:t>Companies are encouraged to verify the equation-based REFSENS formula for TDD bands in [1].</a:t>
            </a:r>
          </a:p>
          <a:p>
            <a:r>
              <a:rPr lang="en-US" sz="2400" dirty="0"/>
              <a:t>Companies are also encouraged to further simplify the REFSENS table for FDD/SDL bands potentially with equation-based REFSENS representation.     </a:t>
            </a:r>
          </a:p>
        </p:txBody>
      </p:sp>
    </p:spTree>
    <p:extLst>
      <p:ext uri="{BB962C8B-B14F-4D97-AF65-F5344CB8AC3E}">
        <p14:creationId xmlns:p14="http://schemas.microsoft.com/office/powerpoint/2010/main" val="1200121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References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pPr marL="0" indent="0">
              <a:buNone/>
            </a:pPr>
            <a:r>
              <a:rPr lang="en-US" sz="2400" dirty="0"/>
              <a:t>[1] </a:t>
            </a:r>
            <a:r>
              <a:rPr lang="en-US" sz="2400" dirty="0">
                <a:hlinkClick r:id="rId2"/>
              </a:rPr>
              <a:t>R4-2106906</a:t>
            </a:r>
            <a:r>
              <a:rPr lang="en-US" sz="2400" dirty="0"/>
              <a:t> “FR1 REFSENS table split and simplification”, Apple</a:t>
            </a:r>
          </a:p>
          <a:p>
            <a:pPr marL="0" indent="0">
              <a:buNone/>
            </a:pPr>
            <a:endParaRPr lang="en-US" sz="2400" dirty="0"/>
          </a:p>
        </p:txBody>
      </p:sp>
    </p:spTree>
    <p:extLst>
      <p:ext uri="{BB962C8B-B14F-4D97-AF65-F5344CB8AC3E}">
        <p14:creationId xmlns:p14="http://schemas.microsoft.com/office/powerpoint/2010/main" val="4272164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4442</TotalTime>
  <Words>344</Words>
  <Application>Microsoft Macintosh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REFSENS Table Split and Simplification </vt:lpstr>
      <vt:lpstr>Background</vt:lpstr>
      <vt:lpstr>Background</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James Wang</cp:lastModifiedBy>
  <cp:revision>70</cp:revision>
  <dcterms:created xsi:type="dcterms:W3CDTF">2021-02-18T15:00:57Z</dcterms:created>
  <dcterms:modified xsi:type="dcterms:W3CDTF">2021-04-20T00:01:36Z</dcterms:modified>
</cp:coreProperties>
</file>