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5" r:id="rId6"/>
    <p:sldId id="289" r:id="rId7"/>
    <p:sldId id="288" r:id="rId8"/>
    <p:sldId id="290" r:id="rId9"/>
    <p:sldId id="269" r:id="rId10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02" autoAdjust="0"/>
    <p:restoredTop sz="94660"/>
  </p:normalViewPr>
  <p:slideViewPr>
    <p:cSldViewPr snapToGrid="0">
      <p:cViewPr varScale="1">
        <p:scale>
          <a:sx n="84" d="100"/>
          <a:sy n="84" d="100"/>
        </p:scale>
        <p:origin x="64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25799-38F0-4D5D-B92B-5BAD3521BB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B4A907-D376-4E66-8824-05437F32F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0742F-4872-4C7C-99C3-73D633B8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16ADA-0B2E-46F8-978A-A02E309F4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93CFB4-2E95-49D2-9121-E443B6D57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3450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57492-AC61-42F7-A740-3D5D8E559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535FC4-D0C1-47A4-98A1-2D57A722B0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21D503-B3CF-4BA9-8454-BBC005646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26D209-5ED4-4D1A-91C7-70654DC35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0E3E02-DAE7-4DEC-9CEF-082727156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336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0D13F1-F3AE-4C59-B249-BCD21F2842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F7CB7F-08E2-4B7E-BD3E-C741E7DCE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7218B-9AF3-4676-9010-E379F2B62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583CE4-1EF8-4BF4-B5E0-7B973E2D2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23ADE-87D3-46F4-B7D0-E59CFB983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846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F957C-AE0B-4EA6-860F-9AF248859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277862-E99A-4F63-84AB-D024B61D9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CD797B-6414-4BD1-88E7-21B4BEE6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F660F4-BA35-4275-96B9-02A616356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AC75C-FB2A-4F3D-9FAF-1ECAC18F7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58499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69C27-98EF-477B-897C-FC78EEBDE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25CD96-914F-445E-8483-4D61C204D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F897F-A631-4B68-B17F-C73DB9B7B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602FE5-11E1-4F61-BE53-B1C28DBB3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3D8EEF-8551-4A72-A6F7-8E98D699E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792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AB115-913C-45F0-88BD-E9689D042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E751B-579F-4EA2-95F9-A3C465075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C04015-0054-4F11-A3C8-4E4D0AEF88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CF37C7-E954-4B20-A291-01E1F398F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F29F0A-A1A8-48C0-8444-40F4460D5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91220A-B76F-41AF-B5BE-2C730887C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5285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AA231-F8FE-4456-9DC1-0E7C809AC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76CE15-5CC7-40C5-9934-F8D277963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EB9415-20D5-4549-8E79-D79C3533B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BA6B3A-8B92-4A41-8B04-A147FFC98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C610B2-EBBC-4D39-AE5B-D31FBD4084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E68968-DD4A-496A-A2CC-6618A523E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073599-2502-4567-B824-9E020C92D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F4938C-D185-4CDA-9C00-85ACBA150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0064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A4331-C747-4A89-AF8C-D70CF21D1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966670-AE25-40ED-BFBD-E07FBFD4B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D2912-0931-4432-B0E4-05FF3C48D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1E6017-4311-4A10-930D-89169D1EE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628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A58D0B-AB19-450C-AA3B-670AE55E4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FC8D54-CA60-4D0D-96FE-E252800D5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8190CA-7EE6-4DB3-A3F7-973C2A588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3778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663EE-12FC-4209-9EF1-438FA83F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915E4-A118-4B0A-BDC2-A7CBCF48AC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50DCBF-2878-401F-8374-35F488521D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A13331-8D1B-4A52-AD30-035EE347C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628A17-CC11-400B-B349-A54663ADD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CC8AC-8231-4456-994D-E5C5F5344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375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7AE61-25FA-40C0-BF1C-19A6922E2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D80C5E-21F7-4393-9C20-40D63B25B6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78C6E6-FA27-4625-BAFA-D3E18083F5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E89BA1-12D0-4EC4-AA8A-70FD8AE5A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7381A3-C975-43B6-A87B-2326B0035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5AF181-8CDA-48F9-AF6F-CE3D528AC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950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1A8C3F-C1D5-49AD-8413-678A231C5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2076AF-7BD9-4AFE-B090-85E3C2469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3407A6-D417-4042-BC04-6D47AED6D5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A8632-1673-41B8-A175-B3BBF13535BC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A5B100-A4E0-489E-A90B-EF42ACA951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B03476-DE24-48B6-9222-7631444712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836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D2E5F-934B-4B00-A1A5-A40E0BF381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8886" y="1687038"/>
            <a:ext cx="11037057" cy="2049826"/>
          </a:xfrm>
        </p:spPr>
        <p:txBody>
          <a:bodyPr>
            <a:noAutofit/>
          </a:bodyPr>
          <a:lstStyle/>
          <a:p>
            <a:r>
              <a:rPr lang="en-CA" sz="4400" dirty="0"/>
              <a:t>Way forward </a:t>
            </a:r>
            <a:r>
              <a:rPr lang="en-US" sz="4400" dirty="0"/>
              <a:t>on analysis and framework of triple beat issue of  3CC UL with contiguous intra band UL CA </a:t>
            </a:r>
            <a:endParaRPr lang="en-CA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E252F5-07EB-4886-BC79-94B025EF90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32242"/>
            <a:ext cx="9144000" cy="725557"/>
          </a:xfrm>
        </p:spPr>
        <p:txBody>
          <a:bodyPr/>
          <a:lstStyle/>
          <a:p>
            <a:r>
              <a:rPr lang="en-US" dirty="0"/>
              <a:t>Qualcomm Inc.,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E83764-0A69-4F31-A37F-356A6815C36B}"/>
              </a:ext>
            </a:extLst>
          </p:cNvPr>
          <p:cNvSpPr txBox="1"/>
          <p:nvPr/>
        </p:nvSpPr>
        <p:spPr>
          <a:xfrm>
            <a:off x="10212747" y="522328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R4-2105335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EF8F4B-4669-4017-9B2A-468E3289AE55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#98bis-e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12 – 20 Apr. 2021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914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51576"/>
          </a:xfrm>
        </p:spPr>
        <p:txBody>
          <a:bodyPr/>
          <a:lstStyle/>
          <a:p>
            <a:r>
              <a:rPr lang="en-CA" dirty="0"/>
              <a:t>Background: RAN and RAN4 agreements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94" y="1084333"/>
            <a:ext cx="11377402" cy="15994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CA" dirty="0"/>
              <a:t>RAN agreements in [6] </a:t>
            </a:r>
            <a:r>
              <a:rPr lang="en-US" dirty="0"/>
              <a:t>Guidelines for Combinations Not for Block Approval and relevant to this WF:</a:t>
            </a:r>
          </a:p>
          <a:p>
            <a:pPr hangingPunct="0"/>
            <a:r>
              <a:rPr lang="en-US" sz="1600" dirty="0">
                <a:highlight>
                  <a:srgbClr val="00FF00"/>
                </a:highlight>
              </a:rPr>
              <a:t>UL CA with three or more non-contiguous CCs (feature not yet defined) including</a:t>
            </a:r>
          </a:p>
          <a:p>
            <a:pPr lvl="1" hangingPunct="0"/>
            <a:r>
              <a:rPr lang="en-US" sz="1400" dirty="0">
                <a:highlight>
                  <a:srgbClr val="00FF00"/>
                </a:highlight>
              </a:rPr>
              <a:t>Inter-band UL CA consisting of intra-band non-contiguous UL CA </a:t>
            </a:r>
            <a:endParaRPr lang="en-US" sz="1050" dirty="0"/>
          </a:p>
          <a:p>
            <a:pPr marL="0" indent="0">
              <a:buNone/>
            </a:pPr>
            <a:r>
              <a:rPr lang="en-CA" dirty="0"/>
              <a:t>RAN4 agreements this meeting </a:t>
            </a:r>
            <a:r>
              <a:rPr lang="en-US" dirty="0"/>
              <a:t>and relevant to this WF: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Times New Roman" panose="02020603050405020304" pitchFamily="18" charset="0"/>
                <a:ea typeface="DengXian" panose="02010600030101010101" pitchFamily="2" charset="-122"/>
              </a:rPr>
              <a:t>All companies agree that MSD related to triple beat of FR1 intra-band contiguous UL CA with an additional FR1 UL band needs to be analyzed for 2 and 3 band inter-band cases.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highlight>
                  <a:srgbClr val="00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MSD related to triple of FR1 intra-band contiguous UL CA part with a  FR1 UL in a second band needs to be analyzed</a:t>
            </a:r>
            <a:endParaRPr lang="en-US" sz="1600" dirty="0">
              <a:highlight>
                <a:srgbClr val="00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highlight>
                  <a:srgbClr val="00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Develop a framework for such analysis</a:t>
            </a:r>
            <a:endParaRPr lang="en-US" sz="1600" dirty="0">
              <a:highlight>
                <a:srgbClr val="00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317491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613" y="365126"/>
            <a:ext cx="11126549" cy="751576"/>
          </a:xfrm>
        </p:spPr>
        <p:txBody>
          <a:bodyPr>
            <a:normAutofit/>
          </a:bodyPr>
          <a:lstStyle/>
          <a:p>
            <a:r>
              <a:rPr lang="en-CA" sz="3600" dirty="0"/>
              <a:t>WF: Handling of 3ULCC cases with intra-band UL CA part</a:t>
            </a:r>
            <a:endParaRPr lang="x-non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299" y="1385889"/>
            <a:ext cx="11377402" cy="4363157"/>
          </a:xfrm>
        </p:spPr>
        <p:txBody>
          <a:bodyPr>
            <a:noAutofit/>
          </a:bodyPr>
          <a:lstStyle/>
          <a:p>
            <a:pPr marL="342900" lvl="0" indent="-342900">
              <a:lnSpc>
                <a:spcPct val="11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GB" sz="24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The different cases for which triple beat analysis applies is further discussed:</a:t>
            </a:r>
            <a:endParaRPr lang="en-US" sz="24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lvl="1" indent="-28575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18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Applies to EN/NE-DC, NR CA, and NR-DC.</a:t>
            </a:r>
            <a:endParaRPr lang="en-US" sz="18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lvl="1" indent="-28575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18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Applies to both LTE and NR intra-band UL CA.</a:t>
            </a:r>
            <a:endParaRPr lang="en-US" sz="18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lvl="1" indent="-28575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18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FDD band + intra-band UL for 2 band only.  </a:t>
            </a:r>
          </a:p>
          <a:p>
            <a:pPr marL="742950" lvl="1" indent="-28575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1800" dirty="0">
                <a:solidFill>
                  <a:srgbClr val="FF0000"/>
                </a:solidFill>
              </a:rPr>
              <a:t>Applies to triple beat product falling in a 3</a:t>
            </a:r>
            <a:r>
              <a:rPr lang="en-GB" sz="1800" baseline="30000" dirty="0">
                <a:solidFill>
                  <a:srgbClr val="FF0000"/>
                </a:solidFill>
              </a:rPr>
              <a:t>rd</a:t>
            </a:r>
            <a:r>
              <a:rPr lang="en-GB" sz="1800" dirty="0">
                <a:solidFill>
                  <a:srgbClr val="FF0000"/>
                </a:solidFill>
              </a:rPr>
              <a:t> DL band with simultaneous Tx/Rx of 3</a:t>
            </a:r>
            <a:r>
              <a:rPr lang="en-GB" sz="1800" baseline="30000" dirty="0">
                <a:solidFill>
                  <a:srgbClr val="FF0000"/>
                </a:solidFill>
              </a:rPr>
              <a:t>rd</a:t>
            </a:r>
            <a:r>
              <a:rPr lang="en-GB" sz="1800" dirty="0">
                <a:solidFill>
                  <a:srgbClr val="FF0000"/>
                </a:solidFill>
              </a:rPr>
              <a:t> DL band with the 2 UL bands</a:t>
            </a:r>
          </a:p>
          <a:p>
            <a:pPr marL="742950" lvl="1" indent="-28575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18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GB" sz="1800" baseline="30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rd</a:t>
            </a:r>
            <a:r>
              <a:rPr lang="en-GB" sz="18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order triple beat mainly but assess the need to investigate higher orders up to 5</a:t>
            </a:r>
            <a:r>
              <a:rPr lang="en-GB" sz="1800" baseline="30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GB" sz="18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order.</a:t>
            </a:r>
            <a:endParaRPr lang="en-US" sz="18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lvl="1" indent="-28575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18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Look at PC3 and PC2.</a:t>
            </a:r>
            <a:endParaRPr lang="en-US" sz="18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lvl="1" indent="-28575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18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Both MSD and band protection should be assessed.</a:t>
            </a:r>
            <a:endParaRPr lang="en-US" sz="18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lvl="0" indent="-342900">
              <a:lnSpc>
                <a:spcPct val="11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GB" sz="24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Study at least one example for framework. </a:t>
            </a:r>
          </a:p>
          <a:p>
            <a:pPr marL="800100" lvl="1" indent="-342900">
              <a:lnSpc>
                <a:spcPct val="11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GB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Examples flagged in [1]: </a:t>
            </a:r>
            <a:r>
              <a:rPr lang="en-GB" sz="2000" dirty="0">
                <a:latin typeface="Calibri" panose="020F0502020204030204" pitchFamily="34" charset="0"/>
                <a:ea typeface="MS Mincho" panose="02020609040205080304" pitchFamily="49" charset="-128"/>
              </a:rPr>
              <a:t>DC_2C_n71A, DC_3C_n5A, DC_7C_n5A, DC_28A_n7B, DC_8A_n79C, </a:t>
            </a:r>
            <a:r>
              <a:rPr lang="en-GB" sz="2000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DC_3A_n41C.</a:t>
            </a:r>
            <a:endParaRPr lang="en-US" sz="20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lvl="0" indent="-342900">
              <a:lnSpc>
                <a:spcPct val="11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GB" sz="24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Develop a framework for such analysis with associated requirement tables</a:t>
            </a:r>
            <a:endParaRPr lang="en-US" sz="24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01122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613" y="365126"/>
            <a:ext cx="11126549" cy="751576"/>
          </a:xfrm>
        </p:spPr>
        <p:txBody>
          <a:bodyPr>
            <a:normAutofit/>
          </a:bodyPr>
          <a:lstStyle/>
          <a:p>
            <a:r>
              <a:rPr lang="en-CA" sz="3600" dirty="0"/>
              <a:t>WF: Handling of 3ULCC cases with intra-band UL CA part</a:t>
            </a:r>
            <a:endParaRPr lang="x-non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299" y="1220519"/>
            <a:ext cx="11377402" cy="4956545"/>
          </a:xfrm>
        </p:spPr>
        <p:txBody>
          <a:bodyPr>
            <a:noAutofit/>
          </a:bodyPr>
          <a:lstStyle/>
          <a:p>
            <a:pPr hangingPunct="0"/>
            <a:r>
              <a:rPr lang="en-US" sz="2000" dirty="0">
                <a:latin typeface="Times New Roman" panose="02020603050405020304" pitchFamily="18" charset="0"/>
                <a:ea typeface="DengXian" panose="02010600030101010101" pitchFamily="2" charset="-122"/>
              </a:rPr>
              <a:t>Analysis of MSD related to triple of FR1 intra-band contiguous UL CA part with a  FR1 UL in a second band for 2 and 3 band inter-band combinations. </a:t>
            </a:r>
          </a:p>
          <a:p>
            <a:pPr lvl="1" hangingPunct="0"/>
            <a:r>
              <a:rPr lang="en-US" sz="1600" dirty="0">
                <a:latin typeface="Times New Roman" panose="02020603050405020304" pitchFamily="18" charset="0"/>
                <a:ea typeface="DengXian" panose="02010600030101010101" pitchFamily="2" charset="-122"/>
              </a:rPr>
              <a:t>UL configuration to use.</a:t>
            </a:r>
          </a:p>
          <a:p>
            <a:pPr lvl="1" hangingPunct="0"/>
            <a:r>
              <a:rPr lang="en-US" sz="1600" dirty="0">
                <a:latin typeface="Times New Roman" panose="02020603050405020304" pitchFamily="18" charset="0"/>
                <a:ea typeface="DengXian" panose="02010600030101010101" pitchFamily="2" charset="-122"/>
              </a:rPr>
              <a:t>MPR applicability</a:t>
            </a:r>
          </a:p>
          <a:p>
            <a:pPr lvl="1" hangingPunct="0"/>
            <a:r>
              <a:rPr lang="en-US" sz="1600" dirty="0">
                <a:latin typeface="Times New Roman" panose="02020603050405020304" pitchFamily="18" charset="0"/>
                <a:ea typeface="DengXian" panose="02010600030101010101" pitchFamily="2" charset="-122"/>
              </a:rPr>
              <a:t>Power sharing</a:t>
            </a:r>
          </a:p>
          <a:p>
            <a:pPr lvl="1" hangingPunct="0"/>
            <a:r>
              <a:rPr lang="en-US" sz="1600" dirty="0">
                <a:latin typeface="Times New Roman" panose="02020603050405020304" pitchFamily="18" charset="0"/>
                <a:ea typeface="DengXian" panose="02010600030101010101" pitchFamily="2" charset="-122"/>
              </a:rPr>
              <a:t>Correction Factors</a:t>
            </a:r>
          </a:p>
          <a:p>
            <a:pPr hangingPunct="0"/>
            <a:r>
              <a:rPr lang="en-US" sz="2000" dirty="0">
                <a:latin typeface="Times New Roman" panose="02020603050405020304" pitchFamily="18" charset="0"/>
                <a:ea typeface="DengXian" panose="02010600030101010101" pitchFamily="2" charset="-122"/>
              </a:rPr>
              <a:t>Recommendation for the identifying flagged cases [1]. </a:t>
            </a:r>
          </a:p>
          <a:p>
            <a:pPr lvl="1" hangingPunct="0"/>
            <a:r>
              <a:rPr lang="en-US" sz="1600" dirty="0">
                <a:latin typeface="Times New Roman" panose="02020603050405020304" pitchFamily="18" charset="0"/>
                <a:ea typeface="DengXian" panose="02010600030101010101" pitchFamily="2" charset="-122"/>
              </a:rPr>
              <a:t>For MSD:</a:t>
            </a:r>
          </a:p>
          <a:p>
            <a:pPr lvl="1" hangingPunct="0"/>
            <a:endParaRPr lang="en-US" sz="16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lvl="1" hangingPunct="0"/>
            <a:endParaRPr lang="en-US" sz="16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lvl="1" hangingPunct="0"/>
            <a:r>
              <a:rPr lang="en-US" sz="1600" dirty="0">
                <a:latin typeface="Times New Roman" panose="02020603050405020304" pitchFamily="18" charset="0"/>
                <a:ea typeface="DengXian" panose="02010600030101010101" pitchFamily="2" charset="-122"/>
              </a:rPr>
              <a:t>For Band Protection:</a:t>
            </a:r>
          </a:p>
          <a:p>
            <a:pPr lvl="1" hangingPunct="0"/>
            <a:endParaRPr lang="en-US" sz="16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457200" lvl="1" indent="0" hangingPunct="0">
              <a:buNone/>
            </a:pPr>
            <a:endParaRPr lang="en-US" sz="16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hangingPunct="0"/>
            <a:r>
              <a:rPr lang="en-US" sz="2000" dirty="0">
                <a:latin typeface="Times New Roman" panose="02020603050405020304" pitchFamily="18" charset="0"/>
                <a:ea typeface="DengXian" panose="02010600030101010101" pitchFamily="2" charset="-122"/>
              </a:rPr>
              <a:t>Priority is for 3CC cases. </a:t>
            </a:r>
          </a:p>
          <a:p>
            <a:pPr hangingPunct="0"/>
            <a:r>
              <a:rPr lang="en-US" sz="2000" dirty="0">
                <a:latin typeface="Times New Roman" panose="02020603050405020304" pitchFamily="18" charset="0"/>
                <a:ea typeface="DengXian" panose="02010600030101010101" pitchFamily="2" charset="-122"/>
              </a:rPr>
              <a:t>4CC cases not precluded</a:t>
            </a: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45AAC8-00A1-4876-9D85-A193261BD6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6241" y="3769969"/>
            <a:ext cx="6113526" cy="5059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E1E6F0-A09C-463C-B78C-1479378871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318" y="4652714"/>
            <a:ext cx="6113526" cy="382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752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299" y="56439"/>
            <a:ext cx="11126549" cy="751576"/>
          </a:xfrm>
        </p:spPr>
        <p:txBody>
          <a:bodyPr>
            <a:normAutofit/>
          </a:bodyPr>
          <a:lstStyle/>
          <a:p>
            <a:r>
              <a:rPr lang="en-CA" sz="3600" dirty="0"/>
              <a:t>WF: Handling of 3ULCC cases with intra-band UL CA part</a:t>
            </a:r>
            <a:endParaRPr lang="x-non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446" y="5311413"/>
            <a:ext cx="11377402" cy="1373390"/>
          </a:xfrm>
        </p:spPr>
        <p:txBody>
          <a:bodyPr>
            <a:noAutofit/>
          </a:bodyPr>
          <a:lstStyle/>
          <a:p>
            <a:pPr hangingPunct="0"/>
            <a:r>
              <a:rPr lang="en-US" sz="2000" dirty="0">
                <a:latin typeface="Times New Roman" panose="02020603050405020304" pitchFamily="18" charset="0"/>
                <a:ea typeface="DengXian" panose="02010600030101010101" pitchFamily="2" charset="-122"/>
              </a:rPr>
              <a:t>Example Screening for MSD cases: 28A_n7B, 2C_n71A, 3C_n5A, 7C_n5A, and 8A_n79C</a:t>
            </a:r>
          </a:p>
          <a:p>
            <a:pPr hangingPunct="0"/>
            <a:r>
              <a:rPr lang="en-US" sz="2000" dirty="0">
                <a:latin typeface="Times New Roman" panose="02020603050405020304" pitchFamily="18" charset="0"/>
                <a:ea typeface="DengXian" panose="02010600030101010101" pitchFamily="2" charset="-122"/>
              </a:rPr>
              <a:t>Screening can apply to 4CCs with contiguous blocks on each band. </a:t>
            </a:r>
          </a:p>
          <a:p>
            <a:pPr hangingPunct="0"/>
            <a:r>
              <a:rPr lang="en-US" sz="2000" dirty="0">
                <a:latin typeface="Times New Roman" panose="02020603050405020304" pitchFamily="18" charset="0"/>
                <a:ea typeface="DengXian" panose="02010600030101010101" pitchFamily="2" charset="-122"/>
              </a:rPr>
              <a:t>IMD3/IMD5 could coincide with triple beat(s) although not shown here but discussed in [5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909DF34-4659-4A43-A7A0-5442DB8208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990408"/>
              </p:ext>
            </p:extLst>
          </p:nvPr>
        </p:nvGraphicFramePr>
        <p:xfrm>
          <a:off x="362671" y="665118"/>
          <a:ext cx="5501691" cy="4475608"/>
        </p:xfrm>
        <a:graphic>
          <a:graphicData uri="http://schemas.openxmlformats.org/drawingml/2006/table">
            <a:tbl>
              <a:tblPr/>
              <a:tblGrid>
                <a:gridCol w="679900">
                  <a:extLst>
                    <a:ext uri="{9D8B030D-6E8A-4147-A177-3AD203B41FA5}">
                      <a16:colId xmlns:a16="http://schemas.microsoft.com/office/drawing/2014/main" val="4146417087"/>
                    </a:ext>
                  </a:extLst>
                </a:gridCol>
                <a:gridCol w="729893">
                  <a:extLst>
                    <a:ext uri="{9D8B030D-6E8A-4147-A177-3AD203B41FA5}">
                      <a16:colId xmlns:a16="http://schemas.microsoft.com/office/drawing/2014/main" val="2162582674"/>
                    </a:ext>
                  </a:extLst>
                </a:gridCol>
                <a:gridCol w="889869">
                  <a:extLst>
                    <a:ext uri="{9D8B030D-6E8A-4147-A177-3AD203B41FA5}">
                      <a16:colId xmlns:a16="http://schemas.microsoft.com/office/drawing/2014/main" val="1751109618"/>
                    </a:ext>
                  </a:extLst>
                </a:gridCol>
                <a:gridCol w="869872">
                  <a:extLst>
                    <a:ext uri="{9D8B030D-6E8A-4147-A177-3AD203B41FA5}">
                      <a16:colId xmlns:a16="http://schemas.microsoft.com/office/drawing/2014/main" val="1457889581"/>
                    </a:ext>
                  </a:extLst>
                </a:gridCol>
                <a:gridCol w="939862">
                  <a:extLst>
                    <a:ext uri="{9D8B030D-6E8A-4147-A177-3AD203B41FA5}">
                      <a16:colId xmlns:a16="http://schemas.microsoft.com/office/drawing/2014/main" val="718833628"/>
                    </a:ext>
                  </a:extLst>
                </a:gridCol>
                <a:gridCol w="799882">
                  <a:extLst>
                    <a:ext uri="{9D8B030D-6E8A-4147-A177-3AD203B41FA5}">
                      <a16:colId xmlns:a16="http://schemas.microsoft.com/office/drawing/2014/main" val="424598259"/>
                    </a:ext>
                  </a:extLst>
                </a:gridCol>
                <a:gridCol w="592413">
                  <a:extLst>
                    <a:ext uri="{9D8B030D-6E8A-4147-A177-3AD203B41FA5}">
                      <a16:colId xmlns:a16="http://schemas.microsoft.com/office/drawing/2014/main" val="469648810"/>
                    </a:ext>
                  </a:extLst>
                </a:gridCol>
              </a:tblGrid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Combo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FDD/TDD_Band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ULCA_BW Band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ULCA_BW_max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FDD_BW_max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FDD/TDD  Duplex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Issue (1/0)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1093723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3A_n7B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3631355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28A_n7B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155475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1A_n7B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079960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1C_n3A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3276504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2C_n41A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n41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3259086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2C_n71A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n71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64296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3C_n1A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44599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3C_n5A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50953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3C_n7A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379692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3C_n28A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2381364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3C_n41A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n41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1205328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3C_n77A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n77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2585917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3C_n78A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n78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329178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3C_n79A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n79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3270861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7C_n1A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800326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7C_n3A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611904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7C_n5A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025355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7C_n28A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265166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7C_n78A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n78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1549450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8A_n79C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n79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3189171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39C_n41A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n41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2416383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40C_n78A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n78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7196297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41C_n3A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0541772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41C_n77A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n77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68042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41C_n78A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n78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5460773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41C_n79A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n79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346591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42C_n28A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2146674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42C_n3A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943184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ADB6E260-7BCF-4FF4-91D1-D68619EA67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7712" y="4241539"/>
            <a:ext cx="6113526" cy="50596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C0488D8-BE0C-4633-B5A4-9D26C48EB90B}"/>
              </a:ext>
            </a:extLst>
          </p:cNvPr>
          <p:cNvSpPr/>
          <p:nvPr/>
        </p:nvSpPr>
        <p:spPr>
          <a:xfrm>
            <a:off x="6442667" y="3007990"/>
            <a:ext cx="1010653" cy="2887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54E41F1-389F-46D5-B53C-42C7D94378C4}"/>
              </a:ext>
            </a:extLst>
          </p:cNvPr>
          <p:cNvCxnSpPr/>
          <p:nvPr/>
        </p:nvCxnSpPr>
        <p:spPr>
          <a:xfrm flipV="1">
            <a:off x="6969140" y="2358284"/>
            <a:ext cx="0" cy="938464"/>
          </a:xfrm>
          <a:prstGeom prst="straightConnector1">
            <a:avLst/>
          </a:prstGeom>
          <a:ln w="19050">
            <a:headEnd w="lg" len="lg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D7DCED0D-91D7-4BE1-A983-9D197DAC9ECF}"/>
              </a:ext>
            </a:extLst>
          </p:cNvPr>
          <p:cNvSpPr txBox="1"/>
          <p:nvPr/>
        </p:nvSpPr>
        <p:spPr>
          <a:xfrm>
            <a:off x="6442662" y="1683208"/>
            <a:ext cx="1036181" cy="418576"/>
          </a:xfrm>
          <a:prstGeom prst="rect">
            <a:avLst/>
          </a:prstGeom>
          <a:noFill/>
          <a:ln>
            <a:noFill/>
          </a:ln>
        </p:spPr>
        <p:txBody>
          <a:bodyPr wrap="non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>
                <a:solidFill>
                  <a:schemeClr val="tx1"/>
                </a:solidFill>
              </a:rPr>
              <a:t>Band X_UL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45A1423-AEA9-4B62-BCFA-E7A8CA2F07DA}"/>
              </a:ext>
            </a:extLst>
          </p:cNvPr>
          <p:cNvGrpSpPr/>
          <p:nvPr/>
        </p:nvGrpSpPr>
        <p:grpSpPr>
          <a:xfrm>
            <a:off x="10481102" y="1608131"/>
            <a:ext cx="1240936" cy="1616950"/>
            <a:chOff x="9417168" y="1278322"/>
            <a:chExt cx="2084889" cy="2040084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2BAA2AF-7F07-45C7-999E-D10D77BEE477}"/>
                </a:ext>
              </a:extLst>
            </p:cNvPr>
            <p:cNvSpPr/>
            <p:nvPr/>
          </p:nvSpPr>
          <p:spPr>
            <a:xfrm>
              <a:off x="9417168" y="3022428"/>
              <a:ext cx="1010653" cy="28875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4ECD2BA-22E1-460A-AAB4-FADAE6C47386}"/>
                </a:ext>
              </a:extLst>
            </p:cNvPr>
            <p:cNvSpPr/>
            <p:nvPr/>
          </p:nvSpPr>
          <p:spPr>
            <a:xfrm>
              <a:off x="10491404" y="3022428"/>
              <a:ext cx="1010653" cy="28875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/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6009CBC5-22CA-495C-9303-520CD49CECF1}"/>
                </a:ext>
              </a:extLst>
            </p:cNvPr>
            <p:cNvCxnSpPr/>
            <p:nvPr/>
          </p:nvCxnSpPr>
          <p:spPr>
            <a:xfrm flipV="1">
              <a:off x="10459612" y="2379942"/>
              <a:ext cx="0" cy="938464"/>
            </a:xfrm>
            <a:prstGeom prst="straightConnector1">
              <a:avLst/>
            </a:prstGeom>
            <a:ln w="19050">
              <a:headEnd w="lg" len="lg"/>
              <a:tailEnd type="triangle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E08617E-80CD-4153-B675-526753210C7E}"/>
                </a:ext>
              </a:extLst>
            </p:cNvPr>
            <p:cNvSpPr txBox="1"/>
            <p:nvPr/>
          </p:nvSpPr>
          <p:spPr>
            <a:xfrm>
              <a:off x="9787185" y="1278322"/>
              <a:ext cx="1430055" cy="5281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>
                  <a:solidFill>
                    <a:schemeClr val="tx1"/>
                  </a:solidFill>
                </a:rPr>
                <a:t>Band Y UL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10D2B2C-FA44-4724-8522-DD13F5F41676}"/>
                </a:ext>
              </a:extLst>
            </p:cNvPr>
            <p:cNvSpPr/>
            <p:nvPr/>
          </p:nvSpPr>
          <p:spPr>
            <a:xfrm>
              <a:off x="11357964" y="2075066"/>
              <a:ext cx="78792" cy="1209256"/>
            </a:xfrm>
            <a:prstGeom prst="rect">
              <a:avLst/>
            </a:prstGeom>
            <a:solidFill>
              <a:srgbClr val="E04F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>
                <a:solidFill>
                  <a:srgbClr val="FF0000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317107C-E442-4E92-988D-4B71B57E4A17}"/>
                </a:ext>
              </a:extLst>
            </p:cNvPr>
            <p:cNvSpPr/>
            <p:nvPr/>
          </p:nvSpPr>
          <p:spPr>
            <a:xfrm>
              <a:off x="9458669" y="2050848"/>
              <a:ext cx="78793" cy="1245335"/>
            </a:xfrm>
            <a:prstGeom prst="rect">
              <a:avLst/>
            </a:prstGeom>
            <a:solidFill>
              <a:srgbClr val="E04F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>
                <a:solidFill>
                  <a:srgbClr val="FF0000"/>
                </a:solidFill>
              </a:endParaRP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C3D1AF3C-8C0F-4324-BFBC-08666815EDFB}"/>
              </a:ext>
            </a:extLst>
          </p:cNvPr>
          <p:cNvSpPr/>
          <p:nvPr/>
        </p:nvSpPr>
        <p:spPr>
          <a:xfrm>
            <a:off x="7242860" y="2281112"/>
            <a:ext cx="219942" cy="987040"/>
          </a:xfrm>
          <a:prstGeom prst="rect">
            <a:avLst/>
          </a:prstGeom>
          <a:solidFill>
            <a:srgbClr val="E0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rgbClr val="FF000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6E2612C-A31C-441B-8418-75E6B5CB1B49}"/>
              </a:ext>
            </a:extLst>
          </p:cNvPr>
          <p:cNvSpPr/>
          <p:nvPr/>
        </p:nvSpPr>
        <p:spPr>
          <a:xfrm>
            <a:off x="8333016" y="2990492"/>
            <a:ext cx="1010653" cy="2887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D1D1E23C-FA28-4ECE-B9D8-9387CB7EEEF7}"/>
              </a:ext>
            </a:extLst>
          </p:cNvPr>
          <p:cNvSpPr/>
          <p:nvPr/>
        </p:nvSpPr>
        <p:spPr>
          <a:xfrm>
            <a:off x="8311371" y="2844939"/>
            <a:ext cx="466486" cy="429550"/>
          </a:xfrm>
          <a:custGeom>
            <a:avLst/>
            <a:gdLst>
              <a:gd name="connsiteX0" fmla="*/ 57150 w 466486"/>
              <a:gd name="connsiteY0" fmla="*/ 217170 h 221910"/>
              <a:gd name="connsiteX1" fmla="*/ 457200 w 466486"/>
              <a:gd name="connsiteY1" fmla="*/ 205740 h 221910"/>
              <a:gd name="connsiteX2" fmla="*/ 434340 w 466486"/>
              <a:gd name="connsiteY2" fmla="*/ 137160 h 221910"/>
              <a:gd name="connsiteX3" fmla="*/ 400050 w 466486"/>
              <a:gd name="connsiteY3" fmla="*/ 114300 h 221910"/>
              <a:gd name="connsiteX4" fmla="*/ 377190 w 466486"/>
              <a:gd name="connsiteY4" fmla="*/ 80010 h 221910"/>
              <a:gd name="connsiteX5" fmla="*/ 308610 w 466486"/>
              <a:gd name="connsiteY5" fmla="*/ 34290 h 221910"/>
              <a:gd name="connsiteX6" fmla="*/ 240030 w 466486"/>
              <a:gd name="connsiteY6" fmla="*/ 0 h 221910"/>
              <a:gd name="connsiteX7" fmla="*/ 148590 w 466486"/>
              <a:gd name="connsiteY7" fmla="*/ 11430 h 221910"/>
              <a:gd name="connsiteX8" fmla="*/ 91440 w 466486"/>
              <a:gd name="connsiteY8" fmla="*/ 68580 h 221910"/>
              <a:gd name="connsiteX9" fmla="*/ 57150 w 466486"/>
              <a:gd name="connsiteY9" fmla="*/ 102870 h 221910"/>
              <a:gd name="connsiteX10" fmla="*/ 0 w 466486"/>
              <a:gd name="connsiteY10" fmla="*/ 205740 h 221910"/>
              <a:gd name="connsiteX11" fmla="*/ 57150 w 466486"/>
              <a:gd name="connsiteY11" fmla="*/ 217170 h 221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6486" h="221910">
                <a:moveTo>
                  <a:pt x="57150" y="217170"/>
                </a:moveTo>
                <a:cubicBezTo>
                  <a:pt x="133350" y="217170"/>
                  <a:pt x="326699" y="233422"/>
                  <a:pt x="457200" y="205740"/>
                </a:cubicBezTo>
                <a:cubicBezTo>
                  <a:pt x="480772" y="200740"/>
                  <a:pt x="454390" y="150526"/>
                  <a:pt x="434340" y="137160"/>
                </a:cubicBezTo>
                <a:lnTo>
                  <a:pt x="400050" y="114300"/>
                </a:lnTo>
                <a:cubicBezTo>
                  <a:pt x="392430" y="102870"/>
                  <a:pt x="387528" y="89056"/>
                  <a:pt x="377190" y="80010"/>
                </a:cubicBezTo>
                <a:cubicBezTo>
                  <a:pt x="356513" y="61918"/>
                  <a:pt x="331470" y="49530"/>
                  <a:pt x="308610" y="34290"/>
                </a:cubicBezTo>
                <a:cubicBezTo>
                  <a:pt x="264295" y="4747"/>
                  <a:pt x="287352" y="15774"/>
                  <a:pt x="240030" y="0"/>
                </a:cubicBezTo>
                <a:cubicBezTo>
                  <a:pt x="209550" y="3810"/>
                  <a:pt x="178225" y="3348"/>
                  <a:pt x="148590" y="11430"/>
                </a:cubicBezTo>
                <a:cubicBezTo>
                  <a:pt x="112432" y="21291"/>
                  <a:pt x="112358" y="43479"/>
                  <a:pt x="91440" y="68580"/>
                </a:cubicBezTo>
                <a:cubicBezTo>
                  <a:pt x="81092" y="80998"/>
                  <a:pt x="67074" y="90111"/>
                  <a:pt x="57150" y="102870"/>
                </a:cubicBezTo>
                <a:cubicBezTo>
                  <a:pt x="11297" y="161824"/>
                  <a:pt x="17246" y="154003"/>
                  <a:pt x="0" y="205740"/>
                </a:cubicBezTo>
                <a:cubicBezTo>
                  <a:pt x="37904" y="218375"/>
                  <a:pt x="-19050" y="217170"/>
                  <a:pt x="57150" y="217170"/>
                </a:cubicBezTo>
                <a:close/>
              </a:path>
            </a:pathLst>
          </a:cu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97A4D4D-0972-4414-A681-40BDFCEBBF45}"/>
              </a:ext>
            </a:extLst>
          </p:cNvPr>
          <p:cNvSpPr txBox="1"/>
          <p:nvPr/>
        </p:nvSpPr>
        <p:spPr>
          <a:xfrm>
            <a:off x="8134563" y="1676324"/>
            <a:ext cx="1031373" cy="418576"/>
          </a:xfrm>
          <a:prstGeom prst="rect">
            <a:avLst/>
          </a:prstGeom>
          <a:noFill/>
          <a:ln>
            <a:noFill/>
          </a:ln>
        </p:spPr>
        <p:txBody>
          <a:bodyPr wrap="non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>
                <a:solidFill>
                  <a:schemeClr val="tx1"/>
                </a:solidFill>
              </a:rPr>
              <a:t>Band X_DL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29C7609-0CEC-4C2B-A977-80A627E967AD}"/>
              </a:ext>
            </a:extLst>
          </p:cNvPr>
          <p:cNvGrpSpPr/>
          <p:nvPr/>
        </p:nvGrpSpPr>
        <p:grpSpPr>
          <a:xfrm>
            <a:off x="10509358" y="3549133"/>
            <a:ext cx="1212680" cy="371032"/>
            <a:chOff x="9839436" y="3811329"/>
            <a:chExt cx="2085689" cy="41857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DE2EE6A-B637-4F70-9230-254365B4C99F}"/>
                </a:ext>
              </a:extLst>
            </p:cNvPr>
            <p:cNvSpPr txBox="1"/>
            <p:nvPr/>
          </p:nvSpPr>
          <p:spPr>
            <a:xfrm>
              <a:off x="10373006" y="3811329"/>
              <a:ext cx="1018549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>
                  <a:solidFill>
                    <a:schemeClr val="tx1"/>
                  </a:solidFill>
                </a:rPr>
                <a:t>ULCA</a:t>
              </a:r>
              <a:r>
                <a:rPr lang="en-US" sz="1600" baseline="-25000" dirty="0">
                  <a:solidFill>
                    <a:schemeClr val="tx1"/>
                  </a:solidFill>
                </a:rPr>
                <a:t>MBW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8C76FDB-B373-44AF-A926-7D7F1F02992D}"/>
                </a:ext>
              </a:extLst>
            </p:cNvPr>
            <p:cNvCxnSpPr>
              <a:cxnSpLocks/>
            </p:cNvCxnSpPr>
            <p:nvPr/>
          </p:nvCxnSpPr>
          <p:spPr>
            <a:xfrm>
              <a:off x="11568435" y="3983268"/>
              <a:ext cx="356690" cy="0"/>
            </a:xfrm>
            <a:prstGeom prst="line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F765DBCE-9238-4120-B3BA-DE0253AAA5C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39436" y="3999886"/>
              <a:ext cx="356690" cy="0"/>
            </a:xfrm>
            <a:prstGeom prst="line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53C5B2C-2C13-491B-ADCD-19579F09D960}"/>
              </a:ext>
            </a:extLst>
          </p:cNvPr>
          <p:cNvGrpSpPr/>
          <p:nvPr/>
        </p:nvGrpSpPr>
        <p:grpSpPr>
          <a:xfrm>
            <a:off x="7352832" y="3225766"/>
            <a:ext cx="1205266" cy="371032"/>
            <a:chOff x="9839436" y="3811329"/>
            <a:chExt cx="2085689" cy="418576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2889595-4E08-4A69-BC53-950B602D7250}"/>
                </a:ext>
              </a:extLst>
            </p:cNvPr>
            <p:cNvSpPr txBox="1"/>
            <p:nvPr/>
          </p:nvSpPr>
          <p:spPr>
            <a:xfrm>
              <a:off x="10373006" y="3811329"/>
              <a:ext cx="1018549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>
                  <a:solidFill>
                    <a:schemeClr val="tx1"/>
                  </a:solidFill>
                </a:rPr>
                <a:t>ULCA</a:t>
              </a:r>
              <a:r>
                <a:rPr lang="en-US" sz="1600" baseline="-25000" dirty="0">
                  <a:solidFill>
                    <a:schemeClr val="tx1"/>
                  </a:solidFill>
                </a:rPr>
                <a:t>MBW</a:t>
              </a: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5C8A4D8-D7BE-444E-9C50-109D20B86F45}"/>
                </a:ext>
              </a:extLst>
            </p:cNvPr>
            <p:cNvCxnSpPr>
              <a:cxnSpLocks/>
            </p:cNvCxnSpPr>
            <p:nvPr/>
          </p:nvCxnSpPr>
          <p:spPr>
            <a:xfrm>
              <a:off x="11568435" y="3983268"/>
              <a:ext cx="356690" cy="0"/>
            </a:xfrm>
            <a:prstGeom prst="line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9BC4929-7C2A-4B96-B7DD-B7751E70303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39436" y="3999886"/>
              <a:ext cx="356690" cy="0"/>
            </a:xfrm>
            <a:prstGeom prst="line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9C10FE24-7686-420D-8138-D6485C987D32}"/>
              </a:ext>
            </a:extLst>
          </p:cNvPr>
          <p:cNvGrpSpPr/>
          <p:nvPr/>
        </p:nvGrpSpPr>
        <p:grpSpPr>
          <a:xfrm>
            <a:off x="6978115" y="3582730"/>
            <a:ext cx="1944511" cy="482541"/>
            <a:chOff x="7081515" y="3750097"/>
            <a:chExt cx="1799694" cy="418576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2AA23ACB-79CC-4D55-BDEA-B81ECD5D080C}"/>
                </a:ext>
              </a:extLst>
            </p:cNvPr>
            <p:cNvSpPr txBox="1"/>
            <p:nvPr/>
          </p:nvSpPr>
          <p:spPr>
            <a:xfrm>
              <a:off x="7568215" y="3750097"/>
              <a:ext cx="776495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>
                  <a:solidFill>
                    <a:schemeClr val="tx1"/>
                  </a:solidFill>
                </a:rPr>
                <a:t>Duplex</a:t>
              </a: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0955E768-2719-4358-B9EA-5A169D4FA5F5}"/>
                </a:ext>
              </a:extLst>
            </p:cNvPr>
            <p:cNvCxnSpPr>
              <a:cxnSpLocks/>
            </p:cNvCxnSpPr>
            <p:nvPr/>
          </p:nvCxnSpPr>
          <p:spPr>
            <a:xfrm>
              <a:off x="8524519" y="3909740"/>
              <a:ext cx="356690" cy="0"/>
            </a:xfrm>
            <a:prstGeom prst="line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A8D2EB94-E436-4F9E-91C1-CCC22FFD33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81515" y="3909740"/>
              <a:ext cx="356690" cy="0"/>
            </a:xfrm>
            <a:prstGeom prst="line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F0CC1E2D-860B-4D56-A345-32252E812C8C}"/>
              </a:ext>
            </a:extLst>
          </p:cNvPr>
          <p:cNvSpPr txBox="1"/>
          <p:nvPr/>
        </p:nvSpPr>
        <p:spPr>
          <a:xfrm>
            <a:off x="8211571" y="2505574"/>
            <a:ext cx="720390" cy="330860"/>
          </a:xfrm>
          <a:prstGeom prst="rect">
            <a:avLst/>
          </a:prstGeom>
          <a:noFill/>
          <a:ln>
            <a:noFill/>
          </a:ln>
        </p:spPr>
        <p:txBody>
          <a:bodyPr wrap="non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000" dirty="0" err="1">
                <a:solidFill>
                  <a:schemeClr val="tx1"/>
                </a:solidFill>
              </a:rPr>
              <a:t>TripleBeat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2DFF0B63-20B0-4A74-BFEF-F2E87D393307}"/>
              </a:ext>
            </a:extLst>
          </p:cNvPr>
          <p:cNvSpPr/>
          <p:nvPr/>
        </p:nvSpPr>
        <p:spPr>
          <a:xfrm>
            <a:off x="9454005" y="2706305"/>
            <a:ext cx="53647" cy="526021"/>
          </a:xfrm>
          <a:prstGeom prst="rect">
            <a:avLst/>
          </a:prstGeom>
          <a:solidFill>
            <a:srgbClr val="E0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rgbClr val="FF0000"/>
              </a:solidFill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D0315F7-4E00-4FE6-8A0C-C428B427BF5D}"/>
              </a:ext>
            </a:extLst>
          </p:cNvPr>
          <p:cNvSpPr txBox="1"/>
          <p:nvPr/>
        </p:nvSpPr>
        <p:spPr>
          <a:xfrm>
            <a:off x="9210316" y="2426586"/>
            <a:ext cx="423834" cy="330860"/>
          </a:xfrm>
          <a:prstGeom prst="rect">
            <a:avLst/>
          </a:prstGeom>
          <a:noFill/>
          <a:ln>
            <a:noFill/>
          </a:ln>
        </p:spPr>
        <p:txBody>
          <a:bodyPr wrap="non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000" dirty="0">
                <a:solidFill>
                  <a:schemeClr val="tx1"/>
                </a:solidFill>
              </a:rPr>
              <a:t>IMD3</a:t>
            </a:r>
          </a:p>
        </p:txBody>
      </p:sp>
    </p:spTree>
    <p:extLst>
      <p:ext uri="{BB962C8B-B14F-4D97-AF65-F5344CB8AC3E}">
        <p14:creationId xmlns:p14="http://schemas.microsoft.com/office/powerpoint/2010/main" val="427610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5852"/>
          </a:xfrm>
        </p:spPr>
        <p:txBody>
          <a:bodyPr>
            <a:normAutofit/>
          </a:bodyPr>
          <a:lstStyle/>
          <a:p>
            <a:r>
              <a:rPr lang="en-US" dirty="0"/>
              <a:t>References:</a:t>
            </a:r>
            <a:endParaRPr lang="en-US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94" y="1254265"/>
            <a:ext cx="11474506" cy="49226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000" dirty="0"/>
              <a:t>[1] R4-2107345 Inter-band ULCA with more than 2CCs, Qualcomm Incorporated</a:t>
            </a:r>
            <a:r>
              <a:rPr lang="en-US" sz="2000" dirty="0"/>
              <a:t>, R4#98bis-e</a:t>
            </a:r>
            <a:endParaRPr lang="en-CA" sz="2000" dirty="0"/>
          </a:p>
          <a:p>
            <a:pPr marL="0" indent="0">
              <a:buNone/>
            </a:pPr>
            <a:r>
              <a:rPr lang="en-CA" sz="2000" dirty="0"/>
              <a:t>[2] R4-2106908 FR1 CA/DC band combinations not for block approval, Apple</a:t>
            </a:r>
            <a:r>
              <a:rPr lang="en-US" sz="2000" dirty="0"/>
              <a:t>, R4#98bis-e</a:t>
            </a:r>
            <a:endParaRPr lang="en-CA" sz="2000" dirty="0"/>
          </a:p>
          <a:p>
            <a:pPr marL="0" indent="0">
              <a:buNone/>
            </a:pPr>
            <a:r>
              <a:rPr lang="en-CA" sz="2000" dirty="0"/>
              <a:t>[3] R4-2104818 Handling of Inter-band UL Configuration Including NR Intra-band ULCA, Skyworks Solutions Inc.</a:t>
            </a:r>
            <a:r>
              <a:rPr lang="en-US" sz="2000" dirty="0"/>
              <a:t>, R4#98bis-e</a:t>
            </a:r>
          </a:p>
          <a:p>
            <a:pPr marL="0" indent="0">
              <a:buNone/>
            </a:pPr>
            <a:r>
              <a:rPr lang="en-CA" sz="2000" dirty="0"/>
              <a:t>[4] R4-2104507 </a:t>
            </a:r>
            <a:r>
              <a:rPr lang="en-CA" sz="2000" dirty="0" err="1"/>
              <a:t>DraftCR</a:t>
            </a:r>
            <a:r>
              <a:rPr lang="en-CA" sz="2000" dirty="0"/>
              <a:t> for NR inter band CA DC combinations for 2DL with up to 2 bands UL, Verizon Denmark</a:t>
            </a:r>
            <a:r>
              <a:rPr lang="en-US" sz="2000" dirty="0"/>
              <a:t>, R4#98bis-e</a:t>
            </a:r>
          </a:p>
          <a:p>
            <a:pPr marL="0" indent="0" hangingPunct="0">
              <a:buNone/>
            </a:pPr>
            <a:r>
              <a:rPr lang="en-US" sz="2000" dirty="0"/>
              <a:t>[5] R4-2103097 Way forward on introduction of NR intra-band UL CA as UL configuration in an inter-band combination, Skyworks Solutions Inc., RAN4#98e</a:t>
            </a:r>
          </a:p>
          <a:p>
            <a:pPr marL="0" indent="0" hangingPunct="0">
              <a:buNone/>
            </a:pPr>
            <a:r>
              <a:rPr lang="en-US" sz="2000" dirty="0"/>
              <a:t>[6] RP-210892 WF on guidelines for Rel-17 FR1 CA/DC band combinations approval handling, Apple Inc., Skyworks Solutions Inc., RAN#91e</a:t>
            </a:r>
          </a:p>
          <a:p>
            <a:pPr marL="0" indent="0">
              <a:buNone/>
            </a:pP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908866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DFF7558-FF60-429D-8AA9-D2D16FD4CAE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D86B90-44A4-4D14-B93E-0D265AB056AF}">
  <ds:schemaRefs>
    <ds:schemaRef ds:uri="http://www.w3.org/XML/1998/namespace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6f846979-0e6f-42ff-8b87-e1893efeda99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E96A4C6-9032-4E5E-BE6E-A04CC0260A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4192</TotalTime>
  <Words>910</Words>
  <Application>Microsoft Office PowerPoint</Application>
  <PresentationFormat>Widescreen</PresentationFormat>
  <Paragraphs>262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Symbol</vt:lpstr>
      <vt:lpstr>Times New Roman</vt:lpstr>
      <vt:lpstr>Office Theme</vt:lpstr>
      <vt:lpstr>Way forward on analysis and framework of triple beat issue of  3CC UL with contiguous intra band UL CA </vt:lpstr>
      <vt:lpstr>Background: RAN and RAN4 agreements</vt:lpstr>
      <vt:lpstr>WF: Handling of 3ULCC cases with intra-band UL CA part</vt:lpstr>
      <vt:lpstr>WF: Handling of 3ULCC cases with intra-band UL CA part</vt:lpstr>
      <vt:lpstr>WF: Handling of 3ULCC cases with intra-band UL CA part</vt:lpstr>
      <vt:lpstr>References: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new intra-band CA BW classes for NR-U</dc:title>
  <dc:creator>Apple</dc:creator>
  <cp:lastModifiedBy>Qualcomm User</cp:lastModifiedBy>
  <cp:revision>233</cp:revision>
  <dcterms:created xsi:type="dcterms:W3CDTF">2020-03-02T22:32:10Z</dcterms:created>
  <dcterms:modified xsi:type="dcterms:W3CDTF">2021-04-19T19:20:00Z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