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330" r:id="rId6"/>
    <p:sldId id="312" r:id="rId7"/>
    <p:sldId id="341" r:id="rId8"/>
    <p:sldId id="342" r:id="rId9"/>
    <p:sldId id="352" r:id="rId10"/>
    <p:sldId id="343" r:id="rId11"/>
    <p:sldId id="333" r:id="rId12"/>
    <p:sldId id="353" r:id="rId13"/>
    <p:sldId id="344" r:id="rId14"/>
    <p:sldId id="345" r:id="rId15"/>
    <p:sldId id="347" r:id="rId16"/>
    <p:sldId id="351" r:id="rId17"/>
    <p:sldId id="346" r:id="rId18"/>
    <p:sldId id="332" r:id="rId19"/>
    <p:sldId id="350" r:id="rId20"/>
    <p:sldId id="348" r:id="rId21"/>
    <p:sldId id="349" r:id="rId22"/>
  </p:sldIdLst>
  <p:sldSz cx="9144000" cy="6858000" type="screen4x3"/>
  <p:notesSz cx="6858000" cy="9144000"/>
  <p:custDataLst>
    <p:tags r:id="rId24"/>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330"/>
            <p14:sldId id="312"/>
            <p14:sldId id="341"/>
            <p14:sldId id="342"/>
            <p14:sldId id="352"/>
            <p14:sldId id="343"/>
            <p14:sldId id="333"/>
            <p14:sldId id="353"/>
            <p14:sldId id="344"/>
            <p14:sldId id="345"/>
            <p14:sldId id="347"/>
            <p14:sldId id="351"/>
            <p14:sldId id="346"/>
            <p14:sldId id="332"/>
            <p14:sldId id="350"/>
            <p14:sldId id="348"/>
            <p14:sldId id="34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0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4898" autoAdjust="0"/>
  </p:normalViewPr>
  <p:slideViewPr>
    <p:cSldViewPr>
      <p:cViewPr varScale="1">
        <p:scale>
          <a:sx n="110" d="100"/>
          <a:sy n="110" d="100"/>
        </p:scale>
        <p:origin x="1572"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2021/4/20</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9701A4-192C-4257-8815-E3F0C8F3C8D4}" type="slidenum">
              <a:rPr kumimoji="1" lang="ja-JP" altLang="en-US" smtClean="0"/>
              <a:t>3</a:t>
            </a:fld>
            <a:endParaRPr kumimoji="1" lang="ja-JP" altLang="en-US"/>
          </a:p>
        </p:txBody>
      </p:sp>
    </p:spTree>
    <p:extLst>
      <p:ext uri="{BB962C8B-B14F-4D97-AF65-F5344CB8AC3E}">
        <p14:creationId xmlns:p14="http://schemas.microsoft.com/office/powerpoint/2010/main" val="701742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29701A4-192C-4257-8815-E3F0C8F3C8D4}" type="slidenum">
              <a:rPr kumimoji="1" lang="ja-JP" altLang="en-US" smtClean="0"/>
              <a:t>4</a:t>
            </a:fld>
            <a:endParaRPr kumimoji="1" lang="ja-JP" altLang="en-US"/>
          </a:p>
        </p:txBody>
      </p:sp>
    </p:spTree>
    <p:extLst>
      <p:ext uri="{BB962C8B-B14F-4D97-AF65-F5344CB8AC3E}">
        <p14:creationId xmlns:p14="http://schemas.microsoft.com/office/powerpoint/2010/main" val="2393200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9701A4-192C-4257-8815-E3F0C8F3C8D4}" type="slidenum">
              <a:rPr kumimoji="1" lang="ja-JP" altLang="en-US" smtClean="0"/>
              <a:t>8</a:t>
            </a:fld>
            <a:endParaRPr kumimoji="1" lang="ja-JP" altLang="en-US"/>
          </a:p>
        </p:txBody>
      </p:sp>
    </p:spTree>
    <p:extLst>
      <p:ext uri="{BB962C8B-B14F-4D97-AF65-F5344CB8AC3E}">
        <p14:creationId xmlns:p14="http://schemas.microsoft.com/office/powerpoint/2010/main" val="1182726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9701A4-192C-4257-8815-E3F0C8F3C8D4}" type="slidenum">
              <a:rPr kumimoji="1" lang="ja-JP" altLang="en-US" smtClean="0"/>
              <a:t>9</a:t>
            </a:fld>
            <a:endParaRPr kumimoji="1" lang="ja-JP" altLang="en-US"/>
          </a:p>
        </p:txBody>
      </p:sp>
    </p:spTree>
    <p:extLst>
      <p:ext uri="{BB962C8B-B14F-4D97-AF65-F5344CB8AC3E}">
        <p14:creationId xmlns:p14="http://schemas.microsoft.com/office/powerpoint/2010/main" val="351903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2021/4/20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2021/4/20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Way Forward on MMSE-IRC for intra-cell inter-user interference</a:t>
            </a:r>
            <a:endParaRPr kumimoji="1" lang="ja-JP" altLang="en-US" sz="4000" dirty="0"/>
          </a:p>
        </p:txBody>
      </p:sp>
      <p:sp>
        <p:nvSpPr>
          <p:cNvPr id="3" name="サブタイトル 2"/>
          <p:cNvSpPr>
            <a:spLocks noGrp="1"/>
          </p:cNvSpPr>
          <p:nvPr>
            <p:ph type="subTitle" idx="1"/>
          </p:nvPr>
        </p:nvSpPr>
        <p:spPr>
          <a:xfrm>
            <a:off x="1371600" y="4797152"/>
            <a:ext cx="6400800" cy="1752600"/>
          </a:xfrm>
        </p:spPr>
        <p:txBody>
          <a:bodyPr/>
          <a:lstStyle/>
          <a:p>
            <a:r>
              <a:rPr lang="en-US" altLang="ja-JP" dirty="0">
                <a:solidFill>
                  <a:schemeClr val="tx1"/>
                </a:solidFill>
              </a:rPr>
              <a:t>Huawei, </a:t>
            </a:r>
            <a:r>
              <a:rPr lang="en-US" altLang="ja-JP" dirty="0" err="1">
                <a:solidFill>
                  <a:schemeClr val="tx1"/>
                </a:solidFill>
              </a:rPr>
              <a:t>HiSilicon</a:t>
            </a:r>
            <a:endParaRPr lang="en-US" altLang="ja-JP" dirty="0">
              <a:solidFill>
                <a:schemeClr val="tx1"/>
              </a:solidFill>
            </a:endParaRPr>
          </a:p>
        </p:txBody>
      </p:sp>
      <p:sp>
        <p:nvSpPr>
          <p:cNvPr id="4" name="テキスト ボックス 3"/>
          <p:cNvSpPr txBox="1"/>
          <p:nvPr/>
        </p:nvSpPr>
        <p:spPr>
          <a:xfrm>
            <a:off x="107504" y="188639"/>
            <a:ext cx="4065087" cy="923330"/>
          </a:xfrm>
          <a:prstGeom prst="rect">
            <a:avLst/>
          </a:prstGeom>
          <a:noFill/>
        </p:spPr>
        <p:txBody>
          <a:bodyPr wrap="none" rtlCol="0">
            <a:spAutoFit/>
          </a:bodyPr>
          <a:lstStyle/>
          <a:p>
            <a:r>
              <a:rPr lang="en-GB" b="1" dirty="0"/>
              <a:t>3GPP TSG-RAN4 Meeting #9</a:t>
            </a:r>
            <a:r>
              <a:rPr lang="en-US" b="1" dirty="0"/>
              <a:t>8-bis</a:t>
            </a:r>
            <a:r>
              <a:rPr lang="en-US" altLang="zh-CN" b="1" dirty="0"/>
              <a:t>-e</a:t>
            </a:r>
            <a:r>
              <a:rPr lang="en-GB" b="1" dirty="0"/>
              <a:t>	</a:t>
            </a:r>
          </a:p>
          <a:p>
            <a:r>
              <a:rPr lang="en-GB" altLang="zh-CN" b="1" dirty="0"/>
              <a:t>Electronic Meeting, 12</a:t>
            </a:r>
            <a:r>
              <a:rPr lang="en-GB" altLang="zh-CN" b="1" baseline="30000" dirty="0"/>
              <a:t>th</a:t>
            </a:r>
            <a:r>
              <a:rPr lang="en-GB" altLang="zh-CN" b="1" dirty="0"/>
              <a:t> –  20</a:t>
            </a:r>
            <a:r>
              <a:rPr lang="en-GB" altLang="zh-CN" b="1" baseline="30000" dirty="0"/>
              <a:t>th</a:t>
            </a:r>
            <a:r>
              <a:rPr lang="en-GB" altLang="zh-CN" b="1" dirty="0"/>
              <a:t> Apr. 2021</a:t>
            </a:r>
            <a:endParaRPr lang="zh-CN" altLang="zh-CN" dirty="0"/>
          </a:p>
          <a:p>
            <a:r>
              <a:rPr lang="en-US" b="1" dirty="0"/>
              <a:t>Agenda item: 8.14.2</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dirty="0"/>
              <a:t>R4-2106118 </a:t>
            </a:r>
          </a:p>
          <a:p>
            <a:pPr algn="r"/>
            <a:r>
              <a:rPr lang="en-US" altLang="ja-JP" b="1" dirty="0"/>
              <a:t>Document for:</a:t>
            </a:r>
            <a:r>
              <a:rPr lang="en-US" altLang="ja-JP" dirty="0"/>
              <a:t>	Approval</a:t>
            </a:r>
            <a:endParaRPr lang="ja-JP" altLang="en-US" dirty="0"/>
          </a:p>
        </p:txBody>
      </p:sp>
      <p:sp>
        <p:nvSpPr>
          <p:cNvPr id="16" name="RS_Classification_Standard">
            <a:extLst>
              <a:ext uri="{FF2B5EF4-FFF2-40B4-BE49-F238E27FC236}">
                <a16:creationId xmlns:a16="http://schemas.microsoft.com/office/drawing/2014/main" xmlns="" id="{1F8438A4-CEFB-41D1-B9AA-12EF3C46DA84}"/>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8854102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lnSpcReduction="10000"/>
          </a:bodyPr>
          <a:lstStyle/>
          <a:p>
            <a:r>
              <a:rPr lang="en-US" altLang="zh-CN" sz="2400" dirty="0"/>
              <a:t>DMRS type and DMRS additional position</a:t>
            </a:r>
          </a:p>
          <a:p>
            <a:pPr lvl="1">
              <a:lnSpc>
                <a:spcPct val="80000"/>
              </a:lnSpc>
            </a:pPr>
            <a:r>
              <a:rPr lang="en-US" altLang="zh-CN" sz="2000" dirty="0"/>
              <a:t>DMRS Type 1 with 1 additional DMRS</a:t>
            </a:r>
          </a:p>
          <a:p>
            <a:r>
              <a:rPr lang="en-US" altLang="zh-CN" sz="2400" dirty="0"/>
              <a:t>Ratio of PDSCH EPRE to DM-RS EPRE</a:t>
            </a:r>
          </a:p>
          <a:p>
            <a:pPr lvl="1"/>
            <a:r>
              <a:rPr lang="en-US" altLang="zh-CN" sz="2000" dirty="0"/>
              <a:t>0 dB and -3 dB when the number of DM-RS CDM groups without data is 1 and 2 respectively</a:t>
            </a:r>
          </a:p>
          <a:p>
            <a:r>
              <a:rPr lang="en-GB" altLang="zh-CN" sz="2400" dirty="0"/>
              <a:t>Whether to use same DMRS pattern and the same sequence for all co-scheduled UEs</a:t>
            </a:r>
          </a:p>
          <a:p>
            <a:pPr lvl="1"/>
            <a:r>
              <a:rPr lang="en-GB" altLang="zh-CN" sz="2000" dirty="0"/>
              <a:t>Option 1: Use the same following DMRS configuration for all co-scheduled UEs </a:t>
            </a:r>
          </a:p>
          <a:p>
            <a:pPr lvl="2"/>
            <a:r>
              <a:rPr lang="en-GB" altLang="zh-CN" sz="1800" dirty="0"/>
              <a:t>Same DMRS type</a:t>
            </a:r>
          </a:p>
          <a:p>
            <a:pPr lvl="2"/>
            <a:r>
              <a:rPr lang="en-GB" altLang="zh-CN" sz="1800" dirty="0"/>
              <a:t>Same DMRS additional position</a:t>
            </a:r>
          </a:p>
          <a:p>
            <a:pPr lvl="2"/>
            <a:r>
              <a:rPr lang="en-GB" altLang="zh-CN" sz="1800" dirty="0"/>
              <a:t>Same scrambling ID</a:t>
            </a:r>
          </a:p>
          <a:p>
            <a:pPr lvl="2"/>
            <a:r>
              <a:rPr lang="en-GB" altLang="zh-CN" sz="1800" dirty="0"/>
              <a:t>Same cell ID</a:t>
            </a:r>
          </a:p>
          <a:p>
            <a:pPr lvl="1"/>
            <a:r>
              <a:rPr lang="en-GB" altLang="zh-CN" sz="2000" dirty="0"/>
              <a:t>Option 2: Different scrambling id for different CDM groups</a:t>
            </a:r>
          </a:p>
          <a:p>
            <a:pPr lvl="1"/>
            <a:r>
              <a:rPr lang="en-GB" altLang="zh-CN" sz="2000" dirty="0"/>
              <a:t>Option 3: No restriction for simulation</a:t>
            </a:r>
            <a:endParaRPr lang="en-US" altLang="zh-CN" sz="2800" dirty="0"/>
          </a:p>
          <a:p>
            <a:pPr lvl="1"/>
            <a:endParaRPr lang="en-US" altLang="zh-CN" sz="2400"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EF86300A-B77C-4CE6-ABE2-038F5EF521F1}"/>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5625328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71600" y="2420888"/>
            <a:ext cx="7128792" cy="1296144"/>
          </a:xfrm>
        </p:spPr>
        <p:txBody>
          <a:bodyPr>
            <a:normAutofit fontScale="90000"/>
          </a:bodyPr>
          <a:lstStyle/>
          <a:p>
            <a:r>
              <a:rPr lang="en-US" altLang="zh-CN" sz="3200" dirty="0"/>
              <a:t>Reference receiver </a:t>
            </a:r>
            <a:br>
              <a:rPr lang="en-US" altLang="zh-CN" sz="3200" dirty="0"/>
            </a:br>
            <a:r>
              <a:rPr lang="en-US" altLang="zh-CN" sz="3200" dirty="0"/>
              <a:t>for </a:t>
            </a:r>
            <a:br>
              <a:rPr lang="en-US" altLang="zh-CN" sz="3200" dirty="0"/>
            </a:br>
            <a:r>
              <a:rPr lang="en-US" altLang="zh-CN" sz="3200" dirty="0"/>
              <a:t>phase I evaluation</a:t>
            </a:r>
            <a:endParaRPr lang="zh-CN" altLang="en-US" sz="3200" dirty="0"/>
          </a:p>
        </p:txBody>
      </p:sp>
      <p:sp>
        <p:nvSpPr>
          <p:cNvPr id="8" name="RS_Classification_Standard">
            <a:extLst>
              <a:ext uri="{FF2B5EF4-FFF2-40B4-BE49-F238E27FC236}">
                <a16:creationId xmlns:a16="http://schemas.microsoft.com/office/drawing/2014/main" xmlns="" id="{DF58CAF0-DA41-40E7-BF80-7C0EAB8F24D9}"/>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8610961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Reference receiver for phase I evaluation</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78928" y="1379624"/>
                <a:ext cx="8229600" cy="5289736"/>
              </a:xfrm>
            </p:spPr>
            <p:txBody>
              <a:bodyPr>
                <a:normAutofit fontScale="92500" lnSpcReduction="10000"/>
              </a:bodyPr>
              <a:lstStyle/>
              <a:p>
                <a:r>
                  <a:rPr lang="en-US" altLang="zh-CN" sz="2400" dirty="0"/>
                  <a:t>Candidate Receiver</a:t>
                </a:r>
              </a:p>
              <a:p>
                <a:pPr lvl="1" fontAlgn="base" hangingPunct="0"/>
                <a:r>
                  <a:rPr lang="en-GB" altLang="zh-CN" sz="2000" dirty="0"/>
                  <a:t>Prioritize MMSE-IRC processing with serving signal demodulation for initial simulation</a:t>
                </a:r>
                <a:endParaRPr lang="zh-CN" altLang="zh-CN" sz="1800" dirty="0"/>
              </a:p>
              <a:p>
                <a:pPr lvl="2" fontAlgn="base" hangingPunct="0"/>
                <a14:m>
                  <m:oMath xmlns:m="http://schemas.openxmlformats.org/officeDocument/2006/math">
                    <m:sSub>
                      <m:sSubPr>
                        <m:ctrlPr>
                          <a:rPr lang="zh-CN" altLang="zh-CN" sz="1800" i="1">
                            <a:latin typeface="Cambria Math" panose="02040503050406030204" pitchFamily="18" charset="0"/>
                          </a:rPr>
                        </m:ctrlPr>
                      </m:sSubPr>
                      <m:e>
                        <m:acc>
                          <m:accPr>
                            <m:chr m:val="̂"/>
                            <m:ctrlPr>
                              <a:rPr lang="zh-CN" altLang="zh-CN" sz="1800" i="1">
                                <a:latin typeface="Cambria Math" panose="02040503050406030204" pitchFamily="18" charset="0"/>
                              </a:rPr>
                            </m:ctrlPr>
                          </m:accPr>
                          <m:e>
                            <m:r>
                              <a:rPr lang="en-GB" altLang="zh-CN" sz="1800" i="1">
                                <a:latin typeface="Cambria Math" panose="02040503050406030204" pitchFamily="18" charset="0"/>
                              </a:rPr>
                              <m:t>𝑥</m:t>
                            </m:r>
                          </m:e>
                        </m:acc>
                      </m:e>
                      <m:sub>
                        <m:r>
                          <a:rPr lang="en-GB" altLang="zh-CN" sz="1800" i="1">
                            <a:latin typeface="Cambria Math" panose="02040503050406030204" pitchFamily="18" charset="0"/>
                          </a:rPr>
                          <m:t>𝑆</m:t>
                        </m:r>
                      </m:sub>
                    </m:sSub>
                    <m:r>
                      <a:rPr lang="en-GB" altLang="zh-CN" sz="1800">
                        <a:latin typeface="Cambria Math" panose="02040503050406030204" pitchFamily="18" charset="0"/>
                      </a:rPr>
                      <m:t>=</m:t>
                    </m:r>
                    <m:sSubSup>
                      <m:sSubSupPr>
                        <m:ctrlPr>
                          <a:rPr lang="zh-CN" altLang="zh-CN" sz="1800" i="1">
                            <a:latin typeface="Cambria Math" panose="02040503050406030204" pitchFamily="18" charset="0"/>
                          </a:rPr>
                        </m:ctrlPr>
                      </m:sSubSupPr>
                      <m:e>
                        <m:r>
                          <a:rPr lang="en-GB" altLang="zh-CN" sz="1800" i="1">
                            <a:latin typeface="Cambria Math" panose="02040503050406030204" pitchFamily="18" charset="0"/>
                          </a:rPr>
                          <m:t>𝐻</m:t>
                        </m:r>
                      </m:e>
                      <m:sub>
                        <m:r>
                          <a:rPr lang="en-GB" altLang="zh-CN" sz="1800" i="1">
                            <a:latin typeface="Cambria Math" panose="02040503050406030204" pitchFamily="18" charset="0"/>
                          </a:rPr>
                          <m:t>𝑆</m:t>
                        </m:r>
                      </m:sub>
                      <m:sup>
                        <m:r>
                          <a:rPr lang="en-GB" altLang="zh-CN" sz="1800" i="1">
                            <a:latin typeface="Cambria Math" panose="02040503050406030204" pitchFamily="18" charset="0"/>
                          </a:rPr>
                          <m:t>𝐻</m:t>
                        </m:r>
                      </m:sup>
                    </m:sSubSup>
                    <m:sSup>
                      <m:sSupPr>
                        <m:ctrlPr>
                          <a:rPr lang="zh-CN" altLang="zh-CN" sz="1800" i="1">
                            <a:latin typeface="Cambria Math" panose="02040503050406030204" pitchFamily="18" charset="0"/>
                          </a:rPr>
                        </m:ctrlPr>
                      </m:sSupPr>
                      <m:e>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𝐻</m:t>
                                </m:r>
                              </m:e>
                              <m:sub>
                                <m:r>
                                  <a:rPr lang="en-GB" altLang="zh-CN" sz="1800" i="1">
                                    <a:latin typeface="Cambria Math" panose="02040503050406030204" pitchFamily="18" charset="0"/>
                                  </a:rPr>
                                  <m:t>𝑆</m:t>
                                </m:r>
                              </m:sub>
                            </m:sSub>
                            <m:sSubSup>
                              <m:sSubSupPr>
                                <m:ctrlPr>
                                  <a:rPr lang="zh-CN" altLang="zh-CN" sz="1800" i="1">
                                    <a:latin typeface="Cambria Math" panose="02040503050406030204" pitchFamily="18" charset="0"/>
                                  </a:rPr>
                                </m:ctrlPr>
                              </m:sSubSupPr>
                              <m:e>
                                <m:r>
                                  <a:rPr lang="en-GB" altLang="zh-CN" sz="1800" i="1">
                                    <a:latin typeface="Cambria Math" panose="02040503050406030204" pitchFamily="18" charset="0"/>
                                  </a:rPr>
                                  <m:t>𝐻</m:t>
                                </m:r>
                              </m:e>
                              <m:sub>
                                <m:r>
                                  <a:rPr lang="en-GB" altLang="zh-CN" sz="1800" i="1">
                                    <a:latin typeface="Cambria Math" panose="02040503050406030204" pitchFamily="18" charset="0"/>
                                  </a:rPr>
                                  <m:t>𝑆</m:t>
                                </m:r>
                              </m:sub>
                              <m:sup>
                                <m:r>
                                  <a:rPr lang="en-GB" altLang="zh-CN" sz="1800" i="1">
                                    <a:latin typeface="Cambria Math" panose="02040503050406030204" pitchFamily="18" charset="0"/>
                                  </a:rPr>
                                  <m:t>𝐻</m:t>
                                </m:r>
                              </m:sup>
                            </m:sSubSup>
                            <m:r>
                              <a:rPr lang="en-GB" altLang="zh-CN" sz="1800">
                                <a:latin typeface="Cambria Math" panose="02040503050406030204" pitchFamily="18" charset="0"/>
                              </a:rPr>
                              <m:t>+</m:t>
                            </m:r>
                            <m:sSub>
                              <m:sSubPr>
                                <m:ctrlPr>
                                  <a:rPr lang="zh-CN" altLang="zh-CN" sz="1800" i="1">
                                    <a:latin typeface="Cambria Math" panose="02040503050406030204" pitchFamily="18" charset="0"/>
                                  </a:rPr>
                                </m:ctrlPr>
                              </m:sSubPr>
                              <m:e>
                                <m:r>
                                  <a:rPr lang="en-GB" altLang="zh-CN" sz="1800" i="1">
                                    <a:latin typeface="Cambria Math" panose="02040503050406030204" pitchFamily="18" charset="0"/>
                                  </a:rPr>
                                  <m:t>𝑅</m:t>
                                </m:r>
                              </m:e>
                              <m:sub>
                                <m:r>
                                  <a:rPr lang="en-GB" altLang="zh-CN" sz="1800" i="1">
                                    <a:latin typeface="Cambria Math" panose="02040503050406030204" pitchFamily="18" charset="0"/>
                                  </a:rPr>
                                  <m:t>𝐼</m:t>
                                </m:r>
                                <m:r>
                                  <a:rPr lang="en-GB" altLang="zh-CN" sz="1800">
                                    <a:latin typeface="Cambria Math" panose="02040503050406030204" pitchFamily="18" charset="0"/>
                                  </a:rPr>
                                  <m:t>+</m:t>
                                </m:r>
                                <m:r>
                                  <a:rPr lang="en-GB" altLang="zh-CN" sz="1800" i="1">
                                    <a:latin typeface="Cambria Math" panose="02040503050406030204" pitchFamily="18" charset="0"/>
                                  </a:rPr>
                                  <m:t>𝑁</m:t>
                                </m:r>
                              </m:sub>
                            </m:sSub>
                          </m:e>
                        </m:d>
                      </m:e>
                      <m:sup>
                        <m:r>
                          <a:rPr lang="en-GB" altLang="zh-CN" sz="1800" i="1">
                            <a:latin typeface="Cambria Math" panose="02040503050406030204" pitchFamily="18" charset="0"/>
                          </a:rPr>
                          <m:t>−</m:t>
                        </m:r>
                        <m:r>
                          <a:rPr lang="en-GB" altLang="zh-CN" sz="1800">
                            <a:latin typeface="Cambria Math" panose="02040503050406030204" pitchFamily="18" charset="0"/>
                          </a:rPr>
                          <m:t>1</m:t>
                        </m:r>
                      </m:sup>
                    </m:sSup>
                    <m:r>
                      <a:rPr lang="en-GB" altLang="zh-CN" sz="1800" i="1">
                        <a:latin typeface="Cambria Math" panose="02040503050406030204" pitchFamily="18" charset="0"/>
                      </a:rPr>
                      <m:t>𝑦</m:t>
                    </m:r>
                  </m:oMath>
                </a14:m>
                <a:endParaRPr lang="en-GB" altLang="zh-CN" sz="1800" dirty="0"/>
              </a:p>
              <a:p>
                <a:pPr lvl="1" fontAlgn="base" hangingPunct="0"/>
                <a:r>
                  <a:rPr lang="en-GB" altLang="zh-CN" sz="2000" dirty="0"/>
                  <a:t>Other options are not precluded</a:t>
                </a:r>
              </a:p>
              <a:p>
                <a:pPr lvl="2"/>
                <a:r>
                  <a:rPr lang="en-GB" altLang="zh-CN" sz="1900" dirty="0"/>
                  <a:t>Option 1: MMSE-IRC processing with joint (serving + interference) signal demodulation</a:t>
                </a:r>
                <a:endParaRPr lang="zh-CN" altLang="zh-CN" sz="2200" dirty="0"/>
              </a:p>
              <a:p>
                <a:pPr lvl="3" fontAlgn="base" hangingPunct="0"/>
                <a14:m>
                  <m:oMath xmlns:m="http://schemas.openxmlformats.org/officeDocument/2006/math">
                    <m:sSub>
                      <m:sSubPr>
                        <m:ctrlPr>
                          <a:rPr lang="zh-CN" altLang="zh-CN" sz="1700" i="1">
                            <a:latin typeface="Cambria Math" panose="02040503050406030204" pitchFamily="18" charset="0"/>
                          </a:rPr>
                        </m:ctrlPr>
                      </m:sSubPr>
                      <m:e>
                        <m:acc>
                          <m:accPr>
                            <m:chr m:val="̂"/>
                            <m:ctrlPr>
                              <a:rPr lang="zh-CN" altLang="zh-CN" sz="1700" i="1">
                                <a:latin typeface="Cambria Math" panose="02040503050406030204" pitchFamily="18" charset="0"/>
                              </a:rPr>
                            </m:ctrlPr>
                          </m:accPr>
                          <m:e>
                            <m:r>
                              <a:rPr lang="en-US" altLang="zh-CN" sz="1700" i="1">
                                <a:latin typeface="Cambria Math" panose="02040503050406030204" pitchFamily="18" charset="0"/>
                              </a:rPr>
                              <m:t>𝑥</m:t>
                            </m:r>
                          </m:e>
                        </m:acc>
                      </m:e>
                      <m:sub>
                        <m:r>
                          <a:rPr lang="en-US" altLang="zh-CN" sz="1700" i="1">
                            <a:latin typeface="Cambria Math" panose="02040503050406030204" pitchFamily="18" charset="0"/>
                          </a:rPr>
                          <m:t>𝑆</m:t>
                        </m:r>
                        <m:r>
                          <a:rPr lang="en-US" altLang="zh-CN" sz="1700">
                            <a:latin typeface="Cambria Math" panose="02040503050406030204" pitchFamily="18" charset="0"/>
                          </a:rPr>
                          <m:t>+</m:t>
                        </m:r>
                        <m:r>
                          <a:rPr lang="en-US" altLang="zh-CN" sz="1700" i="1">
                            <a:latin typeface="Cambria Math" panose="02040503050406030204" pitchFamily="18" charset="0"/>
                          </a:rPr>
                          <m:t>𝐼</m:t>
                        </m:r>
                      </m:sub>
                    </m:sSub>
                    <m:r>
                      <a:rPr lang="en-US" altLang="zh-CN" sz="1700">
                        <a:latin typeface="Cambria Math" panose="02040503050406030204" pitchFamily="18" charset="0"/>
                      </a:rPr>
                      <m:t>=</m:t>
                    </m:r>
                    <m:sSubSup>
                      <m:sSubSupPr>
                        <m:ctrlPr>
                          <a:rPr lang="zh-CN" altLang="zh-CN" sz="1700" i="1">
                            <a:latin typeface="Cambria Math" panose="02040503050406030204" pitchFamily="18" charset="0"/>
                          </a:rPr>
                        </m:ctrlPr>
                      </m:sSubSupPr>
                      <m:e>
                        <m:r>
                          <a:rPr lang="en-US" altLang="zh-CN" sz="1700" i="1">
                            <a:latin typeface="Cambria Math" panose="02040503050406030204" pitchFamily="18" charset="0"/>
                          </a:rPr>
                          <m:t>𝐻</m:t>
                        </m:r>
                      </m:e>
                      <m:sub>
                        <m:r>
                          <a:rPr lang="en-US" altLang="zh-CN" sz="1700" i="1">
                            <a:latin typeface="Cambria Math" panose="02040503050406030204" pitchFamily="18" charset="0"/>
                          </a:rPr>
                          <m:t>𝑆</m:t>
                        </m:r>
                        <m:r>
                          <a:rPr lang="en-US" altLang="zh-CN" sz="1700">
                            <a:latin typeface="Cambria Math" panose="02040503050406030204" pitchFamily="18" charset="0"/>
                          </a:rPr>
                          <m:t>+</m:t>
                        </m:r>
                        <m:r>
                          <a:rPr lang="en-US" altLang="zh-CN" sz="1700" i="1">
                            <a:latin typeface="Cambria Math" panose="02040503050406030204" pitchFamily="18" charset="0"/>
                          </a:rPr>
                          <m:t>𝐼</m:t>
                        </m:r>
                      </m:sub>
                      <m:sup>
                        <m:r>
                          <a:rPr lang="en-US" altLang="zh-CN" sz="1700" i="1">
                            <a:latin typeface="Cambria Math" panose="02040503050406030204" pitchFamily="18" charset="0"/>
                          </a:rPr>
                          <m:t>𝐻</m:t>
                        </m:r>
                      </m:sup>
                    </m:sSubSup>
                    <m:sSup>
                      <m:sSupPr>
                        <m:ctrlPr>
                          <a:rPr lang="zh-CN" altLang="zh-CN" sz="1700" i="1">
                            <a:latin typeface="Cambria Math" panose="02040503050406030204" pitchFamily="18" charset="0"/>
                          </a:rPr>
                        </m:ctrlPr>
                      </m:sSupPr>
                      <m:e>
                        <m:d>
                          <m:dPr>
                            <m:ctrlPr>
                              <a:rPr lang="zh-CN" altLang="zh-CN" sz="1700" i="1">
                                <a:latin typeface="Cambria Math" panose="02040503050406030204" pitchFamily="18" charset="0"/>
                              </a:rPr>
                            </m:ctrlPr>
                          </m:dPr>
                          <m:e>
                            <m:sSub>
                              <m:sSubPr>
                                <m:ctrlPr>
                                  <a:rPr lang="zh-CN" altLang="zh-CN" sz="1700" i="1">
                                    <a:latin typeface="Cambria Math" panose="02040503050406030204" pitchFamily="18" charset="0"/>
                                  </a:rPr>
                                </m:ctrlPr>
                              </m:sSubPr>
                              <m:e>
                                <m:r>
                                  <a:rPr lang="en-US" altLang="zh-CN" sz="1700" i="1">
                                    <a:latin typeface="Cambria Math" panose="02040503050406030204" pitchFamily="18" charset="0"/>
                                  </a:rPr>
                                  <m:t>𝐻</m:t>
                                </m:r>
                              </m:e>
                              <m:sub>
                                <m:r>
                                  <a:rPr lang="en-US" altLang="zh-CN" sz="1700" i="1">
                                    <a:latin typeface="Cambria Math" panose="02040503050406030204" pitchFamily="18" charset="0"/>
                                  </a:rPr>
                                  <m:t>𝑆</m:t>
                                </m:r>
                                <m:r>
                                  <a:rPr lang="en-US" altLang="zh-CN" sz="1700">
                                    <a:latin typeface="Cambria Math" panose="02040503050406030204" pitchFamily="18" charset="0"/>
                                  </a:rPr>
                                  <m:t>+</m:t>
                                </m:r>
                                <m:r>
                                  <a:rPr lang="en-US" altLang="zh-CN" sz="1700" i="1">
                                    <a:latin typeface="Cambria Math" panose="02040503050406030204" pitchFamily="18" charset="0"/>
                                  </a:rPr>
                                  <m:t>𝐼</m:t>
                                </m:r>
                              </m:sub>
                            </m:sSub>
                            <m:sSubSup>
                              <m:sSubSupPr>
                                <m:ctrlPr>
                                  <a:rPr lang="zh-CN" altLang="zh-CN" sz="1700" i="1">
                                    <a:latin typeface="Cambria Math" panose="02040503050406030204" pitchFamily="18" charset="0"/>
                                  </a:rPr>
                                </m:ctrlPr>
                              </m:sSubSupPr>
                              <m:e>
                                <m:r>
                                  <a:rPr lang="en-US" altLang="zh-CN" sz="1700" i="1">
                                    <a:latin typeface="Cambria Math" panose="02040503050406030204" pitchFamily="18" charset="0"/>
                                  </a:rPr>
                                  <m:t>𝐻</m:t>
                                </m:r>
                              </m:e>
                              <m:sub>
                                <m:r>
                                  <a:rPr lang="en-US" altLang="zh-CN" sz="1700" i="1">
                                    <a:latin typeface="Cambria Math" panose="02040503050406030204" pitchFamily="18" charset="0"/>
                                  </a:rPr>
                                  <m:t>𝑆</m:t>
                                </m:r>
                                <m:r>
                                  <a:rPr lang="en-US" altLang="zh-CN" sz="1700">
                                    <a:latin typeface="Cambria Math" panose="02040503050406030204" pitchFamily="18" charset="0"/>
                                  </a:rPr>
                                  <m:t>+</m:t>
                                </m:r>
                                <m:r>
                                  <a:rPr lang="en-US" altLang="zh-CN" sz="1700" i="1">
                                    <a:latin typeface="Cambria Math" panose="02040503050406030204" pitchFamily="18" charset="0"/>
                                  </a:rPr>
                                  <m:t>𝐼</m:t>
                                </m:r>
                              </m:sub>
                              <m:sup>
                                <m:r>
                                  <a:rPr lang="en-US" altLang="zh-CN" sz="1700" i="1">
                                    <a:latin typeface="Cambria Math" panose="02040503050406030204" pitchFamily="18" charset="0"/>
                                  </a:rPr>
                                  <m:t>𝐻</m:t>
                                </m:r>
                              </m:sup>
                            </m:sSubSup>
                            <m:r>
                              <a:rPr lang="en-US" altLang="zh-CN" sz="1700">
                                <a:latin typeface="Cambria Math" panose="02040503050406030204" pitchFamily="18" charset="0"/>
                              </a:rPr>
                              <m:t>+</m:t>
                            </m:r>
                            <m:sSub>
                              <m:sSubPr>
                                <m:ctrlPr>
                                  <a:rPr lang="zh-CN" altLang="zh-CN" sz="1700" i="1">
                                    <a:latin typeface="Cambria Math" panose="02040503050406030204" pitchFamily="18" charset="0"/>
                                  </a:rPr>
                                </m:ctrlPr>
                              </m:sSubPr>
                              <m:e>
                                <m:r>
                                  <a:rPr lang="en-US" altLang="zh-CN" sz="1700" i="1">
                                    <a:latin typeface="Cambria Math" panose="02040503050406030204" pitchFamily="18" charset="0"/>
                                  </a:rPr>
                                  <m:t>𝑅</m:t>
                                </m:r>
                              </m:e>
                              <m:sub>
                                <m:r>
                                  <a:rPr lang="en-US" altLang="zh-CN" sz="1700" i="1">
                                    <a:latin typeface="Cambria Math" panose="02040503050406030204" pitchFamily="18" charset="0"/>
                                  </a:rPr>
                                  <m:t>𝑁</m:t>
                                </m:r>
                              </m:sub>
                            </m:sSub>
                          </m:e>
                        </m:d>
                      </m:e>
                      <m:sup>
                        <m:r>
                          <a:rPr lang="en-US" altLang="zh-CN" sz="1700" i="1">
                            <a:latin typeface="Cambria Math" panose="02040503050406030204" pitchFamily="18" charset="0"/>
                          </a:rPr>
                          <m:t>−</m:t>
                        </m:r>
                        <m:r>
                          <a:rPr lang="en-US" altLang="zh-CN" sz="1700">
                            <a:latin typeface="Cambria Math" panose="02040503050406030204" pitchFamily="18" charset="0"/>
                          </a:rPr>
                          <m:t>1</m:t>
                        </m:r>
                      </m:sup>
                    </m:sSup>
                    <m:r>
                      <a:rPr lang="en-US" altLang="zh-CN" sz="1700" i="1">
                        <a:latin typeface="Cambria Math" panose="02040503050406030204" pitchFamily="18" charset="0"/>
                      </a:rPr>
                      <m:t>𝑦</m:t>
                    </m:r>
                  </m:oMath>
                </a14:m>
                <a:r>
                  <a:rPr lang="en-US" altLang="zh-CN" sz="1700" dirty="0"/>
                  <a:t>, where </a:t>
                </a:r>
                <a14:m>
                  <m:oMath xmlns:m="http://schemas.openxmlformats.org/officeDocument/2006/math">
                    <m:sSub>
                      <m:sSubPr>
                        <m:ctrlPr>
                          <a:rPr lang="zh-CN" altLang="zh-CN" sz="1700" i="1">
                            <a:latin typeface="Cambria Math" panose="02040503050406030204" pitchFamily="18" charset="0"/>
                          </a:rPr>
                        </m:ctrlPr>
                      </m:sSubPr>
                      <m:e>
                        <m:r>
                          <a:rPr lang="en-US" altLang="zh-CN" sz="1700" i="1">
                            <a:latin typeface="Cambria Math" panose="02040503050406030204" pitchFamily="18" charset="0"/>
                          </a:rPr>
                          <m:t>𝐻</m:t>
                        </m:r>
                      </m:e>
                      <m:sub>
                        <m:r>
                          <a:rPr lang="en-US" altLang="zh-CN" sz="1700" i="1">
                            <a:latin typeface="Cambria Math" panose="02040503050406030204" pitchFamily="18" charset="0"/>
                          </a:rPr>
                          <m:t>𝑆</m:t>
                        </m:r>
                        <m:r>
                          <a:rPr lang="en-US" altLang="zh-CN" sz="1700">
                            <a:latin typeface="Cambria Math" panose="02040503050406030204" pitchFamily="18" charset="0"/>
                          </a:rPr>
                          <m:t>+</m:t>
                        </m:r>
                        <m:r>
                          <a:rPr lang="en-US" altLang="zh-CN" sz="1700" i="1">
                            <a:latin typeface="Cambria Math" panose="02040503050406030204" pitchFamily="18" charset="0"/>
                          </a:rPr>
                          <m:t>𝐼</m:t>
                        </m:r>
                      </m:sub>
                    </m:sSub>
                    <m:r>
                      <a:rPr lang="en-US" altLang="zh-CN" sz="1700">
                        <a:latin typeface="Cambria Math" panose="02040503050406030204" pitchFamily="18" charset="0"/>
                      </a:rPr>
                      <m:t>=</m:t>
                    </m:r>
                    <m:d>
                      <m:dPr>
                        <m:begChr m:val="["/>
                        <m:endChr m:val="]"/>
                        <m:ctrlPr>
                          <a:rPr lang="zh-CN" altLang="zh-CN" sz="1700" i="1">
                            <a:latin typeface="Cambria Math" panose="02040503050406030204" pitchFamily="18" charset="0"/>
                          </a:rPr>
                        </m:ctrlPr>
                      </m:dPr>
                      <m:e>
                        <m:m>
                          <m:mPr>
                            <m:mcs>
                              <m:mc>
                                <m:mcPr>
                                  <m:count m:val="2"/>
                                  <m:mcJc m:val="center"/>
                                </m:mcPr>
                              </m:mc>
                            </m:mcs>
                            <m:ctrlPr>
                              <a:rPr lang="zh-CN" altLang="zh-CN" sz="1700" i="1">
                                <a:latin typeface="Cambria Math" panose="02040503050406030204" pitchFamily="18" charset="0"/>
                              </a:rPr>
                            </m:ctrlPr>
                          </m:mPr>
                          <m:mr>
                            <m:e>
                              <m:sSub>
                                <m:sSubPr>
                                  <m:ctrlPr>
                                    <a:rPr lang="zh-CN" altLang="zh-CN" sz="1700" i="1">
                                      <a:latin typeface="Cambria Math" panose="02040503050406030204" pitchFamily="18" charset="0"/>
                                    </a:rPr>
                                  </m:ctrlPr>
                                </m:sSubPr>
                                <m:e>
                                  <m:r>
                                    <a:rPr lang="en-US" altLang="zh-CN" sz="1700" i="1">
                                      <a:latin typeface="Cambria Math" panose="02040503050406030204" pitchFamily="18" charset="0"/>
                                    </a:rPr>
                                    <m:t>𝐻</m:t>
                                  </m:r>
                                </m:e>
                                <m:sub>
                                  <m:r>
                                    <a:rPr lang="en-US" altLang="zh-CN" sz="1700" i="1">
                                      <a:latin typeface="Cambria Math" panose="02040503050406030204" pitchFamily="18" charset="0"/>
                                    </a:rPr>
                                    <m:t>𝑆</m:t>
                                  </m:r>
                                </m:sub>
                              </m:sSub>
                            </m:e>
                            <m:e>
                              <m:sSub>
                                <m:sSubPr>
                                  <m:ctrlPr>
                                    <a:rPr lang="zh-CN" altLang="zh-CN" sz="1700" i="1">
                                      <a:latin typeface="Cambria Math" panose="02040503050406030204" pitchFamily="18" charset="0"/>
                                    </a:rPr>
                                  </m:ctrlPr>
                                </m:sSubPr>
                                <m:e>
                                  <m:r>
                                    <a:rPr lang="en-US" altLang="zh-CN" sz="1700" i="1">
                                      <a:latin typeface="Cambria Math" panose="02040503050406030204" pitchFamily="18" charset="0"/>
                                    </a:rPr>
                                    <m:t>𝐻</m:t>
                                  </m:r>
                                </m:e>
                                <m:sub>
                                  <m:r>
                                    <a:rPr lang="en-US" altLang="zh-CN" sz="1700" i="1">
                                      <a:latin typeface="Cambria Math" panose="02040503050406030204" pitchFamily="18" charset="0"/>
                                    </a:rPr>
                                    <m:t>𝐼</m:t>
                                  </m:r>
                                </m:sub>
                              </m:sSub>
                            </m:e>
                          </m:mr>
                        </m:m>
                      </m:e>
                    </m:d>
                  </m:oMath>
                </a14:m>
                <a:endParaRPr lang="en-GB" altLang="zh-CN" sz="1600" dirty="0"/>
              </a:p>
              <a:p>
                <a:pPr lvl="1" fontAlgn="base" hangingPunct="0"/>
                <a:endParaRPr lang="en-GB" altLang="zh-CN" sz="2000" dirty="0"/>
              </a:p>
              <a:p>
                <a:r>
                  <a:rPr lang="en-US" altLang="zh-CN" sz="2400" dirty="0"/>
                  <a:t>Interference estimation for cases with 2 DMRS CDM group</a:t>
                </a:r>
              </a:p>
              <a:p>
                <a:pPr lvl="1"/>
                <a:r>
                  <a:rPr lang="en-US" altLang="zh-CN" sz="2000" dirty="0"/>
                  <a:t>Option 1: For cases with 2 DMRS CDM groups, the interference should be estimated based on the REs occupied by both of the two DMRS CDM groups </a:t>
                </a:r>
              </a:p>
              <a:p>
                <a:pPr lvl="1"/>
                <a:r>
                  <a:rPr lang="en-GB" altLang="zh-CN" sz="2000" dirty="0"/>
                  <a:t>Option 2: Not to consider this scenario</a:t>
                </a:r>
                <a:endParaRPr lang="en-US" altLang="zh-CN" sz="2000" dirty="0"/>
              </a:p>
              <a:p>
                <a:pPr lvl="1"/>
                <a:r>
                  <a:rPr lang="en-US" altLang="zh-CN" sz="2000" dirty="0"/>
                  <a:t>Option 3: Up to UE implementation and cannot be specified as simulation assumption </a:t>
                </a:r>
              </a:p>
              <a:p>
                <a:pPr lvl="1"/>
                <a:endParaRPr lang="en-US" altLang="zh-CN" sz="2400" dirty="0"/>
              </a:p>
              <a:p>
                <a:endParaRPr lang="en-US" altLang="zh-CN" sz="2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78928" y="1379624"/>
                <a:ext cx="8229600" cy="5289736"/>
              </a:xfrm>
              <a:blipFill rotWithShape="0">
                <a:blip r:embed="rId3"/>
                <a:stretch>
                  <a:fillRect l="-889" t="-1382" r="-1259"/>
                </a:stretch>
              </a:blipFill>
            </p:spPr>
            <p:txBody>
              <a:bodyPr/>
              <a:lstStyle/>
              <a:p>
                <a:r>
                  <a:rPr lang="zh-CN" altLang="en-US">
                    <a:noFill/>
                  </a:rPr>
                  <a:t> </a:t>
                </a:r>
              </a:p>
            </p:txBody>
          </p:sp>
        </mc:Fallback>
      </mc:AlternateContent>
      <p:sp>
        <p:nvSpPr>
          <p:cNvPr id="9" name="RS_Classification_Standard">
            <a:extLst>
              <a:ext uri="{FF2B5EF4-FFF2-40B4-BE49-F238E27FC236}">
                <a16:creationId xmlns:a16="http://schemas.microsoft.com/office/drawing/2014/main" xmlns="" id="{C56DF752-68D6-43E6-B3A8-85EC849A5A2E}"/>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603578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Reference receiver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2400" dirty="0"/>
              <a:t>Interference estimation granularity</a:t>
            </a:r>
          </a:p>
          <a:p>
            <a:pPr lvl="1" fontAlgn="base" hangingPunct="0"/>
            <a:r>
              <a:rPr lang="en-US" altLang="zh-CN" sz="2000" dirty="0"/>
              <a:t>Option 1: Per PRB and per slot based interference covariance matrix estimation</a:t>
            </a:r>
          </a:p>
          <a:p>
            <a:pPr lvl="1" fontAlgn="base" hangingPunct="0"/>
            <a:r>
              <a:rPr lang="en-US" altLang="zh-CN" sz="2000" dirty="0"/>
              <a:t>Option 2: Same with the PRB bundling size</a:t>
            </a:r>
          </a:p>
          <a:p>
            <a:pPr lvl="1" fontAlgn="base" hangingPunct="0"/>
            <a:r>
              <a:rPr lang="en-US" altLang="zh-CN" sz="2000" dirty="0"/>
              <a:t>Option 3: Up to UE implementation</a:t>
            </a:r>
          </a:p>
          <a:p>
            <a:pPr lvl="1" fontAlgn="base" hangingPunct="0"/>
            <a:endParaRPr lang="en-US" altLang="zh-CN" sz="2000" dirty="0"/>
          </a:p>
          <a:p>
            <a:r>
              <a:rPr lang="en-US" altLang="zh-CN" sz="2400" dirty="0"/>
              <a:t>Whether to introduce network assistance to assist the receiver</a:t>
            </a:r>
          </a:p>
          <a:p>
            <a:pPr lvl="1"/>
            <a:r>
              <a:rPr lang="en-US" altLang="zh-CN" sz="2000" dirty="0"/>
              <a:t>FFS on whether to introduce network assistance and if so how to assist the receiver</a:t>
            </a:r>
            <a:endParaRPr lang="en-US" altLang="zh-CN" sz="6000" dirty="0"/>
          </a:p>
          <a:p>
            <a:pPr lvl="1"/>
            <a:endParaRPr lang="en-US" altLang="zh-CN" sz="1800" dirty="0"/>
          </a:p>
          <a:p>
            <a:endParaRPr lang="en-US" altLang="zh-CN" sz="2000" dirty="0"/>
          </a:p>
        </p:txBody>
      </p:sp>
      <p:sp>
        <p:nvSpPr>
          <p:cNvPr id="9" name="RS_Classification_Standard">
            <a:extLst>
              <a:ext uri="{FF2B5EF4-FFF2-40B4-BE49-F238E27FC236}">
                <a16:creationId xmlns:a16="http://schemas.microsoft.com/office/drawing/2014/main" xmlns="" id="{6E74FE1C-EF63-432B-9186-86DA196B2D37}"/>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263599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71600" y="2420888"/>
            <a:ext cx="7128792" cy="1296144"/>
          </a:xfrm>
        </p:spPr>
        <p:txBody>
          <a:bodyPr>
            <a:normAutofit fontScale="90000"/>
          </a:bodyPr>
          <a:lstStyle/>
          <a:p>
            <a:r>
              <a:rPr lang="en-US" altLang="zh-CN" sz="3200" dirty="0"/>
              <a:t>PDSCH parameters</a:t>
            </a:r>
            <a:br>
              <a:rPr lang="en-US" altLang="zh-CN" sz="3200" dirty="0"/>
            </a:br>
            <a:r>
              <a:rPr lang="en-US" altLang="zh-CN" sz="3200" dirty="0"/>
              <a:t>for </a:t>
            </a:r>
            <a:br>
              <a:rPr lang="en-US" altLang="zh-CN" sz="3200" dirty="0"/>
            </a:br>
            <a:r>
              <a:rPr lang="en-US" altLang="zh-CN" sz="3200" dirty="0"/>
              <a:t>phase I evaluation</a:t>
            </a:r>
            <a:endParaRPr lang="zh-CN" altLang="en-US" sz="3200" dirty="0"/>
          </a:p>
        </p:txBody>
      </p:sp>
      <p:sp>
        <p:nvSpPr>
          <p:cNvPr id="8" name="RS_Classification_Standard">
            <a:extLst>
              <a:ext uri="{FF2B5EF4-FFF2-40B4-BE49-F238E27FC236}">
                <a16:creationId xmlns:a16="http://schemas.microsoft.com/office/drawing/2014/main" xmlns="" id="{EC02B635-87A8-46C3-AF39-E852F1B4E7CB}"/>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9273073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PDSCH parameters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fontScale="92500" lnSpcReduction="10000"/>
          </a:bodyPr>
          <a:lstStyle/>
          <a:p>
            <a:r>
              <a:rPr lang="en-US" altLang="zh-CN" sz="2600" dirty="0"/>
              <a:t>SCS</a:t>
            </a:r>
          </a:p>
          <a:p>
            <a:pPr lvl="1"/>
            <a:r>
              <a:rPr lang="en-US" altLang="zh-CN" sz="2200" dirty="0"/>
              <a:t>15kHz SCS for FDD</a:t>
            </a:r>
          </a:p>
          <a:p>
            <a:pPr lvl="1"/>
            <a:r>
              <a:rPr lang="en-US" altLang="zh-CN" sz="2200" dirty="0"/>
              <a:t>30kHz SCS for TDD</a:t>
            </a:r>
          </a:p>
          <a:p>
            <a:r>
              <a:rPr lang="en-US" altLang="zh-CN" sz="2600" dirty="0"/>
              <a:t>Channel bandwidth</a:t>
            </a:r>
          </a:p>
          <a:p>
            <a:pPr lvl="1"/>
            <a:r>
              <a:rPr lang="en-GB" altLang="zh-CN" sz="2200" dirty="0"/>
              <a:t>Option 1 </a:t>
            </a:r>
            <a:endParaRPr lang="zh-CN" altLang="zh-CN" sz="1900" dirty="0"/>
          </a:p>
          <a:p>
            <a:pPr lvl="2"/>
            <a:r>
              <a:rPr lang="en-GB" altLang="zh-CN" sz="2100" dirty="0"/>
              <a:t>For FDD 15kHz SCS: Cover 10MHz and 50MHz CBW</a:t>
            </a:r>
            <a:endParaRPr lang="zh-CN" altLang="zh-CN" sz="1600" dirty="0"/>
          </a:p>
          <a:p>
            <a:pPr lvl="2"/>
            <a:r>
              <a:rPr lang="en-GB" altLang="zh-CN" sz="2100" dirty="0"/>
              <a:t>For TDD 30kHz SCS: Cover 40MHz and 100MHz CBW</a:t>
            </a:r>
            <a:endParaRPr lang="zh-CN" altLang="zh-CN" sz="1600" dirty="0"/>
          </a:p>
          <a:p>
            <a:pPr lvl="1"/>
            <a:r>
              <a:rPr lang="en-GB" altLang="zh-CN" sz="2200" dirty="0"/>
              <a:t>Option 2: </a:t>
            </a:r>
          </a:p>
          <a:p>
            <a:pPr lvl="2"/>
            <a:r>
              <a:rPr lang="en-GB" altLang="zh-CN" sz="2100" dirty="0"/>
              <a:t>For FDD 15kHz SCS: Cover 10MHz</a:t>
            </a:r>
            <a:endParaRPr lang="zh-CN" altLang="zh-CN" sz="1600" dirty="0"/>
          </a:p>
          <a:p>
            <a:pPr lvl="2"/>
            <a:r>
              <a:rPr lang="en-GB" altLang="zh-CN" sz="2100" dirty="0"/>
              <a:t>For TDD 30kHz SCS: Cover 40MHz </a:t>
            </a:r>
            <a:endParaRPr lang="zh-CN" altLang="zh-CN" sz="1900" dirty="0"/>
          </a:p>
          <a:p>
            <a:pPr lvl="1"/>
            <a:r>
              <a:rPr lang="en-GB" altLang="zh-CN" sz="2200" dirty="0"/>
              <a:t>Option 3: </a:t>
            </a:r>
            <a:endParaRPr lang="zh-CN" altLang="zh-CN" sz="1900" dirty="0"/>
          </a:p>
          <a:p>
            <a:pPr lvl="2"/>
            <a:r>
              <a:rPr lang="en-GB" altLang="zh-CN" sz="2100" dirty="0"/>
              <a:t>For FDD 15kHz SCS: Cover 10MHz and 40MHz CBW</a:t>
            </a:r>
            <a:endParaRPr lang="zh-CN" altLang="zh-CN" sz="1600" dirty="0"/>
          </a:p>
          <a:p>
            <a:pPr lvl="2"/>
            <a:r>
              <a:rPr lang="en-GB" altLang="zh-CN" sz="2100" dirty="0"/>
              <a:t>For TDD 30kHz SCS: Cover 40MHz and 100MHz CBW</a:t>
            </a:r>
            <a:endParaRPr lang="zh-CN" altLang="zh-CN" sz="1600" dirty="0"/>
          </a:p>
          <a:p>
            <a:r>
              <a:rPr lang="en-US" altLang="zh-CN" sz="2600" dirty="0"/>
              <a:t>TDD configuration</a:t>
            </a:r>
          </a:p>
          <a:p>
            <a:pPr lvl="1"/>
            <a:r>
              <a:rPr lang="en-US" altLang="zh-CN" sz="2200" dirty="0"/>
              <a:t>7D1S2U(6D+4G+4U) for 30kHz TDD</a:t>
            </a:r>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E4A0D15B-85FF-481C-A69B-D5432D1B3285}"/>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565434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PDSCH parameters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lnSpcReduction="10000"/>
          </a:bodyPr>
          <a:lstStyle/>
          <a:p>
            <a:r>
              <a:rPr lang="en-US" altLang="zh-CN" sz="2400" dirty="0"/>
              <a:t>MIMO correlation for each UE</a:t>
            </a:r>
          </a:p>
          <a:p>
            <a:pPr lvl="1" fontAlgn="base">
              <a:spcAft>
                <a:spcPct val="0"/>
              </a:spcAft>
            </a:pPr>
            <a:r>
              <a:rPr lang="en-US" altLang="zh-CN" sz="2000" dirty="0"/>
              <a:t>Cover XP High, XP Medium, XP low and ULA low for phase I evaluation, and make further down-selection based on results</a:t>
            </a:r>
          </a:p>
          <a:p>
            <a:r>
              <a:rPr lang="en-US" altLang="zh-CN" sz="2800" dirty="0"/>
              <a:t>Propagation condition</a:t>
            </a:r>
          </a:p>
          <a:p>
            <a:pPr lvl="1" fontAlgn="base">
              <a:spcAft>
                <a:spcPct val="0"/>
              </a:spcAft>
            </a:pPr>
            <a:r>
              <a:rPr lang="en-US" altLang="zh-CN" sz="2000" dirty="0"/>
              <a:t>Cover both TDLA30-10 and TDLC300-100 in phase I, and decide whether down-selection or adjustment is needed based on the simulation results</a:t>
            </a:r>
          </a:p>
          <a:p>
            <a:r>
              <a:rPr lang="en-US" altLang="zh-CN" sz="2800" dirty="0"/>
              <a:t>MCS for target UE</a:t>
            </a:r>
          </a:p>
          <a:p>
            <a:pPr lvl="1" fontAlgn="base">
              <a:spcAft>
                <a:spcPct val="0"/>
              </a:spcAft>
            </a:pPr>
            <a:r>
              <a:rPr lang="en-GB" altLang="zh-CN" sz="2000" dirty="0"/>
              <a:t>Cover QPSK MCS 4, 16QAM MCS 13, and 64QAM MCS 19 for initial simulation</a:t>
            </a:r>
          </a:p>
          <a:p>
            <a:pPr lvl="2" fontAlgn="base">
              <a:spcAft>
                <a:spcPct val="0"/>
              </a:spcAft>
            </a:pPr>
            <a:r>
              <a:rPr lang="en-GB" altLang="zh-CN" sz="1600" dirty="0"/>
              <a:t>Rank 1: QPSK, 16QAM</a:t>
            </a:r>
          </a:p>
          <a:p>
            <a:pPr lvl="2" fontAlgn="base">
              <a:spcAft>
                <a:spcPct val="0"/>
              </a:spcAft>
            </a:pPr>
            <a:r>
              <a:rPr lang="en-GB" altLang="zh-CN" sz="1600" dirty="0"/>
              <a:t>Rank 2: 16QAM, 64QAM</a:t>
            </a:r>
          </a:p>
          <a:p>
            <a:pPr lvl="1" fontAlgn="base">
              <a:spcAft>
                <a:spcPct val="0"/>
              </a:spcAft>
            </a:pPr>
            <a:r>
              <a:rPr lang="en-GB" altLang="zh-CN" sz="2000" dirty="0"/>
              <a:t>Other options are not preclude</a:t>
            </a:r>
          </a:p>
          <a:p>
            <a:r>
              <a:rPr lang="en-GB" altLang="zh-CN" sz="2400" dirty="0"/>
              <a:t>PDSCH mapping type </a:t>
            </a:r>
          </a:p>
          <a:p>
            <a:pPr lvl="1">
              <a:lnSpc>
                <a:spcPct val="90000"/>
              </a:lnSpc>
            </a:pPr>
            <a:r>
              <a:rPr lang="en-GB" altLang="zh-CN" sz="2000" dirty="0"/>
              <a:t>Type A</a:t>
            </a:r>
            <a:endParaRPr lang="en-US" altLang="zh-CN" sz="2000"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6BF127F6-7090-468C-AF1E-633214D7D619}"/>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1203330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PDSCH parameters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2800" dirty="0"/>
              <a:t>PDSCH Resource Allocation</a:t>
            </a:r>
          </a:p>
          <a:p>
            <a:pPr lvl="1">
              <a:lnSpc>
                <a:spcPct val="90000"/>
              </a:lnSpc>
            </a:pPr>
            <a:r>
              <a:rPr lang="en-GB" altLang="zh-CN" sz="2400" dirty="0"/>
              <a:t>Time Domain</a:t>
            </a:r>
          </a:p>
          <a:p>
            <a:pPr lvl="2">
              <a:lnSpc>
                <a:spcPct val="90000"/>
              </a:lnSpc>
            </a:pPr>
            <a:r>
              <a:rPr lang="en-GB" altLang="zh-CN" sz="1800" dirty="0"/>
              <a:t>Starting symbol 2 and duration 12 as baseline</a:t>
            </a:r>
          </a:p>
          <a:p>
            <a:pPr lvl="1">
              <a:lnSpc>
                <a:spcPct val="90000"/>
              </a:lnSpc>
            </a:pPr>
            <a:r>
              <a:rPr lang="en-GB" altLang="zh-CN" sz="2400" dirty="0"/>
              <a:t>Frequency Domain</a:t>
            </a:r>
          </a:p>
          <a:p>
            <a:pPr lvl="2">
              <a:lnSpc>
                <a:spcPct val="90000"/>
              </a:lnSpc>
            </a:pPr>
            <a:r>
              <a:rPr lang="en-GB" altLang="zh-CN" sz="1800" dirty="0"/>
              <a:t>Full PRB allocation as baseline</a:t>
            </a:r>
          </a:p>
          <a:p>
            <a:r>
              <a:rPr lang="en-US" altLang="zh-CN" sz="2800" dirty="0"/>
              <a:t>HARQ Process Number</a:t>
            </a:r>
          </a:p>
          <a:p>
            <a:pPr lvl="1">
              <a:lnSpc>
                <a:spcPct val="90000"/>
              </a:lnSpc>
            </a:pPr>
            <a:r>
              <a:rPr lang="en-US" altLang="zh-CN" sz="2400" dirty="0"/>
              <a:t>4 for FDD 15kHz SCS and 8 for TDD 30kHz SCSMCS for target UE</a:t>
            </a:r>
          </a:p>
          <a:p>
            <a:r>
              <a:rPr lang="en-GB" altLang="zh-CN" sz="2800" dirty="0"/>
              <a:t>SSB configuration</a:t>
            </a:r>
          </a:p>
          <a:p>
            <a:pPr lvl="1" fontAlgn="base">
              <a:lnSpc>
                <a:spcPct val="90000"/>
              </a:lnSpc>
            </a:pPr>
            <a:r>
              <a:rPr lang="en-GB" altLang="zh-CN" sz="2400" dirty="0"/>
              <a:t>SSB position in burst: first SSB in Slot#0; SSB periodicity: 20ms.</a:t>
            </a:r>
            <a:endParaRPr lang="zh-CN" altLang="zh-CN" sz="2400" dirty="0"/>
          </a:p>
          <a:p>
            <a:pPr lvl="1" fontAlgn="base">
              <a:lnSpc>
                <a:spcPct val="90000"/>
              </a:lnSpc>
            </a:pPr>
            <a:r>
              <a:rPr lang="en-GB" altLang="zh-CN" sz="2400" dirty="0"/>
              <a:t>The slot #0 in every 20 </a:t>
            </a:r>
            <a:r>
              <a:rPr lang="en-GB" altLang="zh-CN" sz="2400" dirty="0" err="1"/>
              <a:t>ms</a:t>
            </a:r>
            <a:r>
              <a:rPr lang="en-GB" altLang="zh-CN" sz="2400" dirty="0"/>
              <a:t> is not scheduled for PDSCH transmission</a:t>
            </a:r>
            <a:endParaRPr lang="en-US" altLang="zh-CN" sz="2400" dirty="0"/>
          </a:p>
          <a:p>
            <a:endParaRPr lang="en-US" altLang="zh-CN" dirty="0"/>
          </a:p>
          <a:p>
            <a:pPr lvl="1"/>
            <a:endParaRPr lang="en-US" altLang="zh-CN" dirty="0"/>
          </a:p>
          <a:p>
            <a:endParaRPr lang="en-US" altLang="zh-CN" dirty="0"/>
          </a:p>
        </p:txBody>
      </p:sp>
      <p:sp>
        <p:nvSpPr>
          <p:cNvPr id="9" name="RS_Classification_Standard">
            <a:extLst>
              <a:ext uri="{FF2B5EF4-FFF2-40B4-BE49-F238E27FC236}">
                <a16:creationId xmlns:a16="http://schemas.microsoft.com/office/drawing/2014/main" xmlns="" id="{61437475-2015-45EC-B241-93D69D1B5EF4}"/>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42174862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a:bodyPr>
          <a:lstStyle/>
          <a:p>
            <a:r>
              <a:rPr lang="en-US" altLang="zh-CN" sz="3600" dirty="0"/>
              <a:t>PDSCH parameters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fontScale="77500" lnSpcReduction="20000"/>
          </a:bodyPr>
          <a:lstStyle/>
          <a:p>
            <a:pPr>
              <a:lnSpc>
                <a:spcPct val="120000"/>
              </a:lnSpc>
            </a:pPr>
            <a:r>
              <a:rPr lang="en-US" altLang="zh-CN" dirty="0"/>
              <a:t>TRS, NZP CSI-RS and ZP CSI-RS Configuration</a:t>
            </a:r>
          </a:p>
          <a:p>
            <a:pPr lvl="1" fontAlgn="base">
              <a:lnSpc>
                <a:spcPct val="110000"/>
              </a:lnSpc>
            </a:pPr>
            <a:r>
              <a:rPr lang="en-GB" altLang="zh-CN" sz="2900" dirty="0"/>
              <a:t>For TRS and ZP CSI-RS, reuse the Rel-15 assumptions for PDSCH demodulation requirement. </a:t>
            </a:r>
            <a:endParaRPr lang="zh-CN" altLang="zh-CN" sz="2900" dirty="0"/>
          </a:p>
          <a:p>
            <a:pPr lvl="1" fontAlgn="base">
              <a:lnSpc>
                <a:spcPct val="110000"/>
              </a:lnSpc>
            </a:pPr>
            <a:r>
              <a:rPr lang="en-GB" altLang="zh-CN" sz="2900" dirty="0"/>
              <a:t>For NZP CSI-RS, </a:t>
            </a:r>
          </a:p>
          <a:p>
            <a:pPr lvl="2" fontAlgn="base">
              <a:lnSpc>
                <a:spcPct val="110000"/>
              </a:lnSpc>
            </a:pPr>
            <a:r>
              <a:rPr lang="en-GB" altLang="zh-CN" dirty="0"/>
              <a:t>Reuse the Rel-15 general assumptions for PDSCH demodulation requirement and extend the configuration for more than 4 ports</a:t>
            </a:r>
          </a:p>
          <a:p>
            <a:pPr lvl="2" fontAlgn="base">
              <a:lnSpc>
                <a:spcPct val="110000"/>
              </a:lnSpc>
            </a:pPr>
            <a:r>
              <a:rPr lang="en-GB" altLang="zh-CN" dirty="0"/>
              <a:t>The configuration should be extended if 8Tx or 16Tx is used</a:t>
            </a:r>
          </a:p>
          <a:p>
            <a:pPr>
              <a:lnSpc>
                <a:spcPct val="120000"/>
              </a:lnSpc>
            </a:pPr>
            <a:r>
              <a:rPr lang="en-US" altLang="zh-CN" sz="3200" dirty="0"/>
              <a:t>Performance evaluation metrics</a:t>
            </a:r>
          </a:p>
          <a:p>
            <a:pPr lvl="1" fontAlgn="base">
              <a:lnSpc>
                <a:spcPct val="110000"/>
              </a:lnSpc>
            </a:pPr>
            <a:r>
              <a:rPr lang="en-GB" altLang="zh-CN" sz="2900" dirty="0"/>
              <a:t>Measure the 70% max throughput performance of the target UE </a:t>
            </a:r>
          </a:p>
          <a:p>
            <a:pPr lvl="1" fontAlgn="base">
              <a:lnSpc>
                <a:spcPct val="110000"/>
              </a:lnSpc>
            </a:pPr>
            <a:r>
              <a:rPr lang="en-GB" altLang="zh-CN" sz="2900" dirty="0"/>
              <a:t>Evaluate the gain of MMSE-IRC over MMSE under the same simulation setup as baseline</a:t>
            </a:r>
          </a:p>
          <a:p>
            <a:pPr lvl="1" fontAlgn="base">
              <a:lnSpc>
                <a:spcPct val="110000"/>
              </a:lnSpc>
            </a:pPr>
            <a:r>
              <a:rPr lang="en-GB" altLang="zh-CN" sz="2900" dirty="0"/>
              <a:t>Interested companies also encouraged to bring analysis for performance difference between the case with and without co-scheduled UE </a:t>
            </a:r>
            <a:endParaRPr lang="en-US" altLang="zh-CN" sz="29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53B722D8-C6EB-4522-A3BA-5D70AFDC7F6D}"/>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4693212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71600" y="2420888"/>
            <a:ext cx="7128792" cy="1296144"/>
          </a:xfrm>
        </p:spPr>
        <p:txBody>
          <a:bodyPr>
            <a:normAutofit fontScale="90000"/>
          </a:bodyPr>
          <a:lstStyle/>
          <a:p>
            <a:r>
              <a:rPr lang="en-US" altLang="zh-CN" sz="3200" dirty="0"/>
              <a:t>Inter-user interference modeling </a:t>
            </a:r>
            <a:br>
              <a:rPr lang="en-US" altLang="zh-CN" sz="3200" dirty="0"/>
            </a:br>
            <a:r>
              <a:rPr lang="en-US" altLang="zh-CN" sz="3200" dirty="0"/>
              <a:t>for </a:t>
            </a:r>
            <a:br>
              <a:rPr lang="en-US" altLang="zh-CN" sz="3200" dirty="0"/>
            </a:br>
            <a:r>
              <a:rPr lang="en-US" altLang="zh-CN" sz="3200" dirty="0"/>
              <a:t>phase I evaluation</a:t>
            </a:r>
            <a:endParaRPr lang="zh-CN" altLang="en-US" sz="3200" dirty="0"/>
          </a:p>
        </p:txBody>
      </p:sp>
      <p:sp>
        <p:nvSpPr>
          <p:cNvPr id="8" name="RS_Classification_Standard">
            <a:extLst>
              <a:ext uri="{FF2B5EF4-FFF2-40B4-BE49-F238E27FC236}">
                <a16:creationId xmlns:a16="http://schemas.microsoft.com/office/drawing/2014/main" xmlns="" id="{52AB7BA9-6286-413F-9A94-87D57D5D1EC3}"/>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8433846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478376"/>
          </a:xfrm>
        </p:spPr>
        <p:txBody>
          <a:bodyPr>
            <a:normAutofit fontScale="85000" lnSpcReduction="20000"/>
          </a:bodyPr>
          <a:lstStyle/>
          <a:p>
            <a:r>
              <a:rPr lang="en-US" altLang="zh-CN" dirty="0"/>
              <a:t>Paired UE number</a:t>
            </a:r>
          </a:p>
          <a:p>
            <a:pPr lvl="1"/>
            <a:r>
              <a:rPr lang="en-US" altLang="zh-CN" dirty="0"/>
              <a:t>Under 2Tx and 4Tx with random PMI for target UE, u</a:t>
            </a:r>
            <a:r>
              <a:rPr lang="en-GB" altLang="zh-CN" dirty="0"/>
              <a:t>se 1 target UE + 1 interference UE as starting point for initial simulation</a:t>
            </a:r>
            <a:endParaRPr lang="zh-CN" altLang="zh-CN" dirty="0"/>
          </a:p>
          <a:p>
            <a:pPr lvl="1"/>
            <a:r>
              <a:rPr lang="en-GB" altLang="zh-CN" dirty="0"/>
              <a:t>For scenario of </a:t>
            </a:r>
            <a:r>
              <a:rPr lang="en-GB" altLang="zh-CN" dirty="0" err="1"/>
              <a:t>Tx</a:t>
            </a:r>
            <a:r>
              <a:rPr lang="en-GB" altLang="zh-CN" dirty="0"/>
              <a:t> more than 4, other options not precluded</a:t>
            </a:r>
            <a:endParaRPr lang="zh-CN" altLang="zh-CN" dirty="0"/>
          </a:p>
          <a:p>
            <a:pPr lvl="1"/>
            <a:r>
              <a:rPr lang="en-GB" altLang="zh-CN" dirty="0"/>
              <a:t>Interested companies can bring analysis on scenarios of interference UE more than 1</a:t>
            </a:r>
            <a:endParaRPr lang="zh-CN" altLang="zh-CN" dirty="0"/>
          </a:p>
          <a:p>
            <a:pPr marL="457200" lvl="1" indent="0">
              <a:buNone/>
            </a:pPr>
            <a:endParaRPr lang="zh-CN" altLang="zh-CN" sz="2100" dirty="0"/>
          </a:p>
          <a:p>
            <a:r>
              <a:rPr lang="en-US" altLang="zh-CN" dirty="0"/>
              <a:t>Rank for target and interference PDSCH</a:t>
            </a:r>
          </a:p>
          <a:p>
            <a:pPr lvl="1"/>
            <a:r>
              <a:rPr lang="en-GB" altLang="zh-CN" dirty="0"/>
              <a:t>Option 1: Rank 1 only for target UE and interference UE</a:t>
            </a:r>
            <a:endParaRPr lang="zh-CN" altLang="zh-CN" dirty="0"/>
          </a:p>
          <a:p>
            <a:pPr lvl="1" eaLnBrk="0" fontAlgn="base" hangingPunct="0">
              <a:lnSpc>
                <a:spcPct val="120000"/>
              </a:lnSpc>
              <a:spcAft>
                <a:spcPct val="0"/>
              </a:spcAft>
            </a:pPr>
            <a:r>
              <a:rPr lang="en-GB" altLang="zh-CN" dirty="0"/>
              <a:t>Option 2: Cover both rank 1 and rank 2 per UE</a:t>
            </a:r>
          </a:p>
          <a:p>
            <a:pPr lvl="2" fontAlgn="base">
              <a:spcAft>
                <a:spcPct val="0"/>
              </a:spcAft>
            </a:pPr>
            <a:r>
              <a:rPr lang="en-GB" altLang="zh-CN" dirty="0"/>
              <a:t>Option 2A: [1+1], [2+2] for target UE and interference UE</a:t>
            </a:r>
          </a:p>
          <a:p>
            <a:pPr lvl="2" fontAlgn="base">
              <a:spcAft>
                <a:spcPct val="0"/>
              </a:spcAft>
            </a:pPr>
            <a:r>
              <a:rPr lang="en-GB" altLang="zh-CN" dirty="0"/>
              <a:t>Option 2B: [1+1], [2+1] for target UE and interference UE</a:t>
            </a:r>
          </a:p>
          <a:p>
            <a:pPr lvl="2" fontAlgn="base">
              <a:spcAft>
                <a:spcPct val="0"/>
              </a:spcAft>
            </a:pPr>
            <a:r>
              <a:rPr lang="en-GB" altLang="zh-CN" dirty="0"/>
              <a:t>Option 2C: [1+1], [1+2] for target UE and interference UE</a:t>
            </a:r>
          </a:p>
          <a:p>
            <a:pPr lvl="2" fontAlgn="base">
              <a:spcAft>
                <a:spcPct val="0"/>
              </a:spcAft>
            </a:pPr>
            <a:r>
              <a:rPr lang="en-GB" altLang="zh-CN" dirty="0"/>
              <a:t>Note: Rank 2 only for 4RX case</a:t>
            </a:r>
            <a:endParaRPr lang="en-US" altLang="zh-CN"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AC7315CA-D6DF-4A68-A672-32444EC81DC0}"/>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719515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2800" dirty="0"/>
              <a:t>Correlation between the propagation channel of the paired UEs</a:t>
            </a:r>
          </a:p>
          <a:p>
            <a:pPr lvl="1">
              <a:lnSpc>
                <a:spcPct val="80000"/>
              </a:lnSpc>
            </a:pPr>
            <a:r>
              <a:rPr lang="en-US" altLang="zh-CN" sz="2400" dirty="0"/>
              <a:t>Ensure Low correlation between the co-scheduled UEs</a:t>
            </a:r>
            <a:endParaRPr lang="zh-CN" altLang="zh-CN" sz="2400" dirty="0"/>
          </a:p>
          <a:p>
            <a:r>
              <a:rPr lang="en-US" altLang="zh-CN" sz="2800" dirty="0"/>
              <a:t>Antenna configuration</a:t>
            </a:r>
          </a:p>
          <a:p>
            <a:pPr lvl="1">
              <a:lnSpc>
                <a:spcPct val="80000"/>
              </a:lnSpc>
            </a:pPr>
            <a:r>
              <a:rPr lang="en-GB" altLang="zh-CN" sz="2400" dirty="0"/>
              <a:t>For Rx antenna number</a:t>
            </a:r>
          </a:p>
          <a:p>
            <a:pPr lvl="2">
              <a:lnSpc>
                <a:spcPct val="80000"/>
              </a:lnSpc>
            </a:pPr>
            <a:r>
              <a:rPr lang="en-GB" altLang="zh-CN" sz="2000" dirty="0"/>
              <a:t>Cover both 2Rx and 4Rx</a:t>
            </a:r>
            <a:endParaRPr lang="en-US" altLang="zh-CN" sz="2000" dirty="0"/>
          </a:p>
          <a:p>
            <a:pPr lvl="1">
              <a:lnSpc>
                <a:spcPct val="80000"/>
              </a:lnSpc>
            </a:pPr>
            <a:r>
              <a:rPr lang="en-US" altLang="zh-CN" sz="2400" dirty="0"/>
              <a:t>For </a:t>
            </a:r>
            <a:r>
              <a:rPr lang="en-US" altLang="zh-CN" sz="2400" dirty="0" err="1"/>
              <a:t>Tx</a:t>
            </a:r>
            <a:r>
              <a:rPr lang="en-US" altLang="zh-CN" sz="2400" dirty="0"/>
              <a:t> antenna number</a:t>
            </a:r>
          </a:p>
          <a:p>
            <a:pPr lvl="2">
              <a:lnSpc>
                <a:spcPct val="80000"/>
              </a:lnSpc>
            </a:pPr>
            <a:r>
              <a:rPr lang="en-US" altLang="zh-CN" sz="2000" dirty="0"/>
              <a:t>Using 2Tx and 4Tx with random PMI for target UE as starting point for initial simulation</a:t>
            </a:r>
            <a:endParaRPr lang="zh-CN" altLang="zh-CN" sz="2000" dirty="0"/>
          </a:p>
          <a:p>
            <a:pPr lvl="2">
              <a:lnSpc>
                <a:spcPct val="80000"/>
              </a:lnSpc>
            </a:pPr>
            <a:r>
              <a:rPr lang="en-US" altLang="zh-CN" sz="2000" dirty="0"/>
              <a:t>Other options not excluded </a:t>
            </a:r>
            <a:endParaRPr lang="zh-CN" altLang="zh-CN" sz="2000" dirty="0"/>
          </a:p>
          <a:p>
            <a:pPr lvl="2">
              <a:lnSpc>
                <a:spcPct val="80000"/>
              </a:lnSpc>
            </a:pPr>
            <a:r>
              <a:rPr lang="en-US" altLang="zh-CN" sz="2000" dirty="0"/>
              <a:t>Interested companies can bring analysis with 8Tx and 16Tx cases with following PMI for target UE</a:t>
            </a:r>
            <a:endParaRPr lang="zh-CN" altLang="zh-CN" sz="2000" dirty="0"/>
          </a:p>
          <a:p>
            <a:pPr marL="0" indent="0">
              <a:buNone/>
            </a:pPr>
            <a:endParaRPr lang="en-US" altLang="zh-CN" sz="2400" dirty="0"/>
          </a:p>
          <a:p>
            <a:pPr lvl="1"/>
            <a:endParaRPr lang="en-US" altLang="zh-CN" sz="2000" dirty="0"/>
          </a:p>
          <a:p>
            <a:endParaRPr lang="en-US" altLang="zh-CN" sz="2400" dirty="0"/>
          </a:p>
          <a:p>
            <a:pPr lvl="1"/>
            <a:endParaRPr lang="en-US" altLang="zh-CN" sz="2000" dirty="0"/>
          </a:p>
          <a:p>
            <a:endParaRPr lang="en-US" altLang="zh-CN" sz="2400" dirty="0"/>
          </a:p>
        </p:txBody>
      </p:sp>
      <p:sp>
        <p:nvSpPr>
          <p:cNvPr id="9" name="RS_Classification_Standard">
            <a:extLst>
              <a:ext uri="{FF2B5EF4-FFF2-40B4-BE49-F238E27FC236}">
                <a16:creationId xmlns:a16="http://schemas.microsoft.com/office/drawing/2014/main" xmlns="" id="{537A4269-A9F4-4811-B0C5-EB93151CC63B}"/>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348465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3000" dirty="0"/>
              <a:t>Codebook Type</a:t>
            </a:r>
          </a:p>
          <a:p>
            <a:pPr lvl="1"/>
            <a:r>
              <a:rPr lang="en-US" altLang="zh-CN" sz="2400" dirty="0"/>
              <a:t>Option 1: Type I Single Panel only  </a:t>
            </a:r>
          </a:p>
          <a:p>
            <a:pPr lvl="1"/>
            <a:r>
              <a:rPr lang="en-US" altLang="zh-CN" sz="2400" dirty="0"/>
              <a:t>Option 2: Cover Type I Single Panel and Type II codebook</a:t>
            </a:r>
          </a:p>
          <a:p>
            <a:pPr lvl="2"/>
            <a:r>
              <a:rPr lang="en-US" altLang="zh-CN" sz="2000" dirty="0"/>
              <a:t>Option 2A:  For 2Tx and 4Tx, use Type I SP codebook. Type II </a:t>
            </a:r>
            <a:r>
              <a:rPr lang="en-US" altLang="zh-CN" sz="2000" dirty="0" err="1"/>
              <a:t>precoder</a:t>
            </a:r>
            <a:r>
              <a:rPr lang="en-US" altLang="zh-CN" sz="2000" dirty="0"/>
              <a:t> can also be applied for 4Tx</a:t>
            </a:r>
            <a:endParaRPr lang="en-US" altLang="zh-CN" sz="2800" dirty="0"/>
          </a:p>
          <a:p>
            <a:pPr lvl="1"/>
            <a:endParaRPr lang="en-US" altLang="zh-CN" sz="2400"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84F5F53D-9AF4-42D6-989F-9630B12D80EE}"/>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09845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Autofit/>
          </a:bodyPr>
          <a:lstStyle/>
          <a:p>
            <a:r>
              <a:rPr lang="en-US" altLang="zh-CN" sz="1800" dirty="0"/>
              <a:t>PMI selection and precoding matrix generation</a:t>
            </a:r>
          </a:p>
          <a:p>
            <a:pPr lvl="1"/>
            <a:r>
              <a:rPr lang="en-GB" altLang="zh-CN" sz="1400" dirty="0"/>
              <a:t>Option 1: Random based target UE PMI selection </a:t>
            </a:r>
            <a:endParaRPr lang="zh-CN" altLang="zh-CN" sz="1200" dirty="0"/>
          </a:p>
          <a:p>
            <a:pPr lvl="2"/>
            <a:r>
              <a:rPr lang="en-GB" altLang="zh-CN" sz="1200" dirty="0"/>
              <a:t>Option 1A: Random selection based </a:t>
            </a:r>
            <a:r>
              <a:rPr lang="en-GB" altLang="zh-CN" sz="1200" dirty="0" err="1"/>
              <a:t>precoder</a:t>
            </a:r>
            <a:r>
              <a:rPr lang="en-GB" altLang="zh-CN" sz="1200" dirty="0"/>
              <a:t> generation with QRD </a:t>
            </a:r>
            <a:r>
              <a:rPr lang="en-GB" altLang="zh-CN" sz="1200" dirty="0" err="1"/>
              <a:t>orthogonalization</a:t>
            </a:r>
            <a:r>
              <a:rPr lang="en-GB" altLang="zh-CN" sz="1200" dirty="0"/>
              <a:t> processing as below</a:t>
            </a:r>
            <a:endParaRPr lang="zh-CN" altLang="zh-CN" sz="1100" dirty="0"/>
          </a:p>
          <a:p>
            <a:pPr lvl="2"/>
            <a:r>
              <a:rPr lang="en-GB" altLang="zh-CN" sz="1200" dirty="0"/>
              <a:t>Option 1B: Random PMI selection for the target UE, and select the </a:t>
            </a:r>
            <a:r>
              <a:rPr lang="en-GB" altLang="zh-CN" sz="1200" dirty="0" err="1"/>
              <a:t>precoder</a:t>
            </a:r>
            <a:r>
              <a:rPr lang="en-GB" altLang="zh-CN" sz="1200" dirty="0"/>
              <a:t> for the interference UE to ensure orthogonality</a:t>
            </a:r>
            <a:endParaRPr lang="zh-CN" altLang="zh-CN" sz="1100" dirty="0"/>
          </a:p>
          <a:p>
            <a:pPr lvl="2"/>
            <a:r>
              <a:rPr lang="en-GB" altLang="zh-CN" sz="1200" dirty="0"/>
              <a:t>Option 1C: Random PMI selection for both target and interference UE, with ensuring the selected PMI matrix shall not be identical to the precoding matrix applied for the UE under test</a:t>
            </a:r>
          </a:p>
          <a:p>
            <a:pPr lvl="2"/>
            <a:r>
              <a:rPr lang="en-GB" altLang="zh-CN" sz="1200" dirty="0"/>
              <a:t>Option 1D: </a:t>
            </a:r>
            <a:r>
              <a:rPr lang="en-US" altLang="zh-CN" sz="1200" dirty="0"/>
              <a:t>Randomly select </a:t>
            </a:r>
            <a:r>
              <a:rPr lang="en-US" altLang="zh-CN" sz="1200" dirty="0" err="1"/>
              <a:t>precoder</a:t>
            </a:r>
            <a:r>
              <a:rPr lang="en-US" altLang="zh-CN" sz="1200" dirty="0"/>
              <a:t> from codebooks corresponding to number of MIMO layers equal to total number of MU MIMO layers (i.e. serving Rank + interference Rank) and take several columns from this </a:t>
            </a:r>
            <a:r>
              <a:rPr lang="en-US" altLang="zh-CN" sz="1200" dirty="0" err="1"/>
              <a:t>precoder</a:t>
            </a:r>
            <a:r>
              <a:rPr lang="en-US" altLang="zh-CN" sz="1200" dirty="0"/>
              <a:t> for serving UE signal and remaining columns for interference UE signal. </a:t>
            </a:r>
            <a:endParaRPr lang="zh-CN" altLang="zh-CN" sz="1200" dirty="0"/>
          </a:p>
          <a:p>
            <a:pPr lvl="1"/>
            <a:r>
              <a:rPr lang="en-GB" altLang="zh-CN" sz="1400" dirty="0"/>
              <a:t>Option 2: Feedback-based target UE PMI selection</a:t>
            </a:r>
            <a:endParaRPr lang="zh-CN" altLang="zh-CN" sz="1200" dirty="0"/>
          </a:p>
          <a:p>
            <a:pPr lvl="2"/>
            <a:r>
              <a:rPr lang="en-GB" altLang="zh-CN" sz="1200" dirty="0"/>
              <a:t>Option 2A: If the feasibility can be confirmed by the TE vendor, use ZF precoding based on the reported PMI from the target UE, and the randomly generated PMI from the interference UE(s)</a:t>
            </a:r>
            <a:endParaRPr lang="zh-CN" altLang="zh-CN" sz="1100" dirty="0"/>
          </a:p>
          <a:p>
            <a:pPr lvl="2"/>
            <a:r>
              <a:rPr lang="en-GB" altLang="zh-CN" sz="1200" dirty="0"/>
              <a:t>Option 2B: Feedback-based PMI selection for the target UE, select the </a:t>
            </a:r>
            <a:r>
              <a:rPr lang="en-GB" altLang="zh-CN" sz="1200" dirty="0" err="1"/>
              <a:t>precoder</a:t>
            </a:r>
            <a:r>
              <a:rPr lang="en-GB" altLang="zh-CN" sz="1200" dirty="0"/>
              <a:t> for the interference UE to ensure the orthogonality </a:t>
            </a:r>
          </a:p>
          <a:p>
            <a:pPr lvl="2"/>
            <a:r>
              <a:rPr lang="en-GB" altLang="zh-CN" sz="1200" dirty="0"/>
              <a:t>Option 2C: Feedback-based PMI selection for target UE, and random PMI selection for interference UE, with ensuring the selected PMI matrix shall not be identical to the precoding matrix applied for the UE under test </a:t>
            </a:r>
          </a:p>
          <a:p>
            <a:pPr lvl="1"/>
            <a:r>
              <a:rPr lang="en-GB" altLang="zh-CN" sz="1400" dirty="0"/>
              <a:t>Option 3: </a:t>
            </a:r>
            <a:r>
              <a:rPr lang="en-US" altLang="zh-CN" sz="1400" dirty="0"/>
              <a:t>Fixed precoding matrix for one or both co-scheduled UEs</a:t>
            </a:r>
          </a:p>
          <a:p>
            <a:pPr lvl="1"/>
            <a:endParaRPr lang="en-GB" altLang="zh-CN" sz="1400" dirty="0"/>
          </a:p>
          <a:p>
            <a:pPr lvl="1"/>
            <a:r>
              <a:rPr lang="en-US" altLang="zh-CN" sz="1400" dirty="0"/>
              <a:t>TE vendors’ feedback on the feasibility of the above options: </a:t>
            </a:r>
          </a:p>
          <a:p>
            <a:pPr lvl="2"/>
            <a:r>
              <a:rPr lang="en-US" altLang="zh-CN" sz="1200" dirty="0" err="1"/>
              <a:t>Keysight</a:t>
            </a:r>
            <a:r>
              <a:rPr lang="en-US" altLang="zh-CN" sz="1200" dirty="0"/>
              <a:t>: 1A and 2A are of less feasibility. The preferences are in this order 3, 1C, 1B, 2B.</a:t>
            </a:r>
          </a:p>
          <a:p>
            <a:pPr lvl="2"/>
            <a:r>
              <a:rPr lang="en-US" altLang="zh-CN" sz="1200" dirty="0"/>
              <a:t>R&amp;S: 1A and 2A is very complex and not really feasible. Preference in order 3 &gt; 1C &gt;&gt; 1B.</a:t>
            </a:r>
          </a:p>
          <a:p>
            <a:pPr lvl="2"/>
            <a:r>
              <a:rPr lang="en-US" altLang="zh-CN" sz="1200" dirty="0"/>
              <a:t>Anritsu: Need more time to study.</a:t>
            </a:r>
          </a:p>
          <a:p>
            <a:endParaRPr lang="en-US" altLang="zh-CN" sz="1400" dirty="0"/>
          </a:p>
        </p:txBody>
      </p:sp>
      <p:sp>
        <p:nvSpPr>
          <p:cNvPr id="9" name="RS_Classification_Standard">
            <a:extLst>
              <a:ext uri="{FF2B5EF4-FFF2-40B4-BE49-F238E27FC236}">
                <a16:creationId xmlns:a16="http://schemas.microsoft.com/office/drawing/2014/main" xmlns="" id="{1E083AE3-BB16-4C75-93DE-57E2A25B00AC}"/>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21732366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2800" dirty="0"/>
              <a:t>PRB bundling size and precoding granularity</a:t>
            </a:r>
          </a:p>
          <a:p>
            <a:pPr lvl="1"/>
            <a:r>
              <a:rPr lang="en-US" altLang="zh-CN" sz="2400" dirty="0"/>
              <a:t>For 2Tx and 4Tx</a:t>
            </a:r>
          </a:p>
          <a:p>
            <a:pPr lvl="2"/>
            <a:r>
              <a:rPr lang="en-US" altLang="zh-CN" sz="1800" dirty="0"/>
              <a:t>Option 1: Per 2 PRBs for frequency domain and per slot for time domain</a:t>
            </a:r>
          </a:p>
          <a:p>
            <a:pPr lvl="2"/>
            <a:r>
              <a:rPr lang="en-US" altLang="zh-CN" sz="1800" dirty="0"/>
              <a:t>Option 2: Per 4 PRBs for frequency domain and per slot for time domain</a:t>
            </a:r>
          </a:p>
          <a:p>
            <a:pPr lvl="1"/>
            <a:r>
              <a:rPr lang="en-US" altLang="zh-CN" sz="2400" dirty="0"/>
              <a:t>For more than 4Tx(if introduced):</a:t>
            </a:r>
          </a:p>
          <a:p>
            <a:pPr lvl="2"/>
            <a:r>
              <a:rPr lang="en-US" altLang="zh-CN" sz="2000" dirty="0"/>
              <a:t>Option 1:</a:t>
            </a:r>
          </a:p>
          <a:p>
            <a:pPr lvl="3"/>
            <a:r>
              <a:rPr lang="en-US" altLang="zh-CN" sz="1600" dirty="0"/>
              <a:t>Wideband for 8Tx for target and paired UEs.</a:t>
            </a:r>
          </a:p>
          <a:p>
            <a:pPr lvl="3"/>
            <a:r>
              <a:rPr lang="en-US" altLang="zh-CN" sz="1600" dirty="0"/>
              <a:t>For 16Tx, use </a:t>
            </a:r>
            <a:r>
              <a:rPr lang="en-US" altLang="zh-CN" sz="1600" dirty="0" err="1"/>
              <a:t>subband</a:t>
            </a:r>
            <a:r>
              <a:rPr lang="en-US" altLang="zh-CN" sz="1600" dirty="0"/>
              <a:t> precoding if it is feasible for TE to calculate ZF precoding matrix per </a:t>
            </a:r>
            <a:r>
              <a:rPr lang="en-US" altLang="zh-CN" sz="1600" dirty="0" err="1"/>
              <a:t>subband</a:t>
            </a:r>
            <a:endParaRPr lang="en-US" altLang="zh-CN" sz="1600" dirty="0"/>
          </a:p>
          <a:p>
            <a:pPr lvl="2"/>
            <a:r>
              <a:rPr lang="en-US" altLang="zh-CN" sz="2000" dirty="0"/>
              <a:t>Other option not precluded</a:t>
            </a:r>
          </a:p>
          <a:p>
            <a:r>
              <a:rPr lang="en-US" altLang="zh-CN" sz="2800" dirty="0"/>
              <a:t>MCS for interfering PDSCH</a:t>
            </a:r>
          </a:p>
          <a:p>
            <a:pPr lvl="1">
              <a:lnSpc>
                <a:spcPct val="80000"/>
              </a:lnSpc>
            </a:pPr>
            <a:r>
              <a:rPr lang="en-GB" altLang="zh-CN" sz="2400" dirty="0"/>
              <a:t>Random 16 QAM signal generation</a:t>
            </a:r>
          </a:p>
          <a:p>
            <a:pPr marL="0" indent="0">
              <a:buNone/>
            </a:pPr>
            <a:endParaRPr lang="en-US" altLang="zh-CN" dirty="0"/>
          </a:p>
          <a:p>
            <a:pPr lvl="1"/>
            <a:endParaRPr lang="en-US" altLang="zh-CN" dirty="0"/>
          </a:p>
          <a:p>
            <a:endParaRPr lang="en-US" altLang="zh-CN" dirty="0"/>
          </a:p>
          <a:p>
            <a:pPr lvl="1"/>
            <a:endParaRPr lang="en-US" altLang="zh-CN" dirty="0"/>
          </a:p>
          <a:p>
            <a:endParaRPr lang="en-US" altLang="zh-CN" dirty="0"/>
          </a:p>
        </p:txBody>
      </p:sp>
      <p:sp>
        <p:nvSpPr>
          <p:cNvPr id="9" name="RS_Classification_Standard">
            <a:extLst>
              <a:ext uri="{FF2B5EF4-FFF2-40B4-BE49-F238E27FC236}">
                <a16:creationId xmlns:a16="http://schemas.microsoft.com/office/drawing/2014/main" xmlns="" id="{B464B18F-6846-45E9-8696-7E14AC7D26CA}"/>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870991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478376"/>
          </a:xfrm>
        </p:spPr>
        <p:txBody>
          <a:bodyPr>
            <a:normAutofit fontScale="85000" lnSpcReduction="20000"/>
          </a:bodyPr>
          <a:lstStyle/>
          <a:p>
            <a:r>
              <a:rPr lang="en-US" altLang="zh-CN" sz="2800" dirty="0"/>
              <a:t>DMRS ports for 1 target and 1 interfering UE scenario </a:t>
            </a:r>
          </a:p>
          <a:p>
            <a:pPr lvl="1"/>
            <a:r>
              <a:rPr lang="en-US" altLang="zh-CN" sz="2400" dirty="0"/>
              <a:t>Option 1: only consider rank 1 transmission</a:t>
            </a:r>
          </a:p>
          <a:p>
            <a:pPr lvl="2"/>
            <a:r>
              <a:rPr lang="en-US" altLang="zh-CN" sz="2100" dirty="0"/>
              <a:t>Option 1A: DMRS port 0 for target UE, DMRS port 1 for the interference UE, i.e., same CDM group</a:t>
            </a:r>
          </a:p>
          <a:p>
            <a:pPr lvl="2" fontAlgn="base">
              <a:spcAft>
                <a:spcPct val="0"/>
              </a:spcAft>
            </a:pPr>
            <a:r>
              <a:rPr lang="en-GB" altLang="zh-CN" sz="2100" dirty="0"/>
              <a:t>Option 1B: DMRS port 0 for target UE, DMRS port 2 for the interference UE, i.e., different CDM groups </a:t>
            </a:r>
            <a:endParaRPr lang="en-US" altLang="zh-CN" sz="2100" dirty="0"/>
          </a:p>
          <a:p>
            <a:pPr lvl="1"/>
            <a:endParaRPr lang="en-US" altLang="zh-CN" sz="2400" dirty="0"/>
          </a:p>
          <a:p>
            <a:pPr lvl="1"/>
            <a:r>
              <a:rPr lang="en-US" altLang="zh-CN" sz="2400" dirty="0"/>
              <a:t>Option 2: consider both rank 1 and rank 2 transmission</a:t>
            </a:r>
          </a:p>
          <a:p>
            <a:pPr lvl="2"/>
            <a:r>
              <a:rPr lang="en-US" altLang="zh-CN" sz="2100" dirty="0"/>
              <a:t>With [2,2] transmission for target UE and interference UE </a:t>
            </a:r>
          </a:p>
          <a:p>
            <a:pPr lvl="3"/>
            <a:r>
              <a:rPr lang="en-US" altLang="zh-CN" sz="1800" dirty="0"/>
              <a:t>DMRS port 0/1 for target UE, DMRS port 2/3 for the interference UE </a:t>
            </a:r>
          </a:p>
          <a:p>
            <a:pPr lvl="2"/>
            <a:r>
              <a:rPr lang="en-US" altLang="zh-CN" sz="2100" dirty="0"/>
              <a:t>With rank [1,2] or rank [2,1] transmission for the target UE and interference UE</a:t>
            </a:r>
          </a:p>
          <a:p>
            <a:pPr lvl="3"/>
            <a:r>
              <a:rPr lang="en-US" altLang="zh-CN" sz="1900" dirty="0"/>
              <a:t>Option 2A: DMRS port 0 (and 1) for target UE, port 2 (and 3) for the interference UE, i.e., use different CDM groups for the target and interference UEs</a:t>
            </a:r>
            <a:endParaRPr lang="en-GB" altLang="zh-CN" sz="1900" dirty="0"/>
          </a:p>
          <a:p>
            <a:pPr lvl="3"/>
            <a:r>
              <a:rPr lang="en-GB" altLang="zh-CN" sz="1900" dirty="0"/>
              <a:t>Option 2B: </a:t>
            </a:r>
          </a:p>
          <a:p>
            <a:pPr lvl="4"/>
            <a:r>
              <a:rPr lang="en-GB" altLang="zh-CN" sz="1900" dirty="0"/>
              <a:t>For rank [1,2], DMRS port 0 for target UE, DMRS port 1 and 2 for the interference UE </a:t>
            </a:r>
          </a:p>
          <a:p>
            <a:pPr lvl="4"/>
            <a:r>
              <a:rPr lang="en-GB" altLang="zh-CN" sz="1900" dirty="0"/>
              <a:t>For rank [2,1], DMRS port 0 and 1 for target UE, DMRS port 2 for the interference UE</a:t>
            </a:r>
            <a:endParaRPr lang="en-US" altLang="zh-CN" sz="1900"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453D4D66-0765-4728-B3AA-ECA958F782D5}"/>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4623054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600"/>
            <a:ext cx="9036496" cy="1143000"/>
          </a:xfrm>
        </p:spPr>
        <p:txBody>
          <a:bodyPr>
            <a:normAutofit fontScale="90000"/>
          </a:bodyPr>
          <a:lstStyle/>
          <a:p>
            <a:r>
              <a:rPr lang="en-US" altLang="zh-CN" sz="3600" dirty="0"/>
              <a:t>Inter-user interference modeling for phase I evaluation</a:t>
            </a:r>
            <a:endParaRPr lang="zh-CN" altLang="en-US" sz="3600" dirty="0"/>
          </a:p>
        </p:txBody>
      </p:sp>
      <p:sp>
        <p:nvSpPr>
          <p:cNvPr id="3" name="内容占位符 2"/>
          <p:cNvSpPr>
            <a:spLocks noGrp="1"/>
          </p:cNvSpPr>
          <p:nvPr>
            <p:ph idx="1"/>
          </p:nvPr>
        </p:nvSpPr>
        <p:spPr>
          <a:xfrm>
            <a:off x="478928" y="1379624"/>
            <a:ext cx="8229600" cy="5289736"/>
          </a:xfrm>
        </p:spPr>
        <p:txBody>
          <a:bodyPr>
            <a:normAutofit/>
          </a:bodyPr>
          <a:lstStyle/>
          <a:p>
            <a:r>
              <a:rPr lang="en-US" altLang="zh-CN" sz="2800" dirty="0"/>
              <a:t>DMRS ports for  1 target and more than 1 interfering UE scenario (if introduced) (Further apply the agreement of rank)</a:t>
            </a:r>
          </a:p>
          <a:p>
            <a:pPr lvl="1"/>
            <a:r>
              <a:rPr lang="en-US" altLang="zh-CN" sz="2400" dirty="0"/>
              <a:t>For rank 1 transmission,</a:t>
            </a:r>
          </a:p>
          <a:p>
            <a:pPr lvl="2"/>
            <a:r>
              <a:rPr lang="en-GB" altLang="zh-CN" sz="2000" dirty="0"/>
              <a:t>Option 1: DMRS port 0 for target UE, DMRS port </a:t>
            </a:r>
            <a:r>
              <a:rPr lang="en-GB" altLang="zh-CN" sz="2000" i="1" dirty="0"/>
              <a:t>i</a:t>
            </a:r>
            <a:r>
              <a:rPr lang="en-GB" altLang="zh-CN" sz="2000" dirty="0"/>
              <a:t> for the </a:t>
            </a:r>
            <a:r>
              <a:rPr lang="en-GB" altLang="zh-CN" sz="2000" i="1" dirty="0"/>
              <a:t>i</a:t>
            </a:r>
            <a:r>
              <a:rPr lang="en-GB" altLang="zh-CN" sz="2000" dirty="0"/>
              <a:t>-</a:t>
            </a:r>
            <a:r>
              <a:rPr lang="en-GB" altLang="zh-CN" sz="2000" dirty="0" err="1"/>
              <a:t>th</a:t>
            </a:r>
            <a:r>
              <a:rPr lang="en-GB" altLang="zh-CN" sz="2000" dirty="0"/>
              <a:t> interference UE (</a:t>
            </a:r>
            <a:r>
              <a:rPr lang="en-GB" altLang="zh-CN" sz="2000" i="1" dirty="0"/>
              <a:t>i</a:t>
            </a:r>
            <a:r>
              <a:rPr lang="en-GB" altLang="zh-CN" sz="2000" dirty="0"/>
              <a:t> = 1, 2,...) </a:t>
            </a:r>
            <a:endParaRPr lang="zh-CN" altLang="zh-CN" sz="2000" dirty="0"/>
          </a:p>
          <a:p>
            <a:pPr lvl="1"/>
            <a:r>
              <a:rPr lang="en-US" altLang="zh-CN" sz="2400" dirty="0"/>
              <a:t>For rank 2 transmission, </a:t>
            </a:r>
          </a:p>
          <a:p>
            <a:pPr lvl="2"/>
            <a:r>
              <a:rPr lang="en-US" altLang="zh-CN" sz="2000" dirty="0"/>
              <a:t>with same rank number per UE, </a:t>
            </a:r>
          </a:p>
          <a:p>
            <a:pPr lvl="3"/>
            <a:r>
              <a:rPr lang="en-US" altLang="zh-CN" sz="1800" dirty="0"/>
              <a:t>Option 1: DMRS port 0/1 for target UE, DMRS port 2i and 2i+1 for the i-</a:t>
            </a:r>
            <a:r>
              <a:rPr lang="en-US" altLang="zh-CN" sz="1800" dirty="0" err="1"/>
              <a:t>th</a:t>
            </a:r>
            <a:r>
              <a:rPr lang="en-US" altLang="zh-CN" sz="1800" dirty="0"/>
              <a:t> interference UE </a:t>
            </a:r>
            <a:r>
              <a:rPr lang="en-GB" altLang="zh-CN" sz="1800" dirty="0"/>
              <a:t>e.g. </a:t>
            </a:r>
            <a:r>
              <a:rPr lang="en-US" altLang="zh-CN" sz="1800" dirty="0"/>
              <a:t>use different CDM group for the target and interference UEs </a:t>
            </a:r>
            <a:r>
              <a:rPr lang="en-US" altLang="zh-CN" sz="1800" dirty="0" smtClean="0"/>
              <a:t> </a:t>
            </a:r>
            <a:endParaRPr lang="en-US" altLang="zh-CN" sz="1800" dirty="0"/>
          </a:p>
          <a:p>
            <a:pPr lvl="3"/>
            <a:endParaRPr lang="en-US" altLang="zh-CN" sz="3200" dirty="0"/>
          </a:p>
          <a:p>
            <a:endParaRPr lang="en-US" altLang="zh-CN" sz="2800" dirty="0"/>
          </a:p>
          <a:p>
            <a:pPr lvl="1"/>
            <a:endParaRPr lang="en-US" altLang="zh-CN" sz="2400" dirty="0"/>
          </a:p>
          <a:p>
            <a:endParaRPr lang="en-US" altLang="zh-CN" sz="2800" dirty="0"/>
          </a:p>
        </p:txBody>
      </p:sp>
      <p:sp>
        <p:nvSpPr>
          <p:cNvPr id="9" name="RS_Classification_Standard">
            <a:extLst>
              <a:ext uri="{FF2B5EF4-FFF2-40B4-BE49-F238E27FC236}">
                <a16:creationId xmlns:a16="http://schemas.microsoft.com/office/drawing/2014/main" xmlns="" id="{F6BA0095-699C-4185-9BD6-24A586CD9275}"/>
              </a:ext>
            </a:extLst>
          </p:cNvPr>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de-DE" sz="1100" b="1" kern="900" spc="100">
              <a:solidFill>
                <a:srgbClr val="000000"/>
              </a:solidFill>
            </a:endParaRPr>
          </a:p>
        </p:txBody>
      </p:sp>
    </p:spTree>
    <p:custDataLst>
      <p:tags r:id="rId1"/>
    </p:custDataLst>
    <p:extLst>
      <p:ext uri="{BB962C8B-B14F-4D97-AF65-F5344CB8AC3E}">
        <p14:creationId xmlns:p14="http://schemas.microsoft.com/office/powerpoint/2010/main" val="19860541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2" ma:contentTypeDescription="Create a new document." ma:contentTypeScope="" ma:versionID="2d182b966c4f047672518131c001a33d">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2ac553c666be029ce00976d030b0e1b6"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AutoKeyPoints" minOccurs="0"/>
                <xsd:element ref="ns3:MediaServiceKeyPoints"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SharingHintHash" ma:index="19"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582A9A-C2CF-4B05-9A17-FF2A35886BB2}">
  <ds:schemaRefs>
    <ds:schemaRef ds:uri="bcc01d59-85de-4ef9-881e-76d8b6a6f841"/>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 ds:uri="http://purl.org/dc/dcmitype/"/>
    <ds:schemaRef ds:uri="http://schemas.openxmlformats.org/package/2006/metadata/core-properties"/>
    <ds:schemaRef ds:uri="4b1de6fe-44aa-4e13-b7e7-ab260d1ea5f8"/>
    <ds:schemaRef ds:uri="http://purl.org/dc/elements/1.1/"/>
  </ds:schemaRefs>
</ds:datastoreItem>
</file>

<file path=customXml/itemProps2.xml><?xml version="1.0" encoding="utf-8"?>
<ds:datastoreItem xmlns:ds="http://schemas.openxmlformats.org/officeDocument/2006/customXml" ds:itemID="{E5D50BF3-0D6A-422B-A2AB-B818B59949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14F9B8-ED37-48E7-A1B3-74F0B039ED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605</TotalTime>
  <Words>1590</Words>
  <Application>Microsoft Office PowerPoint</Application>
  <PresentationFormat>全屏显示(4:3)</PresentationFormat>
  <Paragraphs>191</Paragraphs>
  <Slides>18</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18</vt:i4>
      </vt:variant>
    </vt:vector>
  </HeadingPairs>
  <TitlesOfParts>
    <vt:vector size="24" baseType="lpstr">
      <vt:lpstr>ＭＳ Ｐゴシック</vt:lpstr>
      <vt:lpstr>宋体</vt:lpstr>
      <vt:lpstr>Arial</vt:lpstr>
      <vt:lpstr>Calibri</vt:lpstr>
      <vt:lpstr>Cambria Math</vt:lpstr>
      <vt:lpstr>Office テーマ</vt:lpstr>
      <vt:lpstr>Way Forward on MMSE-IRC for intra-cell inter-user interference</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Inter-user interference modeling for phase I evaluation</vt:lpstr>
      <vt:lpstr>Reference receiver  for  phase I evaluation</vt:lpstr>
      <vt:lpstr>Reference receiver for phase I evaluation</vt:lpstr>
      <vt:lpstr>Reference receiver for phase I evaluation</vt:lpstr>
      <vt:lpstr>PDSCH parameters for  phase I evaluation</vt:lpstr>
      <vt:lpstr>PDSCH parameters for phase I evaluation</vt:lpstr>
      <vt:lpstr>PDSCH parameters for phase I evaluation</vt:lpstr>
      <vt:lpstr>PDSCH parameters for phase I evaluation</vt:lpstr>
      <vt:lpstr>PDSCH parameters for phase I evaluation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general and PDSCH requirements with Single-DCI SDM scheme and Multi-DCI transmission schemes (eMBB)</dc:title>
  <dc:creator>Samsung</dc:creator>
  <cp:keywords/>
  <cp:lastModifiedBy>Huawei_Jiakai</cp:lastModifiedBy>
  <cp:revision>658</cp:revision>
  <dcterms:created xsi:type="dcterms:W3CDTF">2017-01-18T16:32:26Z</dcterms:created>
  <dcterms:modified xsi:type="dcterms:W3CDTF">2021-04-19T23:49:52Z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(3)AYtobiZQ2Vtzle+9EncOrW4MX51SVLWT8TPukqFNnNxNAD3JKgyDZ2v3rPftQUCdJhAUntyx
iW0529LGUHFh2aagiZcIv/ngZ+gkb0pOvud/6O46bHhwHCCT4xr+kYSTo/CkBCR4XegRmiUX
RvlrqhBkG6pMWXpeDm/VFLRmhRulzoS063LcHh1W5lcmw5D9XeW89bMh8vJa2vLnzrpQpQ1N
GfaaMb8H/SRbozCU5d</vt:lpwstr>
  </property>
  <property fmtid="{D5CDD505-2E9C-101B-9397-08002B2CF9AE}" pid="10" name="_2015_ms_pID_7253431">
    <vt:lpwstr>JBRZiE8cppa+jujgRdEg9pG4VH2JmapVaN2pnss/FN2zv7BZkgwA9S
NTpyL3Be1x4MLex9Y1CeMwFDpMWgPrHBpsZhGtm9ohy6HQ1B8MT6wDF516WOZul3sb3zobtm
Ani9e+goik/T7iM+g5HyOkr5aOHqT3bNugHXYeTBJ5+CKAGF7Jqy/PCflafh8nxMamH1I0x4
jlslhhTZGVNlYLiuZI9/xFhtdIaCPjei2xd1</vt:lpwstr>
  </property>
  <property fmtid="{D5CDD505-2E9C-101B-9397-08002B2CF9AE}" pid="11" name="NSCPROP_SA">
    <vt:lpwstr>D:\work\3GPP\RAN4#92b\Inbox\drafts\NR UE demod\draft R4-1912710 - Way forward on PMI reporting requirements for Tx ports larger than 8 and up to 32.pptx</vt:lpwstr>
  </property>
  <property fmtid="{D5CDD505-2E9C-101B-9397-08002B2CF9AE}" pid="12" name="ContentTypeId">
    <vt:lpwstr>0x0101004257954231A76C44B0D04C9AEE4292A8</vt:lpwstr>
  </property>
  <property fmtid="{D5CDD505-2E9C-101B-9397-08002B2CF9AE}" pid="13" name="_2015_ms_pID_7253432">
    <vt:lpwstr>Uw==</vt:lpwstr>
  </property>
  <property fmtid="{D5CDD505-2E9C-101B-9397-08002B2CF9AE}" pid="14" name="RS_Classification">
    <vt:lpwstr>UNRESTRICTED</vt:lpwstr>
  </property>
  <property fmtid="{D5CDD505-2E9C-101B-9397-08002B2CF9AE}" pid="15" name="RS_ClassificationID">
    <vt:i4>0</vt:i4>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1618796104</vt:lpwstr>
  </property>
</Properties>
</file>