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83" r:id="rId3"/>
    <p:sldId id="279" r:id="rId4"/>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 Anthony (Nokia - GB/Bristol)" initials="LA(-G" lastIdx="5" clrIdx="0"/>
  <p:cmAuthor id="2" name="ZTE 2nd" initials="RZ2ndRev" lastIdx="6" clrIdx="1"/>
  <p:cmAuthor id="3" name="Luis Martinez G62" initials="LMG62" lastIdx="8" clrIdx="2"/>
  <p:cmAuthor id="4" name="Huawei, revisions" initials="MS"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80A035-3CB7-42D6-BBA9-C0E071374367}" v="3" dt="2021-04-20T05:26:49.364"/>
    <p1510:client id="{A4B048C7-2AE1-42B6-8A2D-9C3C876BF6C1}" v="11" dt="2021-04-19T11:20:43.3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6/11/relationships/changesInfo" Target="changesInfos/changesInfo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Martinez G" userId="0ebe31dc-60a7-412b-bc71-c6a265dd5a17" providerId="ADAL" clId="{0180A035-3CB7-42D6-BBA9-C0E071374367}"/>
    <pc:docChg chg="modSld">
      <pc:chgData name="Luis Martinez G" userId="0ebe31dc-60a7-412b-bc71-c6a265dd5a17" providerId="ADAL" clId="{0180A035-3CB7-42D6-BBA9-C0E071374367}" dt="2021-04-20T05:27:00.202" v="2" actId="6549"/>
      <pc:docMkLst>
        <pc:docMk/>
      </pc:docMkLst>
      <pc:sldChg chg="modSp">
        <pc:chgData name="Luis Martinez G" userId="0ebe31dc-60a7-412b-bc71-c6a265dd5a17" providerId="ADAL" clId="{0180A035-3CB7-42D6-BBA9-C0E071374367}" dt="2021-04-20T05:26:49.364" v="1"/>
        <pc:sldMkLst>
          <pc:docMk/>
          <pc:sldMk cId="0" sldId="256"/>
        </pc:sldMkLst>
        <pc:spChg chg="mod">
          <ac:chgData name="Luis Martinez G" userId="0ebe31dc-60a7-412b-bc71-c6a265dd5a17" providerId="ADAL" clId="{0180A035-3CB7-42D6-BBA9-C0E071374367}" dt="2021-04-20T05:26:49.364" v="1"/>
          <ac:spMkLst>
            <pc:docMk/>
            <pc:sldMk cId="0" sldId="256"/>
            <ac:spMk id="4" creationId="{00000000-0000-0000-0000-000000000000}"/>
          </ac:spMkLst>
        </pc:spChg>
      </pc:sldChg>
      <pc:sldChg chg="modNotesTx">
        <pc:chgData name="Luis Martinez G" userId="0ebe31dc-60a7-412b-bc71-c6a265dd5a17" providerId="ADAL" clId="{0180A035-3CB7-42D6-BBA9-C0E071374367}" dt="2021-04-20T05:27:00.202" v="2" actId="6549"/>
        <pc:sldMkLst>
          <pc:docMk/>
          <pc:sldMk cId="0" sldId="279"/>
        </pc:sldMkLst>
      </pc:sldChg>
    </pc:docChg>
  </pc:docChgLst>
  <pc:docChgLst>
    <pc:chgData name="Luis Martinez G" userId="0ebe31dc-60a7-412b-bc71-c6a265dd5a17" providerId="ADAL" clId="{A4B048C7-2AE1-42B6-8A2D-9C3C876BF6C1}"/>
    <pc:docChg chg="undo redo custSel modSld">
      <pc:chgData name="Luis Martinez G" userId="0ebe31dc-60a7-412b-bc71-c6a265dd5a17" providerId="ADAL" clId="{A4B048C7-2AE1-42B6-8A2D-9C3C876BF6C1}" dt="2021-04-19T11:20:43.384" v="136" actId="27636"/>
      <pc:docMkLst>
        <pc:docMk/>
      </pc:docMkLst>
      <pc:sldChg chg="modSp mod">
        <pc:chgData name="Luis Martinez G" userId="0ebe31dc-60a7-412b-bc71-c6a265dd5a17" providerId="ADAL" clId="{A4B048C7-2AE1-42B6-8A2D-9C3C876BF6C1}" dt="2021-04-19T11:20:43.384" v="136" actId="27636"/>
        <pc:sldMkLst>
          <pc:docMk/>
          <pc:sldMk cId="0" sldId="279"/>
        </pc:sldMkLst>
        <pc:spChg chg="mod">
          <ac:chgData name="Luis Martinez G" userId="0ebe31dc-60a7-412b-bc71-c6a265dd5a17" providerId="ADAL" clId="{A4B048C7-2AE1-42B6-8A2D-9C3C876BF6C1}" dt="2021-04-19T11:20:43.384" v="136" actId="27636"/>
          <ac:spMkLst>
            <pc:docMk/>
            <pc:sldMk cId="0" sldId="279"/>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2FA4BE-82FC-4FFE-AAF3-5CD7FA65040F}" type="datetimeFigureOut">
              <a:rPr lang="sv-SE" smtClean="0"/>
              <a:t>2021-04-20</a:t>
            </a:fld>
            <a:endParaRPr lang="sv-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5C722-B676-479F-A43E-B616D1E195ED}" type="slidenum">
              <a:rPr lang="sv-SE" smtClean="0"/>
              <a:t>‹#›</a:t>
            </a:fld>
            <a:endParaRPr lang="sv-S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5C722-B676-479F-A43E-B616D1E195ED}" type="slidenum">
              <a:rPr lang="sv-SE" smtClean="0"/>
              <a:t>3</a:t>
            </a:fld>
            <a:endParaRPr lang="sv-SE"/>
          </a:p>
        </p:txBody>
      </p:sp>
    </p:spTree>
    <p:extLst>
      <p:ext uri="{BB962C8B-B14F-4D97-AF65-F5344CB8AC3E}">
        <p14:creationId xmlns:p14="http://schemas.microsoft.com/office/powerpoint/2010/main" val="4204712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2021-04-20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2021-04-20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2021-04-20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2021-04-20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E1CD4F-CAD4-472F-9108-0C6DDA8F73D7}" type="datetimeFigureOut">
              <a:rPr lang="sv-SE" smtClean="0"/>
              <a:t>2021-04-20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p:cNvSpPr>
            <a:spLocks noGrp="1"/>
          </p:cNvSpPr>
          <p:nvPr>
            <p:ph type="dt" sz="half" idx="10"/>
          </p:nvPr>
        </p:nvSpPr>
        <p:spPr/>
        <p:txBody>
          <a:bodyPr/>
          <a:lstStyle/>
          <a:p>
            <a:fld id="{20E1CD4F-CAD4-472F-9108-0C6DDA8F73D7}" type="datetimeFigureOut">
              <a:rPr lang="sv-SE" smtClean="0"/>
              <a:t>2021-04-20</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p:cNvSpPr>
            <a:spLocks noGrp="1"/>
          </p:cNvSpPr>
          <p:nvPr>
            <p:ph type="dt" sz="half" idx="10"/>
          </p:nvPr>
        </p:nvSpPr>
        <p:spPr/>
        <p:txBody>
          <a:bodyPr/>
          <a:lstStyle/>
          <a:p>
            <a:fld id="{20E1CD4F-CAD4-472F-9108-0C6DDA8F73D7}" type="datetimeFigureOut">
              <a:rPr lang="sv-SE" smtClean="0"/>
              <a:t>2021-04-20</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20E1CD4F-CAD4-472F-9108-0C6DDA8F73D7}" type="datetimeFigureOut">
              <a:rPr lang="sv-SE" smtClean="0"/>
              <a:t>2021-04-20</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E1CD4F-CAD4-472F-9108-0C6DDA8F73D7}" type="datetimeFigureOut">
              <a:rPr lang="sv-SE" smtClean="0"/>
              <a:t>2021-04-20</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0E1CD4F-CAD4-472F-9108-0C6DDA8F73D7}" type="datetimeFigureOut">
              <a:rPr lang="sv-SE" smtClean="0"/>
              <a:t>2021-04-20</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0E1CD4F-CAD4-472F-9108-0C6DDA8F73D7}" type="datetimeFigureOut">
              <a:rPr lang="sv-SE" smtClean="0"/>
              <a:t>2021-04-20</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1CD4F-CAD4-472F-9108-0C6DDA8F73D7}" type="datetimeFigureOut">
              <a:rPr lang="sv-SE" smtClean="0"/>
              <a:t>2021-04-20</a:t>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08F544-F9D6-455F-B0D5-658141DC6C98}" type="slidenum">
              <a:rPr lang="sv-SE" smtClean="0"/>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IAB EMC spatial exclusion</a:t>
            </a:r>
            <a:endParaRPr lang="sv-SE" dirty="0"/>
          </a:p>
        </p:txBody>
      </p:sp>
      <p:sp>
        <p:nvSpPr>
          <p:cNvPr id="3" name="Subtitle 2"/>
          <p:cNvSpPr>
            <a:spLocks noGrp="1"/>
          </p:cNvSpPr>
          <p:nvPr>
            <p:ph type="subTitle" idx="1"/>
          </p:nvPr>
        </p:nvSpPr>
        <p:spPr/>
        <p:txBody>
          <a:bodyPr/>
          <a:lstStyle/>
          <a:p>
            <a:r>
              <a:rPr lang="sv-SE" dirty="0"/>
              <a:t>Ericsson</a:t>
            </a:r>
          </a:p>
        </p:txBody>
      </p:sp>
      <p:sp>
        <p:nvSpPr>
          <p:cNvPr id="4" name="Rectangle 3"/>
          <p:cNvSpPr/>
          <p:nvPr/>
        </p:nvSpPr>
        <p:spPr>
          <a:xfrm>
            <a:off x="462454" y="383957"/>
            <a:ext cx="11613931" cy="646331"/>
          </a:xfrm>
          <a:prstGeom prst="rect">
            <a:avLst/>
          </a:prstGeom>
        </p:spPr>
        <p:txBody>
          <a:bodyPr wrap="square">
            <a:spAutoFit/>
          </a:bodyPr>
          <a:lstStyle/>
          <a:p>
            <a:r>
              <a:rPr lang="en-US" b="1" dirty="0"/>
              <a:t>3GPP TSG-RAN WG4 Meeting # 98-bis-e 							R4-2106085 </a:t>
            </a:r>
          </a:p>
          <a:p>
            <a:r>
              <a:rPr lang="en-US" b="1" dirty="0"/>
              <a:t>Electronic Meeting, 12th – 20th April, 2021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Background</a:t>
            </a:r>
          </a:p>
        </p:txBody>
      </p:sp>
      <p:sp>
        <p:nvSpPr>
          <p:cNvPr id="3" name="内容占位符 2"/>
          <p:cNvSpPr>
            <a:spLocks noGrp="1"/>
          </p:cNvSpPr>
          <p:nvPr>
            <p:ph idx="1"/>
          </p:nvPr>
        </p:nvSpPr>
        <p:spPr>
          <a:xfrm>
            <a:off x="838200" y="1473200"/>
            <a:ext cx="10837545" cy="5105400"/>
          </a:xfrm>
        </p:spPr>
        <p:txBody>
          <a:bodyPr>
            <a:noAutofit/>
          </a:bodyPr>
          <a:lstStyle/>
          <a:p>
            <a:r>
              <a:rPr lang="en-US" altLang="zh-CN" sz="2000" dirty="0"/>
              <a:t>In RAN4 #98-bis-e meeting, the concept of spatial exclusion and its incorporation to the IAB EMC standard was discussed.</a:t>
            </a:r>
          </a:p>
          <a:p>
            <a:r>
              <a:rPr lang="en-US" altLang="zh-CN" sz="2000" dirty="0"/>
              <a:t>Companies agree on the need to guarantee protection for IAB node during the radiated immunity test. </a:t>
            </a:r>
          </a:p>
          <a:p>
            <a:pPr lvl="0"/>
            <a:r>
              <a:rPr lang="en-US" altLang="zh-CN" sz="2000" dirty="0">
                <a:sym typeface="+mn-ea"/>
              </a:rPr>
              <a:t>One mechanism considered to offer the necessary protection to the IAB node during EMC RI test is the spatial exclusion. This mechanism has been introduced to the NR BS EMC standard and it’s been agreed to reuse it in the IAB EMC standard.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sv-SE" dirty="0">
                <a:solidFill>
                  <a:schemeClr val="tx1"/>
                </a:solidFill>
              </a:rPr>
              <a:t>How to address the spatial exclusion?</a:t>
            </a:r>
          </a:p>
        </p:txBody>
      </p:sp>
      <p:sp>
        <p:nvSpPr>
          <p:cNvPr id="3" name="Content Placeholder 2"/>
          <p:cNvSpPr>
            <a:spLocks noGrp="1"/>
          </p:cNvSpPr>
          <p:nvPr>
            <p:ph idx="1"/>
          </p:nvPr>
        </p:nvSpPr>
        <p:spPr/>
        <p:txBody>
          <a:bodyPr>
            <a:normAutofit fontScale="70000" lnSpcReduction="20000"/>
          </a:bodyPr>
          <a:lstStyle/>
          <a:p>
            <a:pPr marL="0" lvl="1"/>
            <a:r>
              <a:rPr lang="en-US" altLang="sv-SE" dirty="0">
                <a:solidFill>
                  <a:schemeClr val="tx1"/>
                </a:solidFill>
                <a:sym typeface="+mn-ea"/>
              </a:rPr>
              <a:t>The intention of spatial exclusion is to protec</a:t>
            </a:r>
            <a:r>
              <a:rPr lang="en-US" altLang="sv-SE" dirty="0">
                <a:sym typeface="+mn-ea"/>
              </a:rPr>
              <a:t>t EUT and its internal components by avoiding to expose its antenna array face during the RI testing .</a:t>
            </a:r>
          </a:p>
          <a:p>
            <a:pPr marL="0" lvl="1"/>
            <a:r>
              <a:rPr lang="en-US" altLang="sv-SE" dirty="0">
                <a:solidFill>
                  <a:schemeClr val="tx1"/>
                </a:solidFill>
                <a:sym typeface="+mn-ea"/>
              </a:rPr>
              <a:t>IAB node architecture introduces new considerations that impact the implementation of the spatial exclusion. Although RAN</a:t>
            </a:r>
            <a:r>
              <a:rPr lang="en-US" altLang="sv-SE" dirty="0">
                <a:sym typeface="+mn-ea"/>
              </a:rPr>
              <a:t>4 companies agreed on including spatial exclusion in the IAB EMC specification, there is no agreement in the best way to implement this agreement.</a:t>
            </a:r>
            <a:endParaRPr lang="en-US" altLang="sv-SE" dirty="0">
              <a:solidFill>
                <a:schemeClr val="tx1"/>
              </a:solidFill>
            </a:endParaRPr>
          </a:p>
          <a:p>
            <a:r>
              <a:rPr lang="en-US" altLang="sv-SE" dirty="0">
                <a:solidFill>
                  <a:schemeClr val="tx1"/>
                </a:solidFill>
              </a:rPr>
              <a:t>The following options were identified during the meeting: </a:t>
            </a:r>
          </a:p>
          <a:p>
            <a:pPr lvl="1"/>
            <a:r>
              <a:rPr lang="en-US" altLang="sv-SE" dirty="0">
                <a:solidFill>
                  <a:schemeClr val="tx1"/>
                </a:solidFill>
              </a:rPr>
              <a:t>Option 1: </a:t>
            </a:r>
            <a:r>
              <a:rPr lang="en-US" b="1" dirty="0"/>
              <a:t>: </a:t>
            </a:r>
            <a:r>
              <a:rPr lang="en-US" dirty="0"/>
              <a:t>The spatial exclusion zone is only applicable to the IAB type 1-O or type 2-O with one antenna array plane. If an IAB type 1-O or type 2-O has two antenna arrays in two directions, it is recommended that the exclusion band be expanded instead of two spatial exclusion zones.</a:t>
            </a:r>
            <a:endParaRPr lang="en-US" altLang="sv-SE" dirty="0">
              <a:solidFill>
                <a:schemeClr val="tx1"/>
              </a:solidFill>
            </a:endParaRPr>
          </a:p>
          <a:p>
            <a:pPr lvl="1"/>
            <a:r>
              <a:rPr lang="en-US" altLang="sv-SE" dirty="0">
                <a:solidFill>
                  <a:schemeClr val="tx1"/>
                </a:solidFill>
              </a:rPr>
              <a:t>Option 2: I</a:t>
            </a:r>
            <a:r>
              <a:rPr lang="en-US" dirty="0"/>
              <a:t>t would be enough to state that antenna array(s)/radiating elements of the IAB node shall be excluded/protected during RI testing.</a:t>
            </a:r>
          </a:p>
          <a:p>
            <a:pPr lvl="1"/>
            <a:r>
              <a:rPr lang="en-US" dirty="0">
                <a:solidFill>
                  <a:schemeClr val="accent6"/>
                </a:solidFill>
                <a:sym typeface="+mn-ea"/>
              </a:rPr>
              <a:t>Option 3: Other solutions are not precluded.</a:t>
            </a:r>
          </a:p>
          <a:p>
            <a:pPr marL="0" indent="0">
              <a:buNone/>
            </a:pPr>
            <a:r>
              <a:rPr lang="en-US" altLang="sv-SE" dirty="0">
                <a:solidFill>
                  <a:schemeClr val="tx1"/>
                </a:solidFill>
                <a:sym typeface="+mn-ea"/>
              </a:rPr>
              <a:t>WF: To work in the </a:t>
            </a:r>
            <a:r>
              <a:rPr lang="en-US" altLang="sv-SE" dirty="0">
                <a:sym typeface="+mn-ea"/>
              </a:rPr>
              <a:t>text to include spatial exclusion </a:t>
            </a:r>
            <a:r>
              <a:rPr lang="en-US" altLang="sv-SE" dirty="0">
                <a:solidFill>
                  <a:schemeClr val="accent6"/>
                </a:solidFill>
                <a:sym typeface="+mn-ea"/>
              </a:rPr>
              <a:t>for EMC RI testing </a:t>
            </a:r>
            <a:r>
              <a:rPr lang="en-US" altLang="sv-SE" dirty="0">
                <a:sym typeface="+mn-ea"/>
              </a:rPr>
              <a:t>in the IAB EMC specification. The text should consider all</a:t>
            </a:r>
            <a:r>
              <a:rPr lang="en-US" dirty="0"/>
              <a:t> </a:t>
            </a:r>
            <a:r>
              <a:rPr lang="en-US" dirty="0">
                <a:solidFill>
                  <a:schemeClr val="accent6"/>
                </a:solidFill>
              </a:rPr>
              <a:t>envisioned </a:t>
            </a:r>
            <a:r>
              <a:rPr lang="en-US" strike="sngStrike" dirty="0"/>
              <a:t>the possible </a:t>
            </a:r>
            <a:r>
              <a:rPr lang="en-US" dirty="0"/>
              <a:t>IAB architecture design</a:t>
            </a:r>
            <a:r>
              <a:rPr lang="en-US" dirty="0">
                <a:solidFill>
                  <a:schemeClr val="accent6"/>
                </a:solidFill>
              </a:rPr>
              <a:t>s and related EMC RI conformance testing implications (also including the potential case of EMC RI testing without spatial exclusion)</a:t>
            </a:r>
            <a:r>
              <a:rPr lang="en-US" i="1" dirty="0"/>
              <a:t>. </a:t>
            </a:r>
          </a:p>
          <a:p>
            <a:pPr marL="0" indent="0">
              <a:buNone/>
            </a:pPr>
            <a:r>
              <a:rPr lang="en-US" altLang="sv-SE" i="1" dirty="0">
                <a:solidFill>
                  <a:schemeClr val="tx1"/>
                </a:solidFill>
                <a:sym typeface="+mn-ea"/>
              </a:rPr>
              <a:t>To follow the discussion on the IAB architecture discussed in the RF scope.</a:t>
            </a:r>
            <a:endParaRPr lang="en-US" altLang="sv-SE" dirty="0">
              <a:solidFill>
                <a:schemeClr val="tx1"/>
              </a:solidFill>
              <a:sym typeface="+mn-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363</Words>
  <Application>Microsoft Office PowerPoint</Application>
  <PresentationFormat>Widescreen</PresentationFormat>
  <Paragraphs>18</Paragraphs>
  <Slides>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IAB EMC spatial exclusion</vt:lpstr>
      <vt:lpstr>Background</vt:lpstr>
      <vt:lpstr>How to address the spatial exclusion?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BS study for 7 -24 GHz</dc:title>
  <dc:creator>Thomas Chapman</dc:creator>
  <cp:lastModifiedBy>Luis Martinez G71</cp:lastModifiedBy>
  <cp:revision>50</cp:revision>
  <dcterms:created xsi:type="dcterms:W3CDTF">2019-04-11T13:40:00Z</dcterms:created>
  <dcterms:modified xsi:type="dcterms:W3CDTF">2021-04-20T05:27:03Z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0x01010044716977384E8C46A6E5B2E20BE18D06</vt:lpwstr>
  </property>
  <property fmtid="{D5CDD505-2E9C-101B-9397-08002B2CF9AE}" pid="3" name="KSOProductBuildVer">
    <vt:lpwstr>2052-10.8.2.7027</vt:lpwstr>
  </property>
</Properties>
</file>