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2">
  <p:sldMasterIdLst>
    <p:sldMasterId id="2147483648" r:id="rId1"/>
  </p:sldMasterIdLst>
  <p:sldIdLst>
    <p:sldId id="256" r:id="rId2"/>
    <p:sldId id="264" r:id="rId3"/>
    <p:sldId id="274" r:id="rId4"/>
    <p:sldId id="276" r:id="rId5"/>
    <p:sldId id="275" r:id="rId6"/>
    <p:sldId id="273" r:id="rId7"/>
  </p:sldIdLst>
  <p:sldSz cx="12192000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sther Sienkiewicz" initials="ES" lastIdx="3" clrIdx="0"/>
  <p:cmAuthor id="2" name="xuefei1" initials="4" lastIdx="1" clrIdx="1"/>
  <p:cmAuthor id="3" name="Golebiowski, Bartlomiej (Nokia - PL/Wroclaw)" initials="GB(-P" lastIdx="2" clrIdx="2"/>
  <p:cmAuthor id="4" name="Chunhui Zhang" initials="CZ" lastIdx="2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9D7B26C5-4107-4FEC-AEDC-1716B250A1EF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84" y="3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i-F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20.4.2021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20.4.2021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20.4.2021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20.4.2021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20.4.2021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20.4.2021</a:t>
            </a:fld>
            <a:endParaRPr lang="fi-F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20.4.2021</a:t>
            </a:fld>
            <a:endParaRPr lang="fi-FI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20.4.2021</a:t>
            </a:fld>
            <a:endParaRPr lang="fi-FI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20.4.2021</a:t>
            </a:fld>
            <a:endParaRPr lang="fi-FI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20.4.2021</a:t>
            </a:fld>
            <a:endParaRPr lang="fi-F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20.4.2021</a:t>
            </a:fld>
            <a:endParaRPr lang="fi-F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B7EEB1-1759-49CF-8281-207530E5E269}" type="datetimeFigureOut">
              <a:rPr lang="fi-FI" smtClean="0"/>
              <a:t>20.4.2021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26636" y="2033652"/>
            <a:ext cx="9144000" cy="2387600"/>
          </a:xfrm>
        </p:spPr>
        <p:txBody>
          <a:bodyPr>
            <a:normAutofit/>
          </a:bodyPr>
          <a:lstStyle/>
          <a:p>
            <a:r>
              <a:rPr lang="en-US" dirty="0"/>
              <a:t>WF on </a:t>
            </a:r>
            <a:r>
              <a:rPr lang="en-GB" dirty="0"/>
              <a:t>NR-U </a:t>
            </a:r>
            <a:r>
              <a:rPr lang="pl-PL" dirty="0"/>
              <a:t>BS </a:t>
            </a:r>
            <a:r>
              <a:rPr lang="pl-PL" dirty="0" err="1"/>
              <a:t>wideband</a:t>
            </a:r>
            <a:r>
              <a:rPr lang="pl-PL" dirty="0"/>
              <a:t> </a:t>
            </a:r>
            <a:r>
              <a:rPr lang="pl-PL" dirty="0" err="1"/>
              <a:t>operation</a:t>
            </a:r>
            <a:r>
              <a:rPr lang="pl-PL" dirty="0"/>
              <a:t> </a:t>
            </a:r>
            <a:r>
              <a:rPr lang="pl-PL" dirty="0" err="1"/>
              <a:t>testing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824348"/>
            <a:ext cx="9144000" cy="1655762"/>
          </a:xfrm>
        </p:spPr>
        <p:txBody>
          <a:bodyPr/>
          <a:lstStyle/>
          <a:p>
            <a:r>
              <a:rPr lang="fi-FI" dirty="0"/>
              <a:t>Nokia, Nokia Shanghai Bell</a:t>
            </a:r>
          </a:p>
        </p:txBody>
      </p:sp>
      <p:sp>
        <p:nvSpPr>
          <p:cNvPr id="4" name="Subtitle 2"/>
          <p:cNvSpPr txBox="1"/>
          <p:nvPr/>
        </p:nvSpPr>
        <p:spPr>
          <a:xfrm>
            <a:off x="9717741" y="152892"/>
            <a:ext cx="3173507" cy="4291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pl-PL" dirty="0"/>
              <a:t> </a:t>
            </a:r>
            <a:r>
              <a:rPr lang="fi-FI" dirty="0"/>
              <a:t>R4-2</a:t>
            </a:r>
            <a:r>
              <a:rPr lang="pl-PL" dirty="0"/>
              <a:t>106005</a:t>
            </a:r>
            <a:endParaRPr lang="fi-FI" dirty="0"/>
          </a:p>
        </p:txBody>
      </p:sp>
      <p:sp>
        <p:nvSpPr>
          <p:cNvPr id="5" name="Subtitle 2"/>
          <p:cNvSpPr txBox="1"/>
          <p:nvPr/>
        </p:nvSpPr>
        <p:spPr>
          <a:xfrm>
            <a:off x="528917" y="152891"/>
            <a:ext cx="5567083" cy="96947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b="1" dirty="0"/>
              <a:t>3GPP TSG-RAN WG4 Meeting #9</a:t>
            </a:r>
            <a:r>
              <a:rPr lang="pl-PL" b="1" dirty="0"/>
              <a:t>8-bis</a:t>
            </a:r>
            <a:r>
              <a:rPr lang="en-GB" b="1" dirty="0"/>
              <a:t>-e</a:t>
            </a:r>
          </a:p>
          <a:p>
            <a:pPr algn="l"/>
            <a:r>
              <a:rPr lang="en-GB" b="1" dirty="0"/>
              <a:t>Electronic Meeting, </a:t>
            </a:r>
            <a:r>
              <a:rPr lang="en-US" b="1" dirty="0"/>
              <a:t>12 April</a:t>
            </a:r>
            <a:r>
              <a:rPr lang="en-GB" b="1" dirty="0"/>
              <a:t> – </a:t>
            </a:r>
            <a:r>
              <a:rPr lang="en-US" b="1" dirty="0"/>
              <a:t>20 April</a:t>
            </a:r>
            <a:r>
              <a:rPr lang="en-GB" b="1" dirty="0"/>
              <a:t>, 202</a:t>
            </a:r>
            <a:r>
              <a:rPr lang="en-US" b="1" dirty="0"/>
              <a:t>1</a:t>
            </a:r>
            <a:endParaRPr lang="fi-FI" dirty="0">
              <a:highlight>
                <a:srgbClr val="FFFF00"/>
              </a:highligh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7092" y="0"/>
            <a:ext cx="10515600" cy="1325563"/>
          </a:xfrm>
        </p:spPr>
        <p:txBody>
          <a:bodyPr/>
          <a:lstStyle/>
          <a:p>
            <a:r>
              <a:rPr lang="en-GB" dirty="0"/>
              <a:t>Background</a:t>
            </a:r>
            <a:r>
              <a:rPr lang="pl-PL" dirty="0"/>
              <a:t> (1/4)</a:t>
            </a:r>
            <a:endParaRPr lang="en-GB" dirty="0"/>
          </a:p>
        </p:txBody>
      </p:sp>
      <p:sp>
        <p:nvSpPr>
          <p:cNvPr id="5" name="Rectangle 4"/>
          <p:cNvSpPr/>
          <p:nvPr/>
        </p:nvSpPr>
        <p:spPr>
          <a:xfrm>
            <a:off x="377093" y="1325563"/>
            <a:ext cx="10972780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/>
              <a:t>This WF summarize</a:t>
            </a:r>
            <a:r>
              <a:rPr lang="pl-PL" dirty="0"/>
              <a:t>s </a:t>
            </a:r>
            <a:r>
              <a:rPr lang="en-GB" dirty="0"/>
              <a:t>agreements</a:t>
            </a:r>
            <a:r>
              <a:rPr lang="pl-PL" dirty="0"/>
              <a:t> from RAN4#98-bis-e </a:t>
            </a:r>
            <a:r>
              <a:rPr lang="en-GB" dirty="0"/>
              <a:t>meeting</a:t>
            </a:r>
            <a:r>
              <a:rPr lang="pl-PL" dirty="0"/>
              <a:t> on NR-U BS </a:t>
            </a:r>
            <a:r>
              <a:rPr lang="en-GB" dirty="0"/>
              <a:t>wideband operation testing</a:t>
            </a:r>
            <a:r>
              <a:rPr lang="pl-PL" dirty="0"/>
              <a:t>. </a:t>
            </a:r>
            <a:r>
              <a:rPr lang="en-GB" dirty="0"/>
              <a:t>Following</a:t>
            </a:r>
            <a:r>
              <a:rPr lang="pl-PL" dirty="0"/>
              <a:t> </a:t>
            </a:r>
            <a:r>
              <a:rPr lang="en-GB" dirty="0"/>
              <a:t>contributions were submitted</a:t>
            </a:r>
            <a:r>
              <a:rPr lang="pl-PL" dirty="0"/>
              <a:t>: </a:t>
            </a:r>
            <a:r>
              <a:rPr lang="en-GB" dirty="0"/>
              <a:t> </a:t>
            </a:r>
            <a:endParaRPr lang="pl-PL" dirty="0"/>
          </a:p>
          <a:p>
            <a:endParaRPr lang="pl-PL" dirty="0"/>
          </a:p>
          <a:p>
            <a:r>
              <a:rPr lang="pl-PL" sz="1400" dirty="0"/>
              <a:t>[1] </a:t>
            </a:r>
            <a:r>
              <a:rPr lang="en-GB" sz="1400" dirty="0"/>
              <a:t>R4-2106308</a:t>
            </a:r>
            <a:r>
              <a:rPr lang="pl-PL" sz="1400" dirty="0"/>
              <a:t>, </a:t>
            </a:r>
            <a:r>
              <a:rPr lang="en-US" sz="1400" dirty="0"/>
              <a:t>Discussion on test configurations for wideband NR-U operation</a:t>
            </a:r>
            <a:r>
              <a:rPr lang="pl-PL" sz="1400" dirty="0"/>
              <a:t>, </a:t>
            </a:r>
            <a:r>
              <a:rPr lang="en-GB" sz="1400" dirty="0"/>
              <a:t>Nokia, Nokia Shanghai Bell</a:t>
            </a:r>
            <a:endParaRPr lang="pl-PL" sz="1400" dirty="0"/>
          </a:p>
          <a:p>
            <a:r>
              <a:rPr lang="pl-PL" sz="1400" dirty="0"/>
              <a:t>[2] R4-2106311, </a:t>
            </a:r>
            <a:r>
              <a:rPr lang="en-US" sz="1400" dirty="0"/>
              <a:t>Draft CR to TS 38.141-1 – Test configurations for NR-U BS conformance tests</a:t>
            </a:r>
            <a:r>
              <a:rPr lang="pl-PL" sz="1400" dirty="0"/>
              <a:t>, </a:t>
            </a:r>
            <a:r>
              <a:rPr lang="en-GB" sz="1400" dirty="0"/>
              <a:t>Nokia, Nokia Shanghai Bell</a:t>
            </a:r>
            <a:endParaRPr lang="pl-PL" sz="1400" dirty="0"/>
          </a:p>
          <a:p>
            <a:r>
              <a:rPr lang="pl-PL" sz="1400" dirty="0"/>
              <a:t>[3] </a:t>
            </a:r>
            <a:r>
              <a:rPr lang="en-GB" sz="1400" dirty="0"/>
              <a:t>R4-210631</a:t>
            </a:r>
            <a:r>
              <a:rPr lang="pl-PL" sz="1400" dirty="0"/>
              <a:t>2, </a:t>
            </a:r>
            <a:r>
              <a:rPr lang="en-US" sz="1400" dirty="0"/>
              <a:t>Draft CR to TS 38.141-</a:t>
            </a:r>
            <a:r>
              <a:rPr lang="pl-PL" sz="1400" dirty="0"/>
              <a:t>2</a:t>
            </a:r>
            <a:r>
              <a:rPr lang="en-US" sz="1400" dirty="0"/>
              <a:t> – Test configurations for NR-U BS conformance tests, Nokia, Nokia Shanghai Bell</a:t>
            </a:r>
          </a:p>
          <a:p>
            <a:endParaRPr lang="pl-PL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7092" y="0"/>
            <a:ext cx="10515600" cy="1325563"/>
          </a:xfrm>
        </p:spPr>
        <p:txBody>
          <a:bodyPr/>
          <a:lstStyle/>
          <a:p>
            <a:r>
              <a:rPr lang="en-GB" dirty="0"/>
              <a:t>Background</a:t>
            </a:r>
            <a:r>
              <a:rPr lang="pl-PL" dirty="0"/>
              <a:t> (2/4)</a:t>
            </a:r>
            <a:endParaRPr lang="en-GB" dirty="0"/>
          </a:p>
        </p:txBody>
      </p:sp>
      <p:sp>
        <p:nvSpPr>
          <p:cNvPr id="5" name="Rectangle 4"/>
          <p:cNvSpPr/>
          <p:nvPr/>
        </p:nvSpPr>
        <p:spPr>
          <a:xfrm>
            <a:off x="377093" y="1325563"/>
            <a:ext cx="1097278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Specific emission mask </a:t>
            </a:r>
            <a:r>
              <a:rPr lang="en-GB" dirty="0"/>
              <a:t>is</a:t>
            </a:r>
            <a:r>
              <a:rPr lang="en-US" dirty="0"/>
              <a:t> specified in the RAN4 </a:t>
            </a:r>
            <a:r>
              <a:rPr lang="pl-PL" dirty="0"/>
              <a:t>BS </a:t>
            </a:r>
            <a:r>
              <a:rPr lang="en-US" dirty="0"/>
              <a:t>core specifications TS 38.104, for one and two non-transmitted channels, as well as the masks are dependent on configured transmission bandwidth</a:t>
            </a:r>
            <a:endParaRPr lang="pl-PL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The introduction of non-transmitted channels and an adaptive emission mask means new test requirements need to be defined.</a:t>
            </a:r>
            <a:endParaRPr lang="pl-PL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The new requirements specified in the core specifications for NR-U including those related to the non-transmitted channels has to be verified during the conformance testing. </a:t>
            </a:r>
            <a:endParaRPr lang="pl-PL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2943225" y="31242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en-GB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217867" y="5551657"/>
            <a:ext cx="975626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GB" altLang="pl-PL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Figure 1: Wideband case for 4x20MHz with both a 1x20MHz non-transmitted channel between transmitted channels and also a non-transmitted channel at the edge of the wideband channel</a:t>
            </a:r>
            <a:endParaRPr kumimoji="0" lang="en-GB" altLang="pl-PL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4196" y="3410898"/>
            <a:ext cx="6324600" cy="180975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7092" y="0"/>
            <a:ext cx="10515600" cy="1325563"/>
          </a:xfrm>
        </p:spPr>
        <p:txBody>
          <a:bodyPr/>
          <a:lstStyle/>
          <a:p>
            <a:r>
              <a:rPr lang="en-GB" dirty="0"/>
              <a:t>Background</a:t>
            </a:r>
            <a:r>
              <a:rPr lang="pl-PL" dirty="0"/>
              <a:t> (3/4)</a:t>
            </a:r>
            <a:endParaRPr lang="en-GB" dirty="0"/>
          </a:p>
        </p:txBody>
      </p:sp>
      <p:sp>
        <p:nvSpPr>
          <p:cNvPr id="5" name="Rectangle 4"/>
          <p:cNvSpPr/>
          <p:nvPr/>
        </p:nvSpPr>
        <p:spPr>
          <a:xfrm>
            <a:off x="377093" y="1325563"/>
            <a:ext cx="1097278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hangingPunct="0">
              <a:buFont typeface="Arial" panose="020B0604020202020204" pitchFamily="34" charset="0"/>
              <a:buChar char="•"/>
            </a:pPr>
            <a:r>
              <a:rPr lang="en-GB" dirty="0"/>
              <a:t>NRTC3 can be used for non-contiguous spectrum operation where there may be also one, two or more non-transmitted 20 MHz channels between two transmitted 20 MHz channels as shown in Fig. </a:t>
            </a:r>
            <a:r>
              <a:rPr lang="pl-PL" dirty="0">
                <a:solidFill>
                  <a:srgbClr val="FF0000"/>
                </a:solidFill>
              </a:rPr>
              <a:t>1 and 2</a:t>
            </a:r>
            <a:r>
              <a:rPr lang="en-GB" dirty="0"/>
              <a:t>. However, NRTC3 cannot be used for the BS in case where there is only one 40 MHz transmitted sub-block within the BS channel bandwidth as shown in Fig. </a:t>
            </a:r>
            <a:r>
              <a:rPr lang="pl-PL" dirty="0">
                <a:solidFill>
                  <a:srgbClr val="FF0000"/>
                </a:solidFill>
              </a:rPr>
              <a:t>3</a:t>
            </a:r>
            <a:r>
              <a:rPr lang="en-GB" dirty="0"/>
              <a:t>. As a result, a new/modified TC needs to be defined to ensure the NR-U BS will meet the OBUE masks in this case.  </a:t>
            </a:r>
            <a:endParaRPr lang="pl-PL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pl-PL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pl-PL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pl-PL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pl-PL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pl-PL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pl-PL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pl-PL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2943225" y="31242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en-GB"/>
          </a:p>
        </p:txBody>
      </p:sp>
      <p:pic>
        <p:nvPicPr>
          <p:cNvPr id="4098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016"/>
          <a:stretch>
            <a:fillRect/>
          </a:stretch>
        </p:blipFill>
        <p:spPr bwMode="auto">
          <a:xfrm>
            <a:off x="3115520" y="2883430"/>
            <a:ext cx="5495925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1718733" y="5047193"/>
            <a:ext cx="8940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algn="ctr" hangingPunct="0">
              <a:spcAft>
                <a:spcPts val="900"/>
              </a:spcAft>
            </a:pPr>
            <a:r>
              <a:rPr lang="en-GB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Figure </a:t>
            </a:r>
            <a:r>
              <a:rPr lang="pl-PL" sz="1400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2</a:t>
            </a:r>
            <a:r>
              <a:rPr lang="en-GB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 Wideband case for 3x20 MHz with a 1x20 MHz non-transmitted channel between transmitted channels of the wideband channel</a:t>
            </a:r>
            <a:endParaRPr lang="pl-PL" sz="14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7092" y="0"/>
            <a:ext cx="10515600" cy="1325563"/>
          </a:xfrm>
        </p:spPr>
        <p:txBody>
          <a:bodyPr/>
          <a:lstStyle/>
          <a:p>
            <a:r>
              <a:rPr lang="en-GB" dirty="0"/>
              <a:t>Background</a:t>
            </a:r>
            <a:r>
              <a:rPr lang="pl-PL" dirty="0"/>
              <a:t> (4/4)</a:t>
            </a:r>
            <a:endParaRPr lang="en-GB" dirty="0"/>
          </a:p>
        </p:txBody>
      </p:sp>
      <p:sp>
        <p:nvSpPr>
          <p:cNvPr id="5" name="Rectangle 4"/>
          <p:cNvSpPr/>
          <p:nvPr/>
        </p:nvSpPr>
        <p:spPr>
          <a:xfrm>
            <a:off x="377093" y="1325563"/>
            <a:ext cx="1097278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NRTC1 can be used for contiguous spectrum operation where there are one or more contiguous non-transmitted 20 MHz channels for 60 MHz or 80 MHz channel bandwidth as shown in </a:t>
            </a:r>
            <a:r>
              <a:rPr lang="pl-PL" dirty="0"/>
              <a:t>fig. </a:t>
            </a:r>
            <a:r>
              <a:rPr lang="pl-PL" dirty="0">
                <a:solidFill>
                  <a:srgbClr val="FF0000"/>
                </a:solidFill>
              </a:rPr>
              <a:t>3</a:t>
            </a:r>
            <a:r>
              <a:rPr lang="pl-PL" dirty="0"/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l-PL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pl-PL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pl-PL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pl-PL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pl-PL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pl-PL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pl-PL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2943225" y="31242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en-GB"/>
          </a:p>
        </p:txBody>
      </p:sp>
      <p:pic>
        <p:nvPicPr>
          <p:cNvPr id="3085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549" b="20078"/>
          <a:stretch>
            <a:fillRect/>
          </a:stretch>
        </p:blipFill>
        <p:spPr bwMode="auto">
          <a:xfrm>
            <a:off x="3038475" y="2333096"/>
            <a:ext cx="6115050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13"/>
          <p:cNvSpPr/>
          <p:nvPr/>
        </p:nvSpPr>
        <p:spPr>
          <a:xfrm>
            <a:off x="2232677" y="4272088"/>
            <a:ext cx="807720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algn="ctr" hangingPunct="0">
              <a:spcAft>
                <a:spcPts val="900"/>
              </a:spcAft>
            </a:pPr>
            <a:r>
              <a:rPr lang="en-GB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Figure </a:t>
            </a:r>
            <a:r>
              <a:rPr lang="pl-PL" sz="1400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3</a:t>
            </a:r>
            <a:r>
              <a:rPr lang="en-GB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 Wideband case for 4x20 MHz with a 2x20 MHz non-transmitted channel on the edge of the wideband channel</a:t>
            </a:r>
            <a:endParaRPr lang="pl-PL" sz="14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3600" dirty="0"/>
              <a:t>WF o</a:t>
            </a:r>
            <a:r>
              <a:rPr lang="en-US" sz="3600" dirty="0"/>
              <a:t>n </a:t>
            </a:r>
            <a:r>
              <a:rPr lang="en-GB" sz="3600" dirty="0"/>
              <a:t>NR-U </a:t>
            </a:r>
            <a:r>
              <a:rPr lang="pl-PL" sz="3600" dirty="0"/>
              <a:t>BS </a:t>
            </a:r>
            <a:r>
              <a:rPr lang="en-GB" sz="3600" dirty="0"/>
              <a:t>wideband operation testing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Agreements</a:t>
            </a:r>
            <a:r>
              <a:rPr lang="pl-PL" dirty="0"/>
              <a:t>: </a:t>
            </a:r>
          </a:p>
          <a:p>
            <a:pPr lvl="1"/>
            <a:r>
              <a:rPr lang="pl-PL" dirty="0"/>
              <a:t>Option 1: </a:t>
            </a:r>
          </a:p>
          <a:p>
            <a:pPr marL="457200" lvl="1" indent="0">
              <a:buNone/>
            </a:pPr>
            <a:r>
              <a:rPr lang="pl-PL" sz="1800" dirty="0"/>
              <a:t>T</a:t>
            </a:r>
            <a:r>
              <a:rPr lang="en-US" sz="1800" dirty="0"/>
              <a:t>o define modified TC for band n46 and n96 for NRTC1 and NRTC3 where the one 40 MHz transmitted sub-block is placed at one edge of the NR-U BS </a:t>
            </a:r>
            <a:r>
              <a:rPr lang="pl-PL" sz="1800" dirty="0"/>
              <a:t>CBW</a:t>
            </a:r>
            <a:r>
              <a:rPr lang="en-US" sz="1800" dirty="0"/>
              <a:t>, and the one 40 MHz transmitted sub-block is placed at another edge, in order to provide a more demanding TC for the </a:t>
            </a:r>
            <a:r>
              <a:rPr lang="pl-PL" sz="1800" dirty="0"/>
              <a:t>BS OBUE </a:t>
            </a:r>
            <a:r>
              <a:rPr lang="en-US" sz="1800" dirty="0"/>
              <a:t>tests.</a:t>
            </a:r>
            <a:endParaRPr lang="pl-PL" sz="1800" dirty="0"/>
          </a:p>
          <a:p>
            <a:pPr lvl="1"/>
            <a:r>
              <a:rPr lang="pl-PL" dirty="0"/>
              <a:t>Option 2: </a:t>
            </a:r>
          </a:p>
          <a:p>
            <a:pPr marL="457200" lvl="1" indent="0">
              <a:buNone/>
            </a:pPr>
            <a:r>
              <a:rPr lang="en-GB" sz="1800" dirty="0"/>
              <a:t>No new test configurations for in-carrier BS </a:t>
            </a:r>
            <a:r>
              <a:rPr lang="pl-PL" sz="1800" dirty="0"/>
              <a:t>OBUE</a:t>
            </a:r>
            <a:r>
              <a:rPr lang="en-GB" sz="1800" dirty="0"/>
              <a:t> requirements</a:t>
            </a:r>
            <a:r>
              <a:rPr lang="pl-PL" sz="1800" dirty="0"/>
              <a:t>.</a:t>
            </a:r>
          </a:p>
          <a:p>
            <a:pPr lvl="1"/>
            <a:r>
              <a:rPr lang="pl-PL" sz="2400" dirty="0">
                <a:solidFill>
                  <a:srgbClr val="FF0000"/>
                </a:solidFill>
                <a:sym typeface="+mn-ea"/>
              </a:rPr>
              <a:t>Option 3: </a:t>
            </a:r>
            <a:endParaRPr lang="pl-PL" sz="2400" dirty="0">
              <a:solidFill>
                <a:srgbClr val="FF0000"/>
              </a:solidFill>
            </a:endParaRPr>
          </a:p>
          <a:p>
            <a:pPr marL="457200" lvl="1" indent="0">
              <a:buNone/>
            </a:pPr>
            <a:r>
              <a:rPr lang="en-US" altLang="pl-PL" sz="2400" dirty="0">
                <a:solidFill>
                  <a:srgbClr val="FF0000"/>
                </a:solidFill>
                <a:sym typeface="+mn-ea"/>
              </a:rPr>
              <a:t>new </a:t>
            </a:r>
            <a:r>
              <a:rPr lang="pl-PL" altLang="pl-PL" sz="2400" dirty="0">
                <a:solidFill>
                  <a:srgbClr val="FF0000"/>
                </a:solidFill>
                <a:highlight>
                  <a:srgbClr val="FFFF00"/>
                </a:highlight>
                <a:sym typeface="+mn-ea"/>
              </a:rPr>
              <a:t>TBD</a:t>
            </a:r>
            <a:r>
              <a:rPr lang="pl-PL" altLang="pl-PL" sz="2400" dirty="0">
                <a:solidFill>
                  <a:srgbClr val="FF0000"/>
                </a:solidFill>
                <a:sym typeface="+mn-ea"/>
              </a:rPr>
              <a:t> </a:t>
            </a:r>
            <a:r>
              <a:rPr lang="pl-PL" sz="2400" dirty="0">
                <a:solidFill>
                  <a:srgbClr val="FF0000"/>
                </a:solidFill>
                <a:sym typeface="+mn-ea"/>
              </a:rPr>
              <a:t>test configurations for </a:t>
            </a:r>
            <a:r>
              <a:rPr lang="en-US" altLang="pl-PL" sz="2400" dirty="0">
                <a:solidFill>
                  <a:srgbClr val="FF0000"/>
                </a:solidFill>
                <a:sym typeface="+mn-ea"/>
              </a:rPr>
              <a:t>NR-U</a:t>
            </a:r>
            <a:r>
              <a:rPr lang="pl-PL" sz="2400" dirty="0">
                <a:solidFill>
                  <a:srgbClr val="FF0000"/>
                </a:solidFill>
                <a:sym typeface="+mn-ea"/>
              </a:rPr>
              <a:t> in-carrier BS OBUE requirements.</a:t>
            </a:r>
            <a:endParaRPr lang="pl-PL" sz="1800" dirty="0">
              <a:highlight>
                <a:srgbClr val="FFFF00"/>
              </a:highlight>
            </a:endParaRPr>
          </a:p>
          <a:p>
            <a:pPr lvl="1"/>
            <a:endParaRPr lang="en-GB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515</Words>
  <Application>Microsoft Office PowerPoint</Application>
  <PresentationFormat>Widescreen</PresentationFormat>
  <Paragraphs>40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WF on NR-U BS wideband operation testing</vt:lpstr>
      <vt:lpstr>Background (1/4)</vt:lpstr>
      <vt:lpstr>Background (2/4)</vt:lpstr>
      <vt:lpstr>Background (3/4)</vt:lpstr>
      <vt:lpstr>Background (4/4)</vt:lpstr>
      <vt:lpstr>WF on NR-U BS wideband operation testing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BS receiver requirements for NR-U</dc:title>
  <dc:creator>Golebiowski, Bartlomiej (Nokia - PL/Wroclaw)</dc:creator>
  <cp:lastModifiedBy>Nokia</cp:lastModifiedBy>
  <cp:revision>71</cp:revision>
  <dcterms:created xsi:type="dcterms:W3CDTF">2020-04-27T07:04:00Z</dcterms:created>
  <dcterms:modified xsi:type="dcterms:W3CDTF">2021-04-19T22:50:14Z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2052-11.8.2.9022</vt:lpwstr>
  </property>
</Properties>
</file>