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6"/>
  </p:notesMasterIdLst>
  <p:sldIdLst>
    <p:sldId id="256" r:id="rId7"/>
    <p:sldId id="347" r:id="rId8"/>
    <p:sldId id="350" r:id="rId9"/>
    <p:sldId id="364" r:id="rId10"/>
    <p:sldId id="365" r:id="rId11"/>
    <p:sldId id="366" r:id="rId12"/>
    <p:sldId id="367" r:id="rId13"/>
    <p:sldId id="369" r:id="rId14"/>
    <p:sldId id="368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Qiming Li" initials="QL" lastIdx="3" clrIdx="6">
    <p:extLst>
      <p:ext uri="{19B8F6BF-5375-455C-9EA6-DF929625EA0E}">
        <p15:presenceInfo xmlns:p15="http://schemas.microsoft.com/office/powerpoint/2012/main" userId="S::li_qiming@apple.com::e8664b11-4b16-48cb-91dd-de27df1e2474" providerId="AD"/>
      </p:ext>
    </p:extLst>
  </p:cmAuthor>
  <p:cmAuthor id="1" name="MK" initials="MAK" lastIdx="2" clrIdx="0">
    <p:extLst>
      <p:ext uri="{19B8F6BF-5375-455C-9EA6-DF929625EA0E}">
        <p15:presenceInfo xmlns:p15="http://schemas.microsoft.com/office/powerpoint/2012/main" userId="MK" providerId="None"/>
      </p:ext>
    </p:extLst>
  </p:cmAuthor>
  <p:cmAuthor id="8" name="Xusheng Wei" initials="XW" lastIdx="1" clrIdx="7">
    <p:extLst>
      <p:ext uri="{19B8F6BF-5375-455C-9EA6-DF929625EA0E}">
        <p15:presenceInfo xmlns:p15="http://schemas.microsoft.com/office/powerpoint/2012/main" userId="S-1-5-21-2660122827-3251746268-3620619969-86628" providerId="AD"/>
      </p:ext>
    </p:extLst>
  </p:cmAuthor>
  <p:cmAuthor id="2" name="Huang, Rui" initials="HR" lastIdx="10" clrIdx="1">
    <p:extLst>
      <p:ext uri="{19B8F6BF-5375-455C-9EA6-DF929625EA0E}">
        <p15:presenceInfo xmlns:p15="http://schemas.microsoft.com/office/powerpoint/2012/main" userId="S::rui.huang@intel.com::2b60e985-b2bb-4704-b9fe-58fc6af4a968" providerId="AD"/>
      </p:ext>
    </p:extLst>
  </p:cmAuthor>
  <p:cmAuthor id="3" name="Nokia" initials="DL(-F" lastIdx="5" clrIdx="2">
    <p:extLst>
      <p:ext uri="{19B8F6BF-5375-455C-9EA6-DF929625EA0E}">
        <p15:presenceInfo xmlns:p15="http://schemas.microsoft.com/office/powerpoint/2012/main" userId="Nokia" providerId="None"/>
      </p:ext>
    </p:extLst>
  </p:cmAuthor>
  <p:cmAuthor id="4" name="Juergen Hofmann" initials="JH" lastIdx="1" clrIdx="3">
    <p:extLst>
      <p:ext uri="{19B8F6BF-5375-455C-9EA6-DF929625EA0E}">
        <p15:presenceInfo xmlns:p15="http://schemas.microsoft.com/office/powerpoint/2012/main" userId="Juergen Hofmann" providerId="None"/>
      </p:ext>
    </p:extLst>
  </p:cmAuthor>
  <p:cmAuthor id="5" name="Qualcomm" initials="QC" lastIdx="3" clrIdx="4">
    <p:extLst>
      <p:ext uri="{19B8F6BF-5375-455C-9EA6-DF929625EA0E}">
        <p15:presenceInfo xmlns:p15="http://schemas.microsoft.com/office/powerpoint/2012/main" userId="Qualcomm" providerId="None"/>
      </p:ext>
    </p:extLst>
  </p:cmAuthor>
  <p:cmAuthor id="6" name="Huawei" initials="Huawei" lastIdx="10" clrIdx="5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E14C30-9A87-44F3-8159-C07112735901}" v="5" dt="2021-04-19T18:56:02.0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2" autoAdjust="0"/>
    <p:restoredTop sz="80846" autoAdjust="0"/>
  </p:normalViewPr>
  <p:slideViewPr>
    <p:cSldViewPr>
      <p:cViewPr varScale="1">
        <p:scale>
          <a:sx n="112" d="100"/>
          <a:sy n="112" d="100"/>
        </p:scale>
        <p:origin x="7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ng, Rui" userId="2b60e985-b2bb-4704-b9fe-58fc6af4a968" providerId="ADAL" clId="{4FE14C30-9A87-44F3-8159-C07112735901}"/>
    <pc:docChg chg="custSel modSld">
      <pc:chgData name="Huang, Rui" userId="2b60e985-b2bb-4704-b9fe-58fc6af4a968" providerId="ADAL" clId="{4FE14C30-9A87-44F3-8159-C07112735901}" dt="2021-04-20T00:57:13.207" v="137" actId="20577"/>
      <pc:docMkLst>
        <pc:docMk/>
      </pc:docMkLst>
      <pc:sldChg chg="modSp mod">
        <pc:chgData name="Huang, Rui" userId="2b60e985-b2bb-4704-b9fe-58fc6af4a968" providerId="ADAL" clId="{4FE14C30-9A87-44F3-8159-C07112735901}" dt="2021-04-20T00:56:05.806" v="126" actId="20577"/>
        <pc:sldMkLst>
          <pc:docMk/>
          <pc:sldMk cId="1271365248" sldId="347"/>
        </pc:sldMkLst>
        <pc:spChg chg="mod">
          <ac:chgData name="Huang, Rui" userId="2b60e985-b2bb-4704-b9fe-58fc6af4a968" providerId="ADAL" clId="{4FE14C30-9A87-44F3-8159-C07112735901}" dt="2021-04-20T00:56:05.806" v="126" actId="20577"/>
          <ac:spMkLst>
            <pc:docMk/>
            <pc:sldMk cId="1271365248" sldId="347"/>
            <ac:spMk id="3" creationId="{DB5E4D6F-3261-416A-816D-8F5A869D58EC}"/>
          </ac:spMkLst>
        </pc:spChg>
      </pc:sldChg>
      <pc:sldChg chg="modSp mod delCm">
        <pc:chgData name="Huang, Rui" userId="2b60e985-b2bb-4704-b9fe-58fc6af4a968" providerId="ADAL" clId="{4FE14C30-9A87-44F3-8159-C07112735901}" dt="2021-04-20T00:56:33.289" v="127" actId="20577"/>
        <pc:sldMkLst>
          <pc:docMk/>
          <pc:sldMk cId="2030701634" sldId="350"/>
        </pc:sldMkLst>
        <pc:spChg chg="mod">
          <ac:chgData name="Huang, Rui" userId="2b60e985-b2bb-4704-b9fe-58fc6af4a968" providerId="ADAL" clId="{4FE14C30-9A87-44F3-8159-C07112735901}" dt="2021-04-20T00:56:33.289" v="127" actId="20577"/>
          <ac:spMkLst>
            <pc:docMk/>
            <pc:sldMk cId="2030701634" sldId="350"/>
            <ac:spMk id="3" creationId="{00000000-0000-0000-0000-000000000000}"/>
          </ac:spMkLst>
        </pc:spChg>
      </pc:sldChg>
      <pc:sldChg chg="modSp mod delCm modNotesTx">
        <pc:chgData name="Huang, Rui" userId="2b60e985-b2bb-4704-b9fe-58fc6af4a968" providerId="ADAL" clId="{4FE14C30-9A87-44F3-8159-C07112735901}" dt="2021-04-20T00:57:13.207" v="137" actId="20577"/>
        <pc:sldMkLst>
          <pc:docMk/>
          <pc:sldMk cId="599421442" sldId="364"/>
        </pc:sldMkLst>
        <pc:spChg chg="mod">
          <ac:chgData name="Huang, Rui" userId="2b60e985-b2bb-4704-b9fe-58fc6af4a968" providerId="ADAL" clId="{4FE14C30-9A87-44F3-8159-C07112735901}" dt="2021-04-20T00:57:13.207" v="137" actId="20577"/>
          <ac:spMkLst>
            <pc:docMk/>
            <pc:sldMk cId="599421442" sldId="364"/>
            <ac:spMk id="3" creationId="{00000000-0000-0000-0000-000000000000}"/>
          </ac:spMkLst>
        </pc:spChg>
      </pc:sldChg>
      <pc:sldChg chg="modSp delCm">
        <pc:chgData name="Huang, Rui" userId="2b60e985-b2bb-4704-b9fe-58fc6af4a968" providerId="ADAL" clId="{4FE14C30-9A87-44F3-8159-C07112735901}" dt="2021-04-19T18:54:42.552" v="86" actId="1592"/>
        <pc:sldMkLst>
          <pc:docMk/>
          <pc:sldMk cId="1636600145" sldId="366"/>
        </pc:sldMkLst>
        <pc:spChg chg="mod">
          <ac:chgData name="Huang, Rui" userId="2b60e985-b2bb-4704-b9fe-58fc6af4a968" providerId="ADAL" clId="{4FE14C30-9A87-44F3-8159-C07112735901}" dt="2021-04-19T18:54:38.041" v="84" actId="207"/>
          <ac:spMkLst>
            <pc:docMk/>
            <pc:sldMk cId="1636600145" sldId="366"/>
            <ac:spMk id="3" creationId="{00000000-0000-0000-0000-000000000000}"/>
          </ac:spMkLst>
        </pc:spChg>
      </pc:sldChg>
      <pc:sldChg chg="modSp mod delCm">
        <pc:chgData name="Huang, Rui" userId="2b60e985-b2bb-4704-b9fe-58fc6af4a968" providerId="ADAL" clId="{4FE14C30-9A87-44F3-8159-C07112735901}" dt="2021-04-19T18:56:22.541" v="105" actId="1592"/>
        <pc:sldMkLst>
          <pc:docMk/>
          <pc:sldMk cId="3465331211" sldId="369"/>
        </pc:sldMkLst>
        <pc:spChg chg="mod">
          <ac:chgData name="Huang, Rui" userId="2b60e985-b2bb-4704-b9fe-58fc6af4a968" providerId="ADAL" clId="{4FE14C30-9A87-44F3-8159-C07112735901}" dt="2021-04-19T18:56:13.691" v="102" actId="27636"/>
          <ac:spMkLst>
            <pc:docMk/>
            <pc:sldMk cId="3465331211" sldId="369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FA71A-A7E0-476C-9B96-F7BBD267C83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9DFBA-99F4-4503-8966-41AA9531D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21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51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GB" sz="1200" kern="1200" dirty="0">
              <a:solidFill>
                <a:schemeClr val="tx1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22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74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380256"/>
            <a:ext cx="5616575" cy="1248544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Meeting #98-bis-e	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12 – 20 April, 2021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800" dirty="0"/>
              <a:t>WF on R17 NR MG enhancements –</a:t>
            </a:r>
            <a:r>
              <a:rPr lang="en-GB" sz="4800" dirty="0"/>
              <a:t>NCSG</a:t>
            </a:r>
            <a:endParaRPr lang="zh-CN" altLang="en-US" sz="8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R4-2105792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sv-SE" sz="5000" dirty="0"/>
              <a:t>Remaining open after 1st round discussion 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Scenarios and use cases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The use cases of NR NCSG can be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Eliminate/reduce interruption rate and interruption length/duration due to measurements on </a:t>
            </a:r>
            <a:r>
              <a:rPr lang="en-US" strike="sngStrike" dirty="0">
                <a:solidFill>
                  <a:srgbClr val="00B0F0"/>
                </a:solidFill>
              </a:rPr>
              <a:t>[</a:t>
            </a:r>
            <a:r>
              <a:rPr lang="en-US" dirty="0">
                <a:solidFill>
                  <a:srgbClr val="00B0F0"/>
                </a:solidFill>
              </a:rPr>
              <a:t>deactivated </a:t>
            </a:r>
            <a:r>
              <a:rPr lang="en-US" dirty="0" err="1">
                <a:solidFill>
                  <a:srgbClr val="00B0F0"/>
                </a:solidFill>
              </a:rPr>
              <a:t>Scell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Scell</a:t>
            </a:r>
            <a:r>
              <a:rPr lang="en-US" dirty="0">
                <a:solidFill>
                  <a:srgbClr val="00B0F0"/>
                </a:solidFill>
              </a:rPr>
              <a:t> with dormant BWP or unused RF chain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FFS on </a:t>
            </a:r>
          </a:p>
          <a:p>
            <a:pPr lvl="2"/>
            <a:r>
              <a:rPr lang="en-GB" dirty="0">
                <a:solidFill>
                  <a:srgbClr val="00B0F0"/>
                </a:solidFill>
              </a:rPr>
              <a:t>intra-frequency measurements with MG, </a:t>
            </a:r>
            <a:endParaRPr lang="en-US" dirty="0">
              <a:solidFill>
                <a:srgbClr val="00B0F0"/>
              </a:solidFill>
            </a:endParaRPr>
          </a:p>
          <a:p>
            <a:pPr lvl="2"/>
            <a:r>
              <a:rPr lang="en-GB" dirty="0">
                <a:solidFill>
                  <a:srgbClr val="00B0F0"/>
                </a:solidFill>
              </a:rPr>
              <a:t>inter-frequency measurements with MG, </a:t>
            </a:r>
            <a:endParaRPr lang="en-US" dirty="0">
              <a:solidFill>
                <a:srgbClr val="00B0F0"/>
              </a:solidFill>
            </a:endParaRPr>
          </a:p>
          <a:p>
            <a:pPr lvl="2"/>
            <a:r>
              <a:rPr lang="en-GB" dirty="0">
                <a:solidFill>
                  <a:srgbClr val="00B0F0"/>
                </a:solidFill>
              </a:rPr>
              <a:t>inter-RAT measurements,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Per-CC gap is not considered for NCSG</a:t>
            </a:r>
          </a:p>
          <a:p>
            <a:pPr lvl="1"/>
            <a:endParaRPr lang="en-US" dirty="0"/>
          </a:p>
          <a:p>
            <a:pPr lvl="0"/>
            <a:r>
              <a:rPr lang="en-GB" dirty="0">
                <a:solidFill>
                  <a:srgbClr val="00B050"/>
                </a:solidFill>
              </a:rPr>
              <a:t>NCSG patterns shall be defined for both synchronous and asynchronous operations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F0"/>
                </a:solidFill>
              </a:rPr>
              <a:t>FFS on RAN4 needs to define separate NCSG patterns for sync and async scenarios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pattern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The general NCSG design principle</a:t>
            </a:r>
            <a:r>
              <a:rPr lang="en-US" b="1" i="1" dirty="0">
                <a:solidFill>
                  <a:srgbClr val="00B0F0"/>
                </a:solidFill>
              </a:rPr>
              <a:t> :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1. Define NCSG patterns for All </a:t>
            </a:r>
            <a:r>
              <a:rPr lang="en-GB" dirty="0">
                <a:solidFill>
                  <a:srgbClr val="00B0F0"/>
                </a:solidFill>
              </a:rPr>
              <a:t>26 MG patterns in Rel16</a:t>
            </a:r>
            <a:endParaRPr lang="en-GB" strike="sngStrike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2 Define NCSG patterns for subset of the legacy MG patterns in [TS38.133 v16.5.0] 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FFS on which subset of legacy </a:t>
            </a:r>
            <a:r>
              <a:rPr lang="en-GB">
                <a:solidFill>
                  <a:srgbClr val="00B0F0"/>
                </a:solidFill>
              </a:rPr>
              <a:t>MG patterns</a:t>
            </a:r>
            <a:endParaRPr lang="en-US" strike="sngStrike" dirty="0">
              <a:solidFill>
                <a:srgbClr val="00B0F0"/>
              </a:solidFill>
            </a:endParaRPr>
          </a:p>
          <a:p>
            <a:pPr lvl="0"/>
            <a:r>
              <a:rPr lang="en-GB" dirty="0">
                <a:solidFill>
                  <a:srgbClr val="00B0F0"/>
                </a:solidFill>
              </a:rPr>
              <a:t>The NCSG gap patterns are defined based on the absolute RF retuning time or not? </a:t>
            </a:r>
            <a:endParaRPr lang="en-US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1: NO, based on a generic interrupted duration [FFS] </a:t>
            </a:r>
            <a:endParaRPr lang="en-GB" strike="sngStrike" dirty="0">
              <a:solidFill>
                <a:srgbClr val="00B0F0"/>
              </a:solidFill>
            </a:endParaRPr>
          </a:p>
          <a:p>
            <a:pPr lvl="2"/>
            <a:r>
              <a:rPr lang="en-GB" dirty="0">
                <a:solidFill>
                  <a:srgbClr val="00B0F0"/>
                </a:solidFill>
              </a:rPr>
              <a:t>Option1-1: ML=</a:t>
            </a:r>
            <a:r>
              <a:rPr lang="en-US" dirty="0">
                <a:solidFill>
                  <a:srgbClr val="00B0F0"/>
                </a:solidFill>
              </a:rPr>
              <a:t>MGL-VIL1-VIL2</a:t>
            </a:r>
          </a:p>
          <a:p>
            <a:pPr lvl="2"/>
            <a:r>
              <a:rPr lang="en-GB" dirty="0">
                <a:solidFill>
                  <a:srgbClr val="00B0F0"/>
                </a:solidFill>
              </a:rPr>
              <a:t>Option1-2: ML=legacy MG window length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2: Yes, based on the RF retuning time (RRT). ML=MGL-RRT1-RRT2</a:t>
            </a:r>
          </a:p>
          <a:p>
            <a:pPr lvl="2"/>
            <a:r>
              <a:rPr lang="en-GB" dirty="0">
                <a:solidFill>
                  <a:srgbClr val="00B0F0"/>
                </a:solidFill>
              </a:rPr>
              <a:t>FFS on the length of RRT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Support both per FR and per UE NCSG patterns in Rel17</a:t>
            </a:r>
          </a:p>
        </p:txBody>
      </p:sp>
    </p:spTree>
    <p:extLst>
      <p:ext uri="{BB962C8B-B14F-4D97-AF65-F5344CB8AC3E}">
        <p14:creationId xmlns:p14="http://schemas.microsoft.com/office/powerpoint/2010/main" val="599421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configuration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Only NW explicit configuration for NCSG is considered in Rel17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517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Impacts on RRM requirements due to NCSG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FFS on Interruption requirements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The interruption requirements in TS38.133 and TS36.133 shall be revisited</a:t>
            </a:r>
            <a:r>
              <a:rPr lang="en-GB" b="1" i="1" dirty="0"/>
              <a:t> </a:t>
            </a:r>
            <a:endParaRPr lang="en-US" dirty="0"/>
          </a:p>
          <a:p>
            <a:pPr lvl="1"/>
            <a:r>
              <a:rPr lang="en-US" dirty="0"/>
              <a:t>Option 2: </a:t>
            </a:r>
            <a:r>
              <a:rPr lang="en-GB" dirty="0"/>
              <a:t>Existing interruption requirements for </a:t>
            </a:r>
            <a:r>
              <a:rPr lang="en-GB" dirty="0" err="1"/>
              <a:t>SCell</a:t>
            </a:r>
            <a:r>
              <a:rPr lang="en-GB" dirty="0"/>
              <a:t> activation/deactivation can serve as starting point for the study of VIL requirements</a:t>
            </a:r>
          </a:p>
          <a:p>
            <a:pPr lvl="1"/>
            <a:r>
              <a:rPr lang="en-US" dirty="0"/>
              <a:t>Option 3: the interruption is proposed as following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US" dirty="0"/>
              <a:t>Option 4: RAN4 to further discuss the condition, capability and impacts to measurement requirements for UE to use NCSG to control interruptions due to measurement on deactivated SCC or </a:t>
            </a:r>
            <a:r>
              <a:rPr lang="en-US" dirty="0" err="1"/>
              <a:t>Scell</a:t>
            </a:r>
            <a:r>
              <a:rPr lang="en-US" dirty="0"/>
              <a:t> in dormancy</a:t>
            </a:r>
          </a:p>
          <a:p>
            <a:r>
              <a:rPr lang="en-US" dirty="0">
                <a:solidFill>
                  <a:srgbClr val="00B0F0"/>
                </a:solidFill>
              </a:rPr>
              <a:t>FFS on CSSF when NCSG is configured</a:t>
            </a:r>
          </a:p>
          <a:p>
            <a:r>
              <a:rPr lang="en-US" dirty="0"/>
              <a:t>FFS on </a:t>
            </a:r>
            <a:r>
              <a:rPr lang="en-US" b="1" dirty="0"/>
              <a:t>the existing measurement mode requirements (effective MGRP, data scheduling depends on gap configuration) can be the baseline</a:t>
            </a:r>
          </a:p>
          <a:p>
            <a:r>
              <a:rPr lang="en-US" dirty="0"/>
              <a:t>FFS on </a:t>
            </a:r>
            <a:r>
              <a:rPr lang="en-US" b="1" dirty="0"/>
              <a:t>Per-UE or Per-FR capability support </a:t>
            </a:r>
          </a:p>
          <a:p>
            <a:pPr lvl="1"/>
            <a:r>
              <a:rPr lang="en-US" dirty="0"/>
              <a:t>Option 1:per UE and per FR NCSG for RRM measurement needs the specific UE capability.</a:t>
            </a:r>
          </a:p>
          <a:p>
            <a:pPr lvl="1"/>
            <a:r>
              <a:rPr lang="en-US" dirty="0"/>
              <a:t>Option 2:  No additional NCSG capability for per-UE and per-FR differentiation is needed</a:t>
            </a:r>
          </a:p>
          <a:p>
            <a:pPr lvl="1"/>
            <a:r>
              <a:rPr lang="en-US" dirty="0"/>
              <a:t>Others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D0C3E0-596E-43DF-BFF7-A57A03C21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523921"/>
              </p:ext>
            </p:extLst>
          </p:nvPr>
        </p:nvGraphicFramePr>
        <p:xfrm>
          <a:off x="2495600" y="2132856"/>
          <a:ext cx="5925185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840">
                  <a:extLst>
                    <a:ext uri="{9D8B030D-6E8A-4147-A177-3AD203B41FA5}">
                      <a16:colId xmlns:a16="http://schemas.microsoft.com/office/drawing/2014/main" val="3772912251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3390285392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48619304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6306275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22274157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Synchronous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Asynchronous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458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 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before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interruption length after measurement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before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after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5702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15KHz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 slot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 slot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2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2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3008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2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2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3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3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916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60KHz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4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4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7127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120KHz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6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6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7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7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088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600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Measurement applicability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FFS on whether NCSG can be configured simultaneously with legacy gap pattern</a:t>
            </a:r>
          </a:p>
          <a:p>
            <a:pPr lvl="1"/>
            <a:r>
              <a:rPr lang="en-US" dirty="0"/>
              <a:t>Option 1. Yes.</a:t>
            </a:r>
          </a:p>
          <a:p>
            <a:pPr lvl="2"/>
            <a:r>
              <a:rPr lang="en-US" dirty="0"/>
              <a:t>FFS on how to apply the measurement requirements (e.g. CSSF) under this assumption</a:t>
            </a:r>
          </a:p>
          <a:p>
            <a:pPr lvl="1"/>
            <a:r>
              <a:rPr lang="en-US" dirty="0"/>
              <a:t>Option 2. In the first phase of the WI , No</a:t>
            </a:r>
          </a:p>
          <a:p>
            <a:pPr lvl="2"/>
            <a:r>
              <a:rPr lang="en-US" dirty="0"/>
              <a:t>FFS on how to apply the measurement requirements (e.g. CSSF) under this assumption</a:t>
            </a:r>
          </a:p>
          <a:p>
            <a:r>
              <a:rPr lang="en-US" dirty="0"/>
              <a:t>FFS on </a:t>
            </a:r>
            <a:r>
              <a:rPr lang="en-US" b="1" dirty="0"/>
              <a:t>RF combination limitation</a:t>
            </a:r>
          </a:p>
          <a:p>
            <a:pPr lvl="1"/>
            <a:r>
              <a:rPr lang="en-US" dirty="0"/>
              <a:t>Option 1. UE is not expected to measure 2 inter-</a:t>
            </a:r>
            <a:r>
              <a:rPr lang="en-US" dirty="0" err="1"/>
              <a:t>freq</a:t>
            </a:r>
            <a:r>
              <a:rPr lang="en-US" dirty="0"/>
              <a:t>/RAT layers in parallel even if UE reports the support of NCSG to both corresponding bands</a:t>
            </a:r>
          </a:p>
          <a:p>
            <a:pPr lvl="1"/>
            <a:r>
              <a:rPr lang="en-US" b="1" dirty="0"/>
              <a:t>Others</a:t>
            </a:r>
          </a:p>
          <a:p>
            <a:r>
              <a:rPr lang="en-US" dirty="0"/>
              <a:t>FFS on </a:t>
            </a:r>
            <a:r>
              <a:rPr lang="en-US" b="1" dirty="0"/>
              <a:t>Rx beam limitation</a:t>
            </a:r>
          </a:p>
          <a:p>
            <a:pPr lvl="1"/>
            <a:r>
              <a:rPr lang="en-US" dirty="0"/>
              <a:t>Option 1. : NW needs to be informed that the inter-frequency measurements with NCSG is CBM or IBM with serving cells in FR2.</a:t>
            </a:r>
          </a:p>
          <a:p>
            <a:pPr lvl="1"/>
            <a:r>
              <a:rPr lang="en-US" dirty="0"/>
              <a:t>Option 2: </a:t>
            </a:r>
            <a:r>
              <a:rPr lang="en-GB" dirty="0"/>
              <a:t>NCSG in FR2 should be deprioritized in current stage.</a:t>
            </a:r>
          </a:p>
          <a:p>
            <a:pPr lvl="1"/>
            <a:r>
              <a:rPr lang="en-GB" dirty="0"/>
              <a:t>Others</a:t>
            </a:r>
            <a:endParaRPr lang="en-US" dirty="0"/>
          </a:p>
          <a:p>
            <a:r>
              <a:rPr lang="en-US" dirty="0"/>
              <a:t>FFS on </a:t>
            </a:r>
            <a:r>
              <a:rPr lang="en-US" b="1" dirty="0"/>
              <a:t>scheduling and measurement restriction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When NCSG is configured then during the ML the existing scheduling restriction requirements defined in TS 38.133 shall also apply</a:t>
            </a:r>
            <a:endParaRPr lang="en-US" dirty="0"/>
          </a:p>
          <a:p>
            <a:pPr lvl="1"/>
            <a:r>
              <a:rPr lang="en-US" dirty="0"/>
              <a:t>Others</a:t>
            </a:r>
          </a:p>
          <a:p>
            <a:pPr lvl="1"/>
            <a:endParaRPr lang="en-US" b="1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50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Signaling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00B0F0"/>
                </a:solidFill>
              </a:rPr>
              <a:t>FFS on </a:t>
            </a:r>
            <a:r>
              <a:rPr lang="en-US" b="1" dirty="0">
                <a:solidFill>
                  <a:srgbClr val="00B0F0"/>
                </a:solidFill>
              </a:rPr>
              <a:t>How to consider the relation between NCSG and ‘</a:t>
            </a:r>
            <a:r>
              <a:rPr lang="en-US" b="1" dirty="0" err="1">
                <a:solidFill>
                  <a:srgbClr val="00B0F0"/>
                </a:solidFill>
              </a:rPr>
              <a:t>NeedForGap</a:t>
            </a:r>
            <a:r>
              <a:rPr lang="en-US" b="1" dirty="0">
                <a:solidFill>
                  <a:srgbClr val="00B0F0"/>
                </a:solidFill>
              </a:rPr>
              <a:t>’?</a:t>
            </a:r>
            <a:endParaRPr lang="en-US" dirty="0">
              <a:solidFill>
                <a:srgbClr val="00B0F0"/>
              </a:solidFill>
            </a:endParaRP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1 :The “</a:t>
            </a:r>
            <a:r>
              <a:rPr lang="en-US" dirty="0" err="1">
                <a:solidFill>
                  <a:srgbClr val="00B0F0"/>
                </a:solidFill>
              </a:rPr>
              <a:t>NeefForGap</a:t>
            </a:r>
            <a:r>
              <a:rPr lang="en-US" dirty="0">
                <a:solidFill>
                  <a:srgbClr val="00B0F0"/>
                </a:solidFill>
              </a:rPr>
              <a:t>” signaling structure can be reused for NR NCSG as a start point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1a :Rel-17 NCSG capability is reported on top of existing RAN2 ‘</a:t>
            </a:r>
            <a:r>
              <a:rPr lang="en-US" dirty="0" err="1">
                <a:solidFill>
                  <a:srgbClr val="00B0F0"/>
                </a:solidFill>
              </a:rPr>
              <a:t>NeedForGap</a:t>
            </a:r>
            <a:r>
              <a:rPr lang="en-US" dirty="0">
                <a:solidFill>
                  <a:srgbClr val="00B0F0"/>
                </a:solidFill>
              </a:rPr>
              <a:t>’ signaling structure with a new component ‘NCSG’. 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1b: Extend the Rel-16 </a:t>
            </a:r>
            <a:r>
              <a:rPr lang="en-US" dirty="0" err="1">
                <a:solidFill>
                  <a:srgbClr val="00B0F0"/>
                </a:solidFill>
              </a:rPr>
              <a:t>NeedForGap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ignaling</a:t>
            </a:r>
            <a:r>
              <a:rPr lang="en-US" dirty="0">
                <a:solidFill>
                  <a:srgbClr val="00B0F0"/>
                </a:solidFill>
              </a:rPr>
              <a:t> for UE to indicate </a:t>
            </a:r>
          </a:p>
          <a:p>
            <a:pPr lvl="2"/>
            <a:r>
              <a:rPr lang="en-US" dirty="0">
                <a:solidFill>
                  <a:srgbClr val="00B0F0"/>
                </a:solidFill>
              </a:rPr>
              <a:t>Need for normal MG, or</a:t>
            </a:r>
          </a:p>
          <a:p>
            <a:pPr lvl="2"/>
            <a:r>
              <a:rPr lang="en-US" dirty="0">
                <a:solidFill>
                  <a:srgbClr val="00B0F0"/>
                </a:solidFill>
              </a:rPr>
              <a:t>No need for normal MG but NCSG, or</a:t>
            </a:r>
          </a:p>
          <a:p>
            <a:pPr lvl="2"/>
            <a:r>
              <a:rPr lang="en-US" dirty="0">
                <a:solidFill>
                  <a:srgbClr val="00B0F0"/>
                </a:solidFill>
              </a:rPr>
              <a:t>No need for either normal MG or NCSG 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2 :Don’t reuse Rel-16 ‘</a:t>
            </a:r>
            <a:r>
              <a:rPr lang="en-US" dirty="0" err="1">
                <a:solidFill>
                  <a:srgbClr val="00B0F0"/>
                </a:solidFill>
              </a:rPr>
              <a:t>NeedForGap</a:t>
            </a:r>
            <a:r>
              <a:rPr lang="en-US" dirty="0">
                <a:solidFill>
                  <a:srgbClr val="00B0F0"/>
                </a:solidFill>
              </a:rPr>
              <a:t>’ signaling for NCSG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3: Let RAN2 decide NCSG signaling details and any relation between NCSG and ‘</a:t>
            </a:r>
            <a:r>
              <a:rPr lang="en-US" dirty="0" err="1">
                <a:solidFill>
                  <a:srgbClr val="00B0F0"/>
                </a:solidFill>
              </a:rPr>
              <a:t>NeedForGap</a:t>
            </a:r>
            <a:r>
              <a:rPr lang="en-US" dirty="0">
                <a:solidFill>
                  <a:srgbClr val="00B0F0"/>
                </a:solidFill>
              </a:rPr>
              <a:t>’ based on RAN4 technical input on NCSG pattern design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4 : FFS when the NCSG pattern design as well as NCSG applicability and UE capability support are finalized</a:t>
            </a:r>
          </a:p>
          <a:p>
            <a:r>
              <a:rPr lang="en-US" dirty="0">
                <a:solidFill>
                  <a:srgbClr val="00B0F0"/>
                </a:solidFill>
              </a:rPr>
              <a:t>Note: RAN4 tries to reach consensus on what needs to be </a:t>
            </a:r>
            <a:r>
              <a:rPr lang="en-US" dirty="0" err="1">
                <a:solidFill>
                  <a:srgbClr val="00B0F0"/>
                </a:solidFill>
              </a:rPr>
              <a:t>signalled</a:t>
            </a:r>
            <a:r>
              <a:rPr lang="en-US" dirty="0">
                <a:solidFill>
                  <a:srgbClr val="00B0F0"/>
                </a:solidFill>
              </a:rPr>
              <a:t> for NCSG support. The final signaling design is still up to RAN2 decision. </a:t>
            </a:r>
            <a:endParaRPr lang="en-US" strike="sngStrike" dirty="0">
              <a:solidFill>
                <a:srgbClr val="00B0F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331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Specification impacts 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Decision of the specification section(s) for specifying the NCSG patterns is deferred until reasonable level of agreements on NCSG concept and patterns are agreed by RAN4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671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/>
    <_dlc_DocId xmlns="71c5aaf6-e6ce-465b-b873-5148d2a4c105">5AIRPNAIUNRU-1328258698-3842</_dlc_DocId>
    <_dlc_DocIdUrl xmlns="71c5aaf6-e6ce-465b-b873-5148d2a4c105">
      <Url>https://nokia.sharepoint.com/sites/c5g/5gradio/_layouts/15/DocIdRedir.aspx?ID=5AIRPNAIUNRU-1328258698-3842</Url>
      <Description>5AIRPNAIUNRU-1328258698-3842</Description>
    </_dlc_DocIdUrl>
  </documentManagement>
</p:propertie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716EE6D2-9E06-4C09-98D3-1E77DED5D7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46CE813-95CE-4FB2-9694-6AC469A8622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C8B4B51-588A-4193-AB4E-12963BE166E2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2f282d3b-eb4a-4b09-b61f-b9593442e286"/>
    <ds:schemaRef ds:uri="http://www.w3.org/XML/1998/namespace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9b239327-9e80-40e4-b1b7-4394fed77a33"/>
    <ds:schemaRef ds:uri="http://purl.org/dc/terms/"/>
    <ds:schemaRef ds:uri="3b34c8f0-1ef5-4d1e-bb66-517ce7fe7356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FA31346F-C183-4F2A-A5CB-DC7C9EED4E69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23237</TotalTime>
  <Words>1106</Words>
  <Application>Microsoft Office PowerPoint</Application>
  <PresentationFormat>Widescreen</PresentationFormat>
  <Paragraphs>116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 Unicode MS</vt:lpstr>
      <vt:lpstr>Arial</vt:lpstr>
      <vt:lpstr>Calibri</vt:lpstr>
      <vt:lpstr>Times New Roman</vt:lpstr>
      <vt:lpstr>Office 主题</vt:lpstr>
      <vt:lpstr>3GPP TSG-RAN WG4 Meeting #98-bis-e  Electronic Meeting, 12 – 20 April, 2021  </vt:lpstr>
      <vt:lpstr>PowerPoint Presentation</vt:lpstr>
      <vt:lpstr>Scenarios and use cases</vt:lpstr>
      <vt:lpstr>NCSG pattern</vt:lpstr>
      <vt:lpstr>NCSG configuration</vt:lpstr>
      <vt:lpstr>Impacts on RRM requirements due to NCSG</vt:lpstr>
      <vt:lpstr>Measurement applicability </vt:lpstr>
      <vt:lpstr>Signaling</vt:lpstr>
      <vt:lpstr>Specification impacts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437</cp:revision>
  <dcterms:created xsi:type="dcterms:W3CDTF">2016-01-12T08:39:50Z</dcterms:created>
  <dcterms:modified xsi:type="dcterms:W3CDTF">2021-04-20T00:57:20Z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0x01010000E5007003D3004E92B8EDD86D20E8CD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  <property fmtid="{D5CDD505-2E9C-101B-9397-08002B2CF9AE}" pid="16" name="_dlc_DocIdItemGuid">
    <vt:lpwstr>ed5668af-87ba-4b8a-b680-8be09d781c4c</vt:lpwstr>
  </property>
</Properties>
</file>