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9"/>
  </p:notesMasterIdLst>
  <p:sldIdLst>
    <p:sldId id="256" r:id="rId5"/>
    <p:sldId id="299" r:id="rId6"/>
    <p:sldId id="307" r:id="rId7"/>
    <p:sldId id="309" r:id="rId8"/>
    <p:sldId id="300" r:id="rId9"/>
    <p:sldId id="310" r:id="rId10"/>
    <p:sldId id="311" r:id="rId11"/>
    <p:sldId id="312" r:id="rId12"/>
    <p:sldId id="306" r:id="rId13"/>
    <p:sldId id="313" r:id="rId14"/>
    <p:sldId id="314" r:id="rId15"/>
    <p:sldId id="315" r:id="rId16"/>
    <p:sldId id="301" r:id="rId17"/>
    <p:sldId id="27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err="1"/>
              <a:t>gNB</a:t>
            </a:r>
            <a:r>
              <a:rPr lang="en-US" sz="4800" dirty="0"/>
              <a:t> positioning measurement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98bis-e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April 12-20, 2021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5.5.2.3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>
                <a:ea typeface="Batang" pitchFamily="18" charset="-127"/>
                <a:cs typeface="Times New Roman" pitchFamily="18" charset="0"/>
              </a:rPr>
              <a:t>R4-2105755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/>
              <a:t>gNB</a:t>
            </a:r>
            <a:r>
              <a:rPr lang="en-US" b="1" dirty="0"/>
              <a:t> Tx-Tx: SRS BW grouping for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gNB accuracy requirements shall be defined for group of SRS BWs</a:t>
            </a:r>
            <a:endParaRPr lang="sv-SE" dirty="0"/>
          </a:p>
          <a:p>
            <a:pPr lvl="1"/>
            <a:r>
              <a:rPr lang="en-GB" dirty="0"/>
              <a:t>grouping of SRS BWs will be decided/updated based on link simulation results</a:t>
            </a:r>
          </a:p>
          <a:p>
            <a:endParaRPr lang="sv-SE" dirty="0">
              <a:cs typeface="Times New Roman" panose="02020603050405020304" pitchFamily="18" charset="0"/>
            </a:endParaRPr>
          </a:p>
          <a:p>
            <a:endParaRPr lang="sv-SE" dirty="0">
              <a:cs typeface="Times New Roman" panose="02020603050405020304" pitchFamily="18" charset="0"/>
            </a:endParaRPr>
          </a:p>
          <a:p>
            <a:endParaRPr lang="sv-SE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v-SE" dirty="0"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D60C360-69F9-44E8-A390-D78392A3D5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008856"/>
              </p:ext>
            </p:extLst>
          </p:nvPr>
        </p:nvGraphicFramePr>
        <p:xfrm>
          <a:off x="1828800" y="2113749"/>
          <a:ext cx="7306492" cy="2189988"/>
        </p:xfrm>
        <a:graphic>
          <a:graphicData uri="http://schemas.openxmlformats.org/drawingml/2006/table">
            <a:tbl>
              <a:tblPr firstRow="1" firstCol="1" bandRow="1"/>
              <a:tblGrid>
                <a:gridCol w="2186063">
                  <a:extLst>
                    <a:ext uri="{9D8B030D-6E8A-4147-A177-3AD203B41FA5}">
                      <a16:colId xmlns:a16="http://schemas.microsoft.com/office/drawing/2014/main" val="153771092"/>
                    </a:ext>
                  </a:extLst>
                </a:gridCol>
                <a:gridCol w="1238671">
                  <a:extLst>
                    <a:ext uri="{9D8B030D-6E8A-4147-A177-3AD203B41FA5}">
                      <a16:colId xmlns:a16="http://schemas.microsoft.com/office/drawing/2014/main" val="3871056744"/>
                    </a:ext>
                  </a:extLst>
                </a:gridCol>
                <a:gridCol w="2186063">
                  <a:extLst>
                    <a:ext uri="{9D8B030D-6E8A-4147-A177-3AD203B41FA5}">
                      <a16:colId xmlns:a16="http://schemas.microsoft.com/office/drawing/2014/main" val="2256463509"/>
                    </a:ext>
                  </a:extLst>
                </a:gridCol>
                <a:gridCol w="1695695">
                  <a:extLst>
                    <a:ext uri="{9D8B030D-6E8A-4147-A177-3AD203B41FA5}">
                      <a16:colId xmlns:a16="http://schemas.microsoft.com/office/drawing/2014/main" val="3650004409"/>
                    </a:ext>
                  </a:extLst>
                </a:gridCol>
              </a:tblGrid>
              <a:tr h="165461">
                <a:tc row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SRS bandwidth in RB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SRS SCS [kHz]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 err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gNB</a:t>
                      </a: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TOA </a:t>
                      </a:r>
                      <a:r>
                        <a:rPr lang="en-GB" sz="1200" b="0" dirty="0" err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measurementaccuracy</a:t>
                      </a: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[Tc] 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053375"/>
                  </a:ext>
                </a:extLst>
              </a:tr>
              <a:tr h="1654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Ês/Iot ≥ -13dB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Ês/Iot ≥ +3dB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879804"/>
                  </a:ext>
                </a:extLst>
              </a:tr>
              <a:tr h="165461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24</a:t>
                      </a: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≤ BW ≤ 40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15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804949"/>
                  </a:ext>
                </a:extLst>
              </a:tr>
              <a:tr h="165461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40 ≤ BW ≤ 84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318670"/>
                  </a:ext>
                </a:extLst>
              </a:tr>
              <a:tr h="165461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baseline="-25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88 ≤ BW ≤ 168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042121"/>
                  </a:ext>
                </a:extLst>
              </a:tr>
              <a:tr h="165461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176</a:t>
                      </a: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≤ BW ≤ 264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080168"/>
                  </a:ext>
                </a:extLst>
              </a:tr>
              <a:tr h="165461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48</a:t>
                      </a: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≤ BW ≤ 84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30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218148"/>
                  </a:ext>
                </a:extLst>
              </a:tr>
              <a:tr h="165461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88</a:t>
                      </a: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≤ BW ≤ 168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261565"/>
                  </a:ext>
                </a:extLst>
              </a:tr>
              <a:tr h="165461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176</a:t>
                      </a: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≤ BW ≤ 272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452930"/>
                  </a:ext>
                </a:extLst>
              </a:tr>
              <a:tr h="165461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32</a:t>
                      </a: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≤ BW ≤ 40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120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605944"/>
                  </a:ext>
                </a:extLst>
              </a:tr>
              <a:tr h="165461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44</a:t>
                      </a: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≤ BW ≤ 84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865683"/>
                  </a:ext>
                </a:extLst>
              </a:tr>
              <a:tr h="165461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88</a:t>
                      </a: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≤ BW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52987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CD8B6E5B-F5E8-46FD-ABBF-E6A679423103}"/>
              </a:ext>
            </a:extLst>
          </p:cNvPr>
          <p:cNvSpPr/>
          <p:nvPr/>
        </p:nvSpPr>
        <p:spPr>
          <a:xfrm>
            <a:off x="191589" y="4724205"/>
            <a:ext cx="881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Note 1: 60kHz SCS can be added based on the simulation results</a:t>
            </a:r>
          </a:p>
          <a:p>
            <a:r>
              <a:rPr lang="en-US" dirty="0"/>
              <a:t>Note 2: Lower bound of BW ranges can be updated based on simulation results</a:t>
            </a:r>
          </a:p>
        </p:txBody>
      </p:sp>
    </p:spTree>
    <p:extLst>
      <p:ext uri="{BB962C8B-B14F-4D97-AF65-F5344CB8AC3E}">
        <p14:creationId xmlns:p14="http://schemas.microsoft.com/office/powerpoint/2010/main" val="2533912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/>
              <a:t>gNB</a:t>
            </a:r>
            <a:r>
              <a:rPr lang="en-US" b="1" dirty="0"/>
              <a:t> Rx-Tx: Impact of SRS SCS on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SRS-RSRP accuracy depends on SRS SCS</a:t>
            </a:r>
            <a:endParaRPr lang="sv-SE" dirty="0"/>
          </a:p>
          <a:p>
            <a:pPr lvl="0" hangingPunct="0"/>
            <a:endParaRPr lang="en-GB" dirty="0"/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987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9031"/>
            <a:ext cx="12122331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/>
              <a:t>gNB</a:t>
            </a:r>
            <a:r>
              <a:rPr lang="en-US" b="1" dirty="0"/>
              <a:t> Rx-Tx: Impact of SRS symbol and comb size on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84069"/>
            <a:ext cx="12192000" cy="5828112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FFS: whether SRS-RSRP accuracy is agnostic to SRS symbols and comb size or not will be decided based on further simulation with updated simulation assumptions.</a:t>
            </a:r>
            <a:endParaRPr lang="sv-SE" dirty="0"/>
          </a:p>
          <a:p>
            <a:pPr lvl="0" hangingPunct="0"/>
            <a:endParaRPr lang="en-GB" dirty="0"/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659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645952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/>
              <a:t>gNB</a:t>
            </a:r>
            <a:r>
              <a:rPr lang="en-US" sz="3200" b="1" dirty="0"/>
              <a:t> Rx-Tx: RF margin for </a:t>
            </a:r>
            <a:r>
              <a:rPr lang="en-US" sz="3200" b="1" dirty="0" err="1"/>
              <a:t>gNB</a:t>
            </a:r>
            <a:r>
              <a:rPr lang="en-US" sz="3200" b="1" dirty="0"/>
              <a:t> Rx-Tx accuracy for different </a:t>
            </a:r>
            <a:r>
              <a:rPr lang="en-US" sz="3200" b="1" dirty="0" err="1"/>
              <a:t>gNB</a:t>
            </a:r>
            <a:r>
              <a:rPr lang="en-US" sz="3200" b="1" dirty="0"/>
              <a:t>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 err="1"/>
              <a:t>gNB</a:t>
            </a:r>
            <a:r>
              <a:rPr lang="en-US" dirty="0"/>
              <a:t> Rx-Tx time difference accuracy is defined as: ± (X+Z) Tc.</a:t>
            </a:r>
          </a:p>
          <a:p>
            <a:r>
              <a:rPr lang="en-US" dirty="0"/>
              <a:t>Where:</a:t>
            </a:r>
          </a:p>
          <a:p>
            <a:pPr lvl="1"/>
            <a:r>
              <a:rPr lang="en-US" dirty="0"/>
              <a:t>X is numerical value derived from the link simulation results </a:t>
            </a:r>
          </a:p>
          <a:p>
            <a:pPr lvl="1"/>
            <a:r>
              <a:rPr lang="en-US" dirty="0"/>
              <a:t>Z accounts for RF margin and is declared by manufacturer.</a:t>
            </a:r>
          </a:p>
          <a:p>
            <a:pPr lvl="2"/>
            <a:r>
              <a:rPr lang="en-US" dirty="0"/>
              <a:t>Z depends on </a:t>
            </a:r>
            <a:r>
              <a:rPr lang="pt-BR" dirty="0"/>
              <a:t>gNB type (1-C, 1-H, 1-O, 2-O)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465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UL RTOA measurement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Agreements in GTW:</a:t>
            </a:r>
          </a:p>
          <a:p>
            <a:pPr lvl="1"/>
            <a:r>
              <a:rPr lang="en-US" dirty="0"/>
              <a:t>Do not define UL RTOA performance requirements in Rel-16 NR Positioning.</a:t>
            </a:r>
            <a:endParaRPr lang="en-GB" dirty="0"/>
          </a:p>
          <a:p>
            <a:pPr marL="0" indent="0">
              <a:spcAft>
                <a:spcPts val="900"/>
              </a:spcAft>
              <a:buNone/>
            </a:pPr>
            <a:endParaRPr lang="sv-SE" dirty="0">
              <a:ea typeface="SimSun" panose="02010600030101010101" pitchFamily="2" charset="-122"/>
            </a:endParaRPr>
          </a:p>
          <a:p>
            <a:pPr hangingPunct="0"/>
            <a:endParaRPr lang="en-GB" dirty="0"/>
          </a:p>
          <a:p>
            <a:pPr lvl="1" hangingPunct="0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8220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General: Beam sweeping during </a:t>
            </a:r>
            <a:r>
              <a:rPr lang="en-US" b="1" dirty="0" err="1"/>
              <a:t>gNB</a:t>
            </a:r>
            <a:r>
              <a:rPr lang="en-US" b="1" dirty="0"/>
              <a:t> measurement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8274"/>
            <a:ext cx="12192000" cy="5915198"/>
          </a:xfrm>
        </p:spPr>
        <p:txBody>
          <a:bodyPr>
            <a:normAutofit/>
          </a:bodyPr>
          <a:lstStyle/>
          <a:p>
            <a:r>
              <a:rPr lang="en-US" dirty="0" err="1"/>
              <a:t>gNB</a:t>
            </a:r>
            <a:r>
              <a:rPr lang="en-US" dirty="0"/>
              <a:t> accuracy requirements do not mandate </a:t>
            </a:r>
            <a:r>
              <a:rPr lang="en-US" dirty="0" err="1"/>
              <a:t>gNB</a:t>
            </a:r>
            <a:r>
              <a:rPr lang="en-US" dirty="0"/>
              <a:t> RX beam sweeping</a:t>
            </a:r>
          </a:p>
          <a:p>
            <a:r>
              <a:rPr lang="en-US" dirty="0"/>
              <a:t>FFS: whether to capture the above agreements in the specification</a:t>
            </a:r>
          </a:p>
          <a:p>
            <a:r>
              <a:rPr lang="en-US" dirty="0"/>
              <a:t>Candidate options:</a:t>
            </a:r>
          </a:p>
          <a:p>
            <a:pPr lvl="1"/>
            <a:r>
              <a:rPr lang="en-US" dirty="0"/>
              <a:t>Option 1:</a:t>
            </a:r>
            <a:endParaRPr lang="sv-SE" dirty="0"/>
          </a:p>
          <a:p>
            <a:pPr lvl="2"/>
            <a:r>
              <a:rPr lang="en-US" dirty="0" err="1"/>
              <a:t>gNB</a:t>
            </a:r>
            <a:r>
              <a:rPr lang="en-US" dirty="0"/>
              <a:t> accuracy requirements do not mandate </a:t>
            </a:r>
            <a:r>
              <a:rPr lang="en-US" dirty="0" err="1"/>
              <a:t>gNB</a:t>
            </a:r>
            <a:r>
              <a:rPr lang="en-US" dirty="0"/>
              <a:t> RX beam sweeping is captured only in the WF.</a:t>
            </a:r>
            <a:endParaRPr lang="sv-SE" dirty="0"/>
          </a:p>
          <a:p>
            <a:pPr lvl="1"/>
            <a:r>
              <a:rPr lang="en-US" dirty="0"/>
              <a:t>Option 2:</a:t>
            </a:r>
            <a:endParaRPr lang="sv-SE" dirty="0"/>
          </a:p>
          <a:p>
            <a:pPr lvl="2"/>
            <a:r>
              <a:rPr lang="en-US" dirty="0" err="1"/>
              <a:t>gNB</a:t>
            </a:r>
            <a:r>
              <a:rPr lang="en-US" dirty="0"/>
              <a:t> accuracy requirements do not mandate </a:t>
            </a:r>
            <a:r>
              <a:rPr lang="en-US" dirty="0" err="1"/>
              <a:t>gNB</a:t>
            </a:r>
            <a:r>
              <a:rPr lang="en-US" dirty="0"/>
              <a:t> RX beam sweeping is included in the accuracy side conditions.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90030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General: Samples for </a:t>
            </a:r>
            <a:r>
              <a:rPr lang="en-US" b="1" dirty="0" err="1"/>
              <a:t>gNB</a:t>
            </a:r>
            <a:r>
              <a:rPr lang="en-US" b="1" dirty="0"/>
              <a:t>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de-DE" dirty="0"/>
              <a:t>Default assumption is to d</a:t>
            </a:r>
            <a:r>
              <a:rPr lang="en-GB" dirty="0" err="1"/>
              <a:t>efine</a:t>
            </a:r>
            <a:r>
              <a:rPr lang="en-GB" dirty="0"/>
              <a:t> the </a:t>
            </a:r>
            <a:r>
              <a:rPr lang="en-GB" dirty="0" err="1"/>
              <a:t>gNB</a:t>
            </a:r>
            <a:r>
              <a:rPr lang="en-GB" dirty="0"/>
              <a:t> accuracy requirements based on single sample/shot measurement assumption</a:t>
            </a:r>
          </a:p>
          <a:p>
            <a:pPr lvl="1"/>
            <a:r>
              <a:rPr lang="en-US" dirty="0"/>
              <a:t>FFS if multiple shots are used for lowest SRS BW group per SCS in case performance is not satisfactory.</a:t>
            </a:r>
            <a:endParaRPr lang="sv-SE" sz="1800" dirty="0"/>
          </a:p>
          <a:p>
            <a:pPr marL="0" indent="0">
              <a:buNone/>
            </a:pPr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260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err="1"/>
              <a:t>RoAoA</a:t>
            </a:r>
            <a:r>
              <a:rPr lang="en-US" b="1" dirty="0"/>
              <a:t> side conditions for 1-O and 2-O </a:t>
            </a:r>
            <a:r>
              <a:rPr lang="en-US" b="1" dirty="0" err="1"/>
              <a:t>gNB</a:t>
            </a:r>
            <a:r>
              <a:rPr lang="en-US" b="1" dirty="0"/>
              <a:t>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F</a:t>
            </a:r>
            <a:r>
              <a:rPr lang="en-US" dirty="0" err="1"/>
              <a:t>ollowing</a:t>
            </a:r>
            <a:r>
              <a:rPr lang="en-US" dirty="0"/>
              <a:t> side condition is included in the </a:t>
            </a:r>
            <a:r>
              <a:rPr lang="en-US" dirty="0" err="1"/>
              <a:t>gNB</a:t>
            </a:r>
            <a:r>
              <a:rPr lang="en-US" dirty="0"/>
              <a:t> requirement:</a:t>
            </a:r>
          </a:p>
          <a:p>
            <a:pPr lvl="1"/>
            <a:r>
              <a:rPr lang="en-US" dirty="0"/>
              <a:t>“</a:t>
            </a:r>
            <a:r>
              <a:rPr lang="en-US" dirty="0" err="1"/>
              <a:t>gNB</a:t>
            </a:r>
            <a:r>
              <a:rPr lang="en-US" dirty="0"/>
              <a:t> positioning measurement requirements apply for the same </a:t>
            </a:r>
            <a:r>
              <a:rPr lang="en-US" dirty="0" err="1"/>
              <a:t>RoAoA</a:t>
            </a:r>
            <a:r>
              <a:rPr lang="en-US" dirty="0"/>
              <a:t> as OTA reference sensitivity requirements for 1-O and 2-O BS”</a:t>
            </a:r>
            <a:r>
              <a:rPr lang="en-GB" dirty="0"/>
              <a:t>.</a:t>
            </a:r>
            <a:endParaRPr lang="sv-SE" dirty="0"/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794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SRS-RSRP: SRS BW grouping for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00481"/>
            <a:ext cx="12192000" cy="6022536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GB" dirty="0"/>
              <a:t>gNB accuracy requirements shall be defined for group of SRS BWs</a:t>
            </a:r>
            <a:endParaRPr lang="sv-SE" dirty="0"/>
          </a:p>
          <a:p>
            <a:pPr lvl="1"/>
            <a:r>
              <a:rPr lang="en-GB" dirty="0"/>
              <a:t>grouping of SRS BWs will be decided based on link simulation results</a:t>
            </a:r>
            <a:endParaRPr lang="sv-SE" dirty="0"/>
          </a:p>
          <a:p>
            <a:pPr lvl="0" hangingPunct="0"/>
            <a:r>
              <a:rPr lang="en-GB" dirty="0"/>
              <a:t>Candidate options:</a:t>
            </a:r>
          </a:p>
          <a:p>
            <a:pPr lvl="1" hangingPunct="0"/>
            <a:r>
              <a:rPr lang="en-GB" dirty="0"/>
              <a:t>Option 1:</a:t>
            </a:r>
          </a:p>
          <a:p>
            <a:pPr lvl="1" hangingPunct="0"/>
            <a:endParaRPr lang="en-GB" dirty="0"/>
          </a:p>
          <a:p>
            <a:endParaRPr lang="sv-SE" dirty="0">
              <a:cs typeface="Times New Roman" panose="02020603050405020304" pitchFamily="18" charset="0"/>
            </a:endParaRPr>
          </a:p>
          <a:p>
            <a:endParaRPr lang="sv-SE" dirty="0">
              <a:cs typeface="Times New Roman" panose="02020603050405020304" pitchFamily="18" charset="0"/>
            </a:endParaRPr>
          </a:p>
          <a:p>
            <a:endParaRPr lang="sv-SE" dirty="0">
              <a:cs typeface="Times New Roman" panose="02020603050405020304" pitchFamily="18" charset="0"/>
            </a:endParaRPr>
          </a:p>
          <a:p>
            <a:endParaRPr lang="sv-SE" dirty="0"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r>
              <a:rPr lang="en-GB" dirty="0"/>
              <a:t>Option 2:</a:t>
            </a:r>
          </a:p>
          <a:p>
            <a:pPr lvl="2"/>
            <a:r>
              <a:rPr lang="en-GB" dirty="0"/>
              <a:t>For SINR +3dB, one set of accuracy for all SRS BWs and for all combinations of </a:t>
            </a:r>
            <a:r>
              <a:rPr lang="en-GB" dirty="0" err="1"/>
              <a:t>comb+symbol</a:t>
            </a:r>
            <a:endParaRPr lang="sv-SE" dirty="0"/>
          </a:p>
          <a:p>
            <a:pPr lvl="2"/>
            <a:r>
              <a:rPr lang="en-GB" dirty="0"/>
              <a:t>For SINR -13dB, </a:t>
            </a:r>
            <a:endParaRPr lang="sv-SE" dirty="0"/>
          </a:p>
          <a:p>
            <a:pPr lvl="3"/>
            <a:r>
              <a:rPr lang="en-GB" dirty="0"/>
              <a:t>two sets of requirements, one for 24</a:t>
            </a:r>
            <a:r>
              <a:rPr lang="zh-CN" altLang="sv-SE" dirty="0"/>
              <a:t>≤</a:t>
            </a:r>
            <a:r>
              <a:rPr lang="en-GB" dirty="0" err="1"/>
              <a:t>RB_num</a:t>
            </a:r>
            <a:r>
              <a:rPr lang="en-GB" dirty="0"/>
              <a:t>&lt;[64] and the other for [64]</a:t>
            </a:r>
            <a:r>
              <a:rPr lang="zh-CN" altLang="sv-SE" dirty="0"/>
              <a:t>≤</a:t>
            </a:r>
            <a:r>
              <a:rPr lang="en-GB" dirty="0" err="1"/>
              <a:t>RB_num</a:t>
            </a:r>
            <a:r>
              <a:rPr lang="en-GB" dirty="0"/>
              <a:t>.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858E4A8-A405-4FDC-9CF2-5A5E1B4D8A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374777"/>
              </p:ext>
            </p:extLst>
          </p:nvPr>
        </p:nvGraphicFramePr>
        <p:xfrm>
          <a:off x="2498680" y="2381196"/>
          <a:ext cx="6888479" cy="1094994"/>
        </p:xfrm>
        <a:graphic>
          <a:graphicData uri="http://schemas.openxmlformats.org/drawingml/2006/table">
            <a:tbl>
              <a:tblPr firstRow="1" firstCol="1" bandRow="1"/>
              <a:tblGrid>
                <a:gridCol w="2017005">
                  <a:extLst>
                    <a:ext uri="{9D8B030D-6E8A-4147-A177-3AD203B41FA5}">
                      <a16:colId xmlns:a16="http://schemas.microsoft.com/office/drawing/2014/main" val="1262915148"/>
                    </a:ext>
                  </a:extLst>
                </a:gridCol>
                <a:gridCol w="2017005">
                  <a:extLst>
                    <a:ext uri="{9D8B030D-6E8A-4147-A177-3AD203B41FA5}">
                      <a16:colId xmlns:a16="http://schemas.microsoft.com/office/drawing/2014/main" val="2266619547"/>
                    </a:ext>
                  </a:extLst>
                </a:gridCol>
                <a:gridCol w="2854469">
                  <a:extLst>
                    <a:ext uri="{9D8B030D-6E8A-4147-A177-3AD203B41FA5}">
                      <a16:colId xmlns:a16="http://schemas.microsoft.com/office/drawing/2014/main" val="344026395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SRS bandwidth in RB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SRS-RSRP measurement accuracy [dB] 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0079257"/>
                  </a:ext>
                </a:extLst>
              </a:tr>
              <a:tr h="1273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 err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Ês</a:t>
                      </a: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/</a:t>
                      </a:r>
                      <a:r>
                        <a:rPr lang="en-GB" sz="1200" b="0" dirty="0" err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Iot</a:t>
                      </a: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≥ -13dB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Ês/Iot ≥ +3dB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988770"/>
                  </a:ext>
                </a:extLst>
              </a:tr>
              <a:tr h="163758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24</a:t>
                      </a: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≤ BW ≤ 40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036222"/>
                  </a:ext>
                </a:extLst>
              </a:tr>
              <a:tr h="163758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40 ≤ BW ≤ 84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770434"/>
                  </a:ext>
                </a:extLst>
              </a:tr>
              <a:tr h="163758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88 ≤ BW ≤ 168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249288"/>
                  </a:ext>
                </a:extLst>
              </a:tr>
              <a:tr h="163758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176</a:t>
                      </a:r>
                      <a:r>
                        <a:rPr lang="en-GB" sz="1200" b="0" baseline="-25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≤ BW ≤ 272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464064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36F3351-B44B-4CC2-AB9A-C3825582C8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151275"/>
              </p:ext>
            </p:extLst>
          </p:nvPr>
        </p:nvGraphicFramePr>
        <p:xfrm>
          <a:off x="2498680" y="3845646"/>
          <a:ext cx="6958826" cy="917067"/>
        </p:xfrm>
        <a:graphic>
          <a:graphicData uri="http://schemas.openxmlformats.org/drawingml/2006/table">
            <a:tbl>
              <a:tblPr firstRow="1" firstCol="1" bandRow="1"/>
              <a:tblGrid>
                <a:gridCol w="2029777">
                  <a:extLst>
                    <a:ext uri="{9D8B030D-6E8A-4147-A177-3AD203B41FA5}">
                      <a16:colId xmlns:a16="http://schemas.microsoft.com/office/drawing/2014/main" val="3453133492"/>
                    </a:ext>
                  </a:extLst>
                </a:gridCol>
                <a:gridCol w="2984357">
                  <a:extLst>
                    <a:ext uri="{9D8B030D-6E8A-4147-A177-3AD203B41FA5}">
                      <a16:colId xmlns:a16="http://schemas.microsoft.com/office/drawing/2014/main" val="1072019234"/>
                    </a:ext>
                  </a:extLst>
                </a:gridCol>
                <a:gridCol w="1944692">
                  <a:extLst>
                    <a:ext uri="{9D8B030D-6E8A-4147-A177-3AD203B41FA5}">
                      <a16:colId xmlns:a16="http://schemas.microsoft.com/office/drawing/2014/main" val="1721769910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SRS bandwidth in RB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SRS-RSRP measurement accuracy [dB] 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6806457"/>
                  </a:ext>
                </a:extLst>
              </a:tr>
              <a:tr h="152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Ês/Iot ≥ -13dB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Ês/Iot ≥ +3dB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3043737"/>
                  </a:ext>
                </a:extLst>
              </a:tr>
              <a:tr h="149225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32</a:t>
                      </a: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≤ BW ≤ 40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181656"/>
                  </a:ext>
                </a:extLst>
              </a:tr>
              <a:tr h="149225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baseline="-25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44 ≤ BW ≤ 84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2149643"/>
                  </a:ext>
                </a:extLst>
              </a:tr>
              <a:tr h="149225"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BW </a:t>
                      </a:r>
                      <a:r>
                        <a:rPr lang="en-US" sz="1200" b="0">
                          <a:effectLst/>
                          <a:latin typeface="Yu Mincho" panose="02020400000000000000" pitchFamily="18" charset="-128"/>
                          <a:ea typeface="SimSun" panose="02010600030101010101" pitchFamily="2" charset="-122"/>
                        </a:rPr>
                        <a:t>≥</a:t>
                      </a: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 88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TBD</a:t>
                      </a:r>
                      <a:endParaRPr lang="sv-SE" sz="1200" b="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336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CE808FE6-ADD2-4A41-A566-2FE95CC74EF7}"/>
              </a:ext>
            </a:extLst>
          </p:cNvPr>
          <p:cNvSpPr/>
          <p:nvPr/>
        </p:nvSpPr>
        <p:spPr>
          <a:xfrm>
            <a:off x="483324" y="4797249"/>
            <a:ext cx="80249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Note 1: In tables 1 and 2, lower bound of BW ranges can be updated based on simulation results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4933BE-D85C-4D31-B2EC-66FCE3C9617C}"/>
              </a:ext>
            </a:extLst>
          </p:cNvPr>
          <p:cNvSpPr/>
          <p:nvPr/>
        </p:nvSpPr>
        <p:spPr>
          <a:xfrm>
            <a:off x="5501640" y="2002829"/>
            <a:ext cx="11887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Table 1: FR1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08988C-59DA-4691-9546-86B2B2305D32}"/>
              </a:ext>
            </a:extLst>
          </p:cNvPr>
          <p:cNvSpPr/>
          <p:nvPr/>
        </p:nvSpPr>
        <p:spPr>
          <a:xfrm>
            <a:off x="5383733" y="3546780"/>
            <a:ext cx="11887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/>
              <a:t>Table 2: FR2</a:t>
            </a:r>
          </a:p>
        </p:txBody>
      </p:sp>
    </p:spTree>
    <p:extLst>
      <p:ext uri="{BB962C8B-B14F-4D97-AF65-F5344CB8AC3E}">
        <p14:creationId xmlns:p14="http://schemas.microsoft.com/office/powerpoint/2010/main" val="2339909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SRS-RSRP: Impact of SRS SCS on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SRS-RSRP accuracy is agnostic to SRS SCS within the same FR</a:t>
            </a:r>
            <a:endParaRPr lang="sv-SE" dirty="0"/>
          </a:p>
          <a:p>
            <a:pPr lvl="0" hangingPunct="0"/>
            <a:endParaRPr lang="en-GB" dirty="0"/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737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9031"/>
            <a:ext cx="12122331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SRS-RSRP: Impact of SRS symbol and comb size on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75360"/>
            <a:ext cx="12192000" cy="5828112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FFS: whether SRS-RSRP accuracy is agnostic to SRS symbols and comb size or not will be decided based on further simulation with updated simulation assumptions.</a:t>
            </a:r>
            <a:endParaRPr lang="sv-SE" dirty="0"/>
          </a:p>
          <a:p>
            <a:pPr lvl="0" hangingPunct="0"/>
            <a:endParaRPr lang="en-GB" dirty="0"/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231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SRS-RSRP: Propagation condition for meeting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SRS-RSRP measurement accuracy shall be defined under AWGN</a:t>
            </a:r>
            <a:endParaRPr lang="sv-SE" dirty="0"/>
          </a:p>
          <a:p>
            <a:pPr lvl="0" hangingPunct="0"/>
            <a:endParaRPr lang="en-GB" dirty="0"/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632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71182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SRS-RSRP: RF margin for SRS-RSRP accuracy for different </a:t>
            </a:r>
            <a:r>
              <a:rPr lang="en-US" sz="3200" b="1" dirty="0" err="1"/>
              <a:t>gNB</a:t>
            </a:r>
            <a:r>
              <a:rPr lang="en-US" sz="3200" b="1" dirty="0"/>
              <a:t>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8274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FFS: RF margin for different </a:t>
            </a:r>
            <a:r>
              <a:rPr lang="en-US" dirty="0" err="1"/>
              <a:t>gNB</a:t>
            </a:r>
            <a:r>
              <a:rPr lang="en-US" dirty="0"/>
              <a:t> types </a:t>
            </a:r>
          </a:p>
          <a:p>
            <a:r>
              <a:rPr lang="en-US" dirty="0"/>
              <a:t>Candidate options:</a:t>
            </a:r>
          </a:p>
          <a:p>
            <a:pPr lvl="0"/>
            <a:r>
              <a:rPr lang="en-GB" dirty="0"/>
              <a:t>Option 1:</a:t>
            </a:r>
            <a:endParaRPr lang="sv-SE" dirty="0"/>
          </a:p>
          <a:p>
            <a:pPr lvl="1" hangingPunct="0"/>
            <a:r>
              <a:rPr lang="en-GB" dirty="0"/>
              <a:t>RF calibration margin differs between </a:t>
            </a:r>
            <a:r>
              <a:rPr lang="en-GB" dirty="0" err="1"/>
              <a:t>gNB</a:t>
            </a:r>
            <a:r>
              <a:rPr lang="en-GB" dirty="0"/>
              <a:t> type 1-C and other </a:t>
            </a:r>
            <a:r>
              <a:rPr lang="en-GB" dirty="0" err="1"/>
              <a:t>gNB</a:t>
            </a:r>
            <a:r>
              <a:rPr lang="en-GB" dirty="0"/>
              <a:t> types:</a:t>
            </a:r>
            <a:endParaRPr lang="sv-SE" sz="2800" dirty="0"/>
          </a:p>
          <a:p>
            <a:pPr lvl="2"/>
            <a:r>
              <a:rPr lang="en-GB" dirty="0"/>
              <a:t>X=2.5dB for </a:t>
            </a:r>
            <a:r>
              <a:rPr lang="en-GB" dirty="0" err="1"/>
              <a:t>gNB</a:t>
            </a:r>
            <a:r>
              <a:rPr lang="en-GB" dirty="0"/>
              <a:t> type 1-C</a:t>
            </a:r>
            <a:endParaRPr lang="sv-SE" sz="2400" dirty="0"/>
          </a:p>
          <a:p>
            <a:pPr lvl="2"/>
            <a:r>
              <a:rPr lang="en-GB" dirty="0"/>
              <a:t>X=4dB for </a:t>
            </a:r>
            <a:r>
              <a:rPr lang="en-GB" dirty="0" err="1"/>
              <a:t>gNB</a:t>
            </a:r>
            <a:r>
              <a:rPr lang="en-GB" dirty="0"/>
              <a:t> type 1-H, 1-O and 2-O</a:t>
            </a:r>
            <a:endParaRPr lang="sv-SE" sz="2400" dirty="0"/>
          </a:p>
          <a:p>
            <a:pPr lvl="0"/>
            <a:r>
              <a:rPr lang="en-GB" dirty="0"/>
              <a:t>Option 2:</a:t>
            </a:r>
            <a:endParaRPr lang="sv-SE" dirty="0"/>
          </a:p>
          <a:p>
            <a:pPr lvl="1"/>
            <a:r>
              <a:rPr lang="en-GB" dirty="0"/>
              <a:t>RF margin needs further discussion</a:t>
            </a:r>
            <a:endParaRPr lang="sv-SE" dirty="0"/>
          </a:p>
          <a:p>
            <a:pPr lvl="2"/>
            <a:r>
              <a:rPr lang="en-GB" dirty="0"/>
              <a:t>Investigate RF margin for different </a:t>
            </a:r>
            <a:r>
              <a:rPr lang="en-GB" dirty="0" err="1"/>
              <a:t>gNB</a:t>
            </a:r>
            <a:r>
              <a:rPr lang="en-GB" dirty="0"/>
              <a:t> types (1-C, 1-H, 1-O and 2-O)</a:t>
            </a:r>
            <a:endParaRPr lang="sv-SE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425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3E9551B3FDDA24EBF0A209BAAD637CA" ma:contentTypeVersion="16" ma:contentTypeDescription="Skapa ett nytt dokument." ma:contentTypeScope="" ma:versionID="1507badd830677644fb33cb698b24dd1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a57f15e8d80f3dd9c3d62cb69a750f2e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Egenskaper för enhetlig efterlevnadsprincip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Gränssnittsåtgärd för enhetlig efterlevnadsprincip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08662E-930F-459F-8C8C-562DA63FD02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D66A53-22E3-424F-921C-F0DDC601C957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9b239327-9e80-40e4-b1b7-4394fed77a33"/>
    <ds:schemaRef ds:uri="http://schemas.microsoft.com/sharepoint/v3"/>
    <ds:schemaRef ds:uri="http://purl.org/dc/elements/1.1/"/>
    <ds:schemaRef ds:uri="http://schemas.openxmlformats.org/package/2006/metadata/core-properties"/>
    <ds:schemaRef ds:uri="2f282d3b-eb4a-4b09-b61f-b9593442e28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06055B4-0B75-4BA3-A74C-E7128964E23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855</Words>
  <Application>Microsoft Office PowerPoint</Application>
  <PresentationFormat>Widescreen</PresentationFormat>
  <Paragraphs>144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Yu Mincho</vt:lpstr>
      <vt:lpstr>Arial</vt:lpstr>
      <vt:lpstr>Calibri</vt:lpstr>
      <vt:lpstr>Calibri Light</vt:lpstr>
      <vt:lpstr>Times New Roman</vt:lpstr>
      <vt:lpstr>Office Theme</vt:lpstr>
      <vt:lpstr>WF on gNB positioning measurement requirements</vt:lpstr>
      <vt:lpstr>General: Beam sweeping during gNB measurement</vt:lpstr>
      <vt:lpstr>General: Samples for gNB accuracy requirements</vt:lpstr>
      <vt:lpstr>RoAoA side conditions for 1-O and 2-O gNB types</vt:lpstr>
      <vt:lpstr>SRS-RSRP: SRS BW grouping for accuracy requirements</vt:lpstr>
      <vt:lpstr>SRS-RSRP: Impact of SRS SCS on accuracy</vt:lpstr>
      <vt:lpstr>SRS-RSRP: Impact of SRS symbol and comb size on accuracy</vt:lpstr>
      <vt:lpstr>SRS-RSRP: Propagation condition for meeting accuracy</vt:lpstr>
      <vt:lpstr>SRS-RSRP: RF margin for SRS-RSRP accuracy for different gNB types</vt:lpstr>
      <vt:lpstr>gNB Tx-Tx: SRS BW grouping for accuracy requirements</vt:lpstr>
      <vt:lpstr>gNB Rx-Tx: Impact of SRS SCS on accuracy</vt:lpstr>
      <vt:lpstr>gNB Rx-Tx: Impact of SRS symbol and comb size on accuracy</vt:lpstr>
      <vt:lpstr>gNB Rx-Tx: RF margin for gNB Rx-Tx accuracy for different gNB types</vt:lpstr>
      <vt:lpstr>UL RTOA measurement accuracy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2021-04-19T22:57:16Z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