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sldIdLst>
    <p:sldId id="256" r:id="rId2"/>
    <p:sldId id="257" r:id="rId3"/>
    <p:sldId id="261" r:id="rId4"/>
    <p:sldId id="263" r:id="rId5"/>
    <p:sldId id="264"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09"/>
    <p:restoredTop sz="96327"/>
  </p:normalViewPr>
  <p:slideViewPr>
    <p:cSldViewPr snapToGrid="0" snapToObjects="1">
      <p:cViewPr varScale="1">
        <p:scale>
          <a:sx n="110" d="100"/>
          <a:sy n="110" d="100"/>
        </p:scale>
        <p:origin x="666"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24ddce14-b8f7-4f54-af74-631294b67ab0" providerId="ADAL" clId="{99341A61-739D-4FE8-B157-459C379F30F5}"/>
    <pc:docChg chg="modSld">
      <pc:chgData name="Shvodian, Bill" userId="24ddce14-b8f7-4f54-af74-631294b67ab0" providerId="ADAL" clId="{99341A61-739D-4FE8-B157-459C379F30F5}" dt="2021-04-20T00:43:42.978" v="7" actId="6549"/>
      <pc:docMkLst>
        <pc:docMk/>
      </pc:docMkLst>
      <pc:sldChg chg="modSp mod">
        <pc:chgData name="Shvodian, Bill" userId="24ddce14-b8f7-4f54-af74-631294b67ab0" providerId="ADAL" clId="{99341A61-739D-4FE8-B157-459C379F30F5}" dt="2021-04-20T00:43:42.978" v="7" actId="6549"/>
        <pc:sldMkLst>
          <pc:docMk/>
          <pc:sldMk cId="4123279341" sldId="256"/>
        </pc:sldMkLst>
        <pc:spChg chg="mod">
          <ac:chgData name="Shvodian, Bill" userId="24ddce14-b8f7-4f54-af74-631294b67ab0" providerId="ADAL" clId="{99341A61-739D-4FE8-B157-459C379F30F5}" dt="2021-04-20T00:43:42.978" v="7" actId="6549"/>
          <ac:spMkLst>
            <pc:docMk/>
            <pc:sldMk cId="4123279341" sldId="256"/>
            <ac:spMk id="5" creationId="{F3CD9751-C120-F847-92B9-AA8DA24390A2}"/>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717CE-2FB0-0D40-9530-494CB79690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B7CE858-AA31-C444-8538-D6656CEA26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DD54D5A-4528-BA4B-A39E-6D0564D4A4C7}"/>
              </a:ext>
            </a:extLst>
          </p:cNvPr>
          <p:cNvSpPr>
            <a:spLocks noGrp="1"/>
          </p:cNvSpPr>
          <p:nvPr>
            <p:ph type="dt" sz="half" idx="10"/>
          </p:nvPr>
        </p:nvSpPr>
        <p:spPr/>
        <p:txBody>
          <a:bodyPr/>
          <a:lstStyle/>
          <a:p>
            <a:fld id="{8BEFC661-E268-954F-8547-81BD7A388242}" type="datetimeFigureOut">
              <a:rPr lang="en-US" smtClean="0"/>
              <a:t>04/19/2021</a:t>
            </a:fld>
            <a:endParaRPr lang="en-US" dirty="0"/>
          </a:p>
        </p:txBody>
      </p:sp>
      <p:sp>
        <p:nvSpPr>
          <p:cNvPr id="5" name="Footer Placeholder 4">
            <a:extLst>
              <a:ext uri="{FF2B5EF4-FFF2-40B4-BE49-F238E27FC236}">
                <a16:creationId xmlns:a16="http://schemas.microsoft.com/office/drawing/2014/main" id="{F0808116-35E2-C14F-90C9-17D9249DF15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D747167-2410-CC44-A55B-2F97BB121A02}"/>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924137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0D838-39DA-4943-BE2D-2AF276AAF7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CE69C9-7260-5C4F-BBC7-FDD2EC8B7A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81A17B-1769-2C44-BD91-636DD8D920F2}"/>
              </a:ext>
            </a:extLst>
          </p:cNvPr>
          <p:cNvSpPr>
            <a:spLocks noGrp="1"/>
          </p:cNvSpPr>
          <p:nvPr>
            <p:ph type="dt" sz="half" idx="10"/>
          </p:nvPr>
        </p:nvSpPr>
        <p:spPr/>
        <p:txBody>
          <a:bodyPr/>
          <a:lstStyle/>
          <a:p>
            <a:fld id="{8BEFC661-E268-954F-8547-81BD7A388242}" type="datetimeFigureOut">
              <a:rPr lang="en-US" smtClean="0"/>
              <a:t>04/19/2021</a:t>
            </a:fld>
            <a:endParaRPr lang="en-US" dirty="0"/>
          </a:p>
        </p:txBody>
      </p:sp>
      <p:sp>
        <p:nvSpPr>
          <p:cNvPr id="5" name="Footer Placeholder 4">
            <a:extLst>
              <a:ext uri="{FF2B5EF4-FFF2-40B4-BE49-F238E27FC236}">
                <a16:creationId xmlns:a16="http://schemas.microsoft.com/office/drawing/2014/main" id="{6B3AED68-E38B-234D-A921-71B2937778A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6C5CB8C-0E21-D24C-A555-AB1401DABD18}"/>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950954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AE638C-508A-2B49-A0DF-4275CEA609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F733A9-796E-D14D-AB88-0ED1B6B1AB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C2AB01-7FD9-794D-B6BF-A465EB59F5B8}"/>
              </a:ext>
            </a:extLst>
          </p:cNvPr>
          <p:cNvSpPr>
            <a:spLocks noGrp="1"/>
          </p:cNvSpPr>
          <p:nvPr>
            <p:ph type="dt" sz="half" idx="10"/>
          </p:nvPr>
        </p:nvSpPr>
        <p:spPr/>
        <p:txBody>
          <a:bodyPr/>
          <a:lstStyle/>
          <a:p>
            <a:fld id="{8BEFC661-E268-954F-8547-81BD7A388242}" type="datetimeFigureOut">
              <a:rPr lang="en-US" smtClean="0"/>
              <a:t>04/19/2021</a:t>
            </a:fld>
            <a:endParaRPr lang="en-US" dirty="0"/>
          </a:p>
        </p:txBody>
      </p:sp>
      <p:sp>
        <p:nvSpPr>
          <p:cNvPr id="5" name="Footer Placeholder 4">
            <a:extLst>
              <a:ext uri="{FF2B5EF4-FFF2-40B4-BE49-F238E27FC236}">
                <a16:creationId xmlns:a16="http://schemas.microsoft.com/office/drawing/2014/main" id="{8F0564D2-0D67-C74C-97E8-9948544E142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EA4A05A-291F-3941-BF0B-6B25C732910C}"/>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321081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D8E14-56EF-2549-B112-F3585CE384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9917A2-9B07-864A-B0E9-885C142366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820F42-93EF-B548-9360-CFEED54B5073}"/>
              </a:ext>
            </a:extLst>
          </p:cNvPr>
          <p:cNvSpPr>
            <a:spLocks noGrp="1"/>
          </p:cNvSpPr>
          <p:nvPr>
            <p:ph type="dt" sz="half" idx="10"/>
          </p:nvPr>
        </p:nvSpPr>
        <p:spPr/>
        <p:txBody>
          <a:bodyPr/>
          <a:lstStyle/>
          <a:p>
            <a:fld id="{8BEFC661-E268-954F-8547-81BD7A388242}" type="datetimeFigureOut">
              <a:rPr lang="en-US" smtClean="0"/>
              <a:t>04/19/2021</a:t>
            </a:fld>
            <a:endParaRPr lang="en-US" dirty="0"/>
          </a:p>
        </p:txBody>
      </p:sp>
      <p:sp>
        <p:nvSpPr>
          <p:cNvPr id="5" name="Footer Placeholder 4">
            <a:extLst>
              <a:ext uri="{FF2B5EF4-FFF2-40B4-BE49-F238E27FC236}">
                <a16:creationId xmlns:a16="http://schemas.microsoft.com/office/drawing/2014/main" id="{BDB81991-DD88-C245-9DD8-6EDB2664694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20C50C9-A7CB-1445-AEBB-0210EE1838A8}"/>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058068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B7C37-B239-CB49-8A00-F8152870B0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5802122-78ED-FF4E-95D6-38D3166CB0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0C74904-1E71-B944-9B6D-A16306C3E991}"/>
              </a:ext>
            </a:extLst>
          </p:cNvPr>
          <p:cNvSpPr>
            <a:spLocks noGrp="1"/>
          </p:cNvSpPr>
          <p:nvPr>
            <p:ph type="dt" sz="half" idx="10"/>
          </p:nvPr>
        </p:nvSpPr>
        <p:spPr/>
        <p:txBody>
          <a:bodyPr/>
          <a:lstStyle/>
          <a:p>
            <a:fld id="{8BEFC661-E268-954F-8547-81BD7A388242}" type="datetimeFigureOut">
              <a:rPr lang="en-US" smtClean="0"/>
              <a:t>04/19/2021</a:t>
            </a:fld>
            <a:endParaRPr lang="en-US" dirty="0"/>
          </a:p>
        </p:txBody>
      </p:sp>
      <p:sp>
        <p:nvSpPr>
          <p:cNvPr id="5" name="Footer Placeholder 4">
            <a:extLst>
              <a:ext uri="{FF2B5EF4-FFF2-40B4-BE49-F238E27FC236}">
                <a16:creationId xmlns:a16="http://schemas.microsoft.com/office/drawing/2014/main" id="{F099C4BF-1FDE-AE4C-AD33-EB177F467ED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2294D0-4498-3B41-8A56-277CCC337450}"/>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43783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9A9E9-B77A-8D4B-B96B-2C8068C84F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7BBD8-26A1-C14B-A106-8F29636466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B956FD9-6AF3-3D42-B6A3-1AFE012B105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BE003B-E213-F046-9729-AE381D92BA50}"/>
              </a:ext>
            </a:extLst>
          </p:cNvPr>
          <p:cNvSpPr>
            <a:spLocks noGrp="1"/>
          </p:cNvSpPr>
          <p:nvPr>
            <p:ph type="dt" sz="half" idx="10"/>
          </p:nvPr>
        </p:nvSpPr>
        <p:spPr/>
        <p:txBody>
          <a:bodyPr/>
          <a:lstStyle/>
          <a:p>
            <a:fld id="{8BEFC661-E268-954F-8547-81BD7A388242}" type="datetimeFigureOut">
              <a:rPr lang="en-US" smtClean="0"/>
              <a:t>04/19/2021</a:t>
            </a:fld>
            <a:endParaRPr lang="en-US" dirty="0"/>
          </a:p>
        </p:txBody>
      </p:sp>
      <p:sp>
        <p:nvSpPr>
          <p:cNvPr id="6" name="Footer Placeholder 5">
            <a:extLst>
              <a:ext uri="{FF2B5EF4-FFF2-40B4-BE49-F238E27FC236}">
                <a16:creationId xmlns:a16="http://schemas.microsoft.com/office/drawing/2014/main" id="{0E87F082-1DF7-2640-AAD2-CDA41599FA3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42A8536-A6F4-CE44-9788-834138FB243D}"/>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093266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E5986-C0EA-B94B-B8CD-9F82FF4C6E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E0C2A63-A648-2E48-BD82-83BCD2FFB0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F44344-6918-B342-99B2-63601895DBB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70D1A1-204B-8D4C-8B76-D23C2B39C4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C789A7-B4B3-4647-A3A8-2C7087B437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32D312-14D5-6F4D-B6BC-E183091C4BD5}"/>
              </a:ext>
            </a:extLst>
          </p:cNvPr>
          <p:cNvSpPr>
            <a:spLocks noGrp="1"/>
          </p:cNvSpPr>
          <p:nvPr>
            <p:ph type="dt" sz="half" idx="10"/>
          </p:nvPr>
        </p:nvSpPr>
        <p:spPr/>
        <p:txBody>
          <a:bodyPr/>
          <a:lstStyle/>
          <a:p>
            <a:fld id="{8BEFC661-E268-954F-8547-81BD7A388242}" type="datetimeFigureOut">
              <a:rPr lang="en-US" smtClean="0"/>
              <a:t>04/19/2021</a:t>
            </a:fld>
            <a:endParaRPr lang="en-US" dirty="0"/>
          </a:p>
        </p:txBody>
      </p:sp>
      <p:sp>
        <p:nvSpPr>
          <p:cNvPr id="8" name="Footer Placeholder 7">
            <a:extLst>
              <a:ext uri="{FF2B5EF4-FFF2-40B4-BE49-F238E27FC236}">
                <a16:creationId xmlns:a16="http://schemas.microsoft.com/office/drawing/2014/main" id="{9AB6D0C1-317A-6846-AEC5-9A7AF170020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D724953-863F-DB49-9595-44BB83EFF777}"/>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11785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0D0F6-42D0-6B4F-A61E-9EA293D0F4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98BDD3-119D-8141-B5C9-C872A5A93131}"/>
              </a:ext>
            </a:extLst>
          </p:cNvPr>
          <p:cNvSpPr>
            <a:spLocks noGrp="1"/>
          </p:cNvSpPr>
          <p:nvPr>
            <p:ph type="dt" sz="half" idx="10"/>
          </p:nvPr>
        </p:nvSpPr>
        <p:spPr/>
        <p:txBody>
          <a:bodyPr/>
          <a:lstStyle/>
          <a:p>
            <a:fld id="{8BEFC661-E268-954F-8547-81BD7A388242}" type="datetimeFigureOut">
              <a:rPr lang="en-US" smtClean="0"/>
              <a:t>04/19/2021</a:t>
            </a:fld>
            <a:endParaRPr lang="en-US" dirty="0"/>
          </a:p>
        </p:txBody>
      </p:sp>
      <p:sp>
        <p:nvSpPr>
          <p:cNvPr id="4" name="Footer Placeholder 3">
            <a:extLst>
              <a:ext uri="{FF2B5EF4-FFF2-40B4-BE49-F238E27FC236}">
                <a16:creationId xmlns:a16="http://schemas.microsoft.com/office/drawing/2014/main" id="{A19ACB0A-0229-D947-B89D-37E462A8950D}"/>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9F1009F-C2D9-4343-B750-BB3E4217747E}"/>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053241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24D7467-3971-D247-B62A-08FECC1AC7C1}"/>
              </a:ext>
            </a:extLst>
          </p:cNvPr>
          <p:cNvSpPr>
            <a:spLocks noGrp="1"/>
          </p:cNvSpPr>
          <p:nvPr>
            <p:ph type="dt" sz="half" idx="10"/>
          </p:nvPr>
        </p:nvSpPr>
        <p:spPr/>
        <p:txBody>
          <a:bodyPr/>
          <a:lstStyle/>
          <a:p>
            <a:fld id="{8BEFC661-E268-954F-8547-81BD7A388242}" type="datetimeFigureOut">
              <a:rPr lang="en-US" smtClean="0"/>
              <a:t>04/19/2021</a:t>
            </a:fld>
            <a:endParaRPr lang="en-US" dirty="0"/>
          </a:p>
        </p:txBody>
      </p:sp>
      <p:sp>
        <p:nvSpPr>
          <p:cNvPr id="3" name="Footer Placeholder 2">
            <a:extLst>
              <a:ext uri="{FF2B5EF4-FFF2-40B4-BE49-F238E27FC236}">
                <a16:creationId xmlns:a16="http://schemas.microsoft.com/office/drawing/2014/main" id="{0DA206CD-F403-5944-8FAC-5DB7C98147E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075FDA67-B162-284F-A49E-28101E73C503}"/>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330669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0A3D2-52B4-3D4D-86B3-AF162D5775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51911C3-3B23-174A-A7C3-53AA6B8CB6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694C84-78EF-CD40-9189-67ED64580D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9E6D95-E303-3147-8AA8-311CBD2DD319}"/>
              </a:ext>
            </a:extLst>
          </p:cNvPr>
          <p:cNvSpPr>
            <a:spLocks noGrp="1"/>
          </p:cNvSpPr>
          <p:nvPr>
            <p:ph type="dt" sz="half" idx="10"/>
          </p:nvPr>
        </p:nvSpPr>
        <p:spPr/>
        <p:txBody>
          <a:bodyPr/>
          <a:lstStyle/>
          <a:p>
            <a:fld id="{8BEFC661-E268-954F-8547-81BD7A388242}" type="datetimeFigureOut">
              <a:rPr lang="en-US" smtClean="0"/>
              <a:t>04/19/2021</a:t>
            </a:fld>
            <a:endParaRPr lang="en-US" dirty="0"/>
          </a:p>
        </p:txBody>
      </p:sp>
      <p:sp>
        <p:nvSpPr>
          <p:cNvPr id="6" name="Footer Placeholder 5">
            <a:extLst>
              <a:ext uri="{FF2B5EF4-FFF2-40B4-BE49-F238E27FC236}">
                <a16:creationId xmlns:a16="http://schemas.microsoft.com/office/drawing/2014/main" id="{DBDFC563-BE21-8C45-8EAA-AC2576927E4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2C6265F-692A-1049-BF81-D712908503E1}"/>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060676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4AFD3-B73C-0F4A-97FF-5A8D5EA913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4997B2C-2691-994F-BECC-63C1662560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93A3244-13B4-B94F-8094-158DF6BC6D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BAFA8F-439D-F044-A606-0929A3ACEB17}"/>
              </a:ext>
            </a:extLst>
          </p:cNvPr>
          <p:cNvSpPr>
            <a:spLocks noGrp="1"/>
          </p:cNvSpPr>
          <p:nvPr>
            <p:ph type="dt" sz="half" idx="10"/>
          </p:nvPr>
        </p:nvSpPr>
        <p:spPr/>
        <p:txBody>
          <a:bodyPr/>
          <a:lstStyle/>
          <a:p>
            <a:fld id="{8BEFC661-E268-954F-8547-81BD7A388242}" type="datetimeFigureOut">
              <a:rPr lang="en-US" smtClean="0"/>
              <a:t>04/19/2021</a:t>
            </a:fld>
            <a:endParaRPr lang="en-US" dirty="0"/>
          </a:p>
        </p:txBody>
      </p:sp>
      <p:sp>
        <p:nvSpPr>
          <p:cNvPr id="6" name="Footer Placeholder 5">
            <a:extLst>
              <a:ext uri="{FF2B5EF4-FFF2-40B4-BE49-F238E27FC236}">
                <a16:creationId xmlns:a16="http://schemas.microsoft.com/office/drawing/2014/main" id="{BAC6265D-4432-1048-B119-F0EA178C6ED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6E221DF-541B-C547-9C67-C949C0A26351}"/>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231254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0E444D-6BA3-AA44-A2DE-F09CD2C3DF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A69D20A-68B4-5143-BA9D-E8CE464ECA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F18A6-7752-8947-8076-6FE05AC1DB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FC661-E268-954F-8547-81BD7A388242}" type="datetimeFigureOut">
              <a:rPr lang="en-US" smtClean="0"/>
              <a:t>04/19/2021</a:t>
            </a:fld>
            <a:endParaRPr lang="en-US" dirty="0"/>
          </a:p>
        </p:txBody>
      </p:sp>
      <p:sp>
        <p:nvSpPr>
          <p:cNvPr id="5" name="Footer Placeholder 4">
            <a:extLst>
              <a:ext uri="{FF2B5EF4-FFF2-40B4-BE49-F238E27FC236}">
                <a16:creationId xmlns:a16="http://schemas.microsoft.com/office/drawing/2014/main" id="{51D550F9-4462-CC4C-9EBA-4B5972101B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3EF872A-7DCA-1442-AD67-BC90A945D4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7BA2CA-2377-E64F-852A-6799E93FEA3F}" type="slidenum">
              <a:rPr lang="en-US" smtClean="0"/>
              <a:t>‹#›</a:t>
            </a:fld>
            <a:endParaRPr lang="en-US" dirty="0"/>
          </a:p>
        </p:txBody>
      </p:sp>
    </p:spTree>
    <p:extLst>
      <p:ext uri="{BB962C8B-B14F-4D97-AF65-F5344CB8AC3E}">
        <p14:creationId xmlns:p14="http://schemas.microsoft.com/office/powerpoint/2010/main" val="36564280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10B2F-2255-0441-9C25-9293397C0745}"/>
              </a:ext>
            </a:extLst>
          </p:cNvPr>
          <p:cNvSpPr>
            <a:spLocks noGrp="1"/>
          </p:cNvSpPr>
          <p:nvPr>
            <p:ph type="ctrTitle"/>
          </p:nvPr>
        </p:nvSpPr>
        <p:spPr>
          <a:xfrm>
            <a:off x="1172817" y="2832651"/>
            <a:ext cx="9846365" cy="720986"/>
          </a:xfrm>
        </p:spPr>
        <p:txBody>
          <a:bodyPr>
            <a:normAutofit/>
          </a:bodyPr>
          <a:lstStyle/>
          <a:p>
            <a:r>
              <a:rPr lang="en-US" sz="4000" dirty="0"/>
              <a:t>WF on Open issues for BCS4 (other than MSD)</a:t>
            </a:r>
          </a:p>
        </p:txBody>
      </p:sp>
      <p:sp>
        <p:nvSpPr>
          <p:cNvPr id="3" name="Subtitle 2">
            <a:extLst>
              <a:ext uri="{FF2B5EF4-FFF2-40B4-BE49-F238E27FC236}">
                <a16:creationId xmlns:a16="http://schemas.microsoft.com/office/drawing/2014/main" id="{06238CE9-965A-364A-803A-B96E33CD2438}"/>
              </a:ext>
            </a:extLst>
          </p:cNvPr>
          <p:cNvSpPr>
            <a:spLocks noGrp="1"/>
          </p:cNvSpPr>
          <p:nvPr>
            <p:ph type="subTitle" idx="1"/>
          </p:nvPr>
        </p:nvSpPr>
        <p:spPr>
          <a:xfrm>
            <a:off x="1524000" y="4148690"/>
            <a:ext cx="9144000" cy="1357588"/>
          </a:xfrm>
        </p:spPr>
        <p:txBody>
          <a:bodyPr/>
          <a:lstStyle/>
          <a:p>
            <a:r>
              <a:rPr lang="en-US" dirty="0"/>
              <a:t>T-Mobile USA, […]</a:t>
            </a:r>
          </a:p>
        </p:txBody>
      </p:sp>
      <p:sp>
        <p:nvSpPr>
          <p:cNvPr id="4" name="TextBox 3">
            <a:extLst>
              <a:ext uri="{FF2B5EF4-FFF2-40B4-BE49-F238E27FC236}">
                <a16:creationId xmlns:a16="http://schemas.microsoft.com/office/drawing/2014/main" id="{8CC908AA-42BE-1B44-AFC5-C2694061C0F1}"/>
              </a:ext>
            </a:extLst>
          </p:cNvPr>
          <p:cNvSpPr txBox="1"/>
          <p:nvPr/>
        </p:nvSpPr>
        <p:spPr>
          <a:xfrm>
            <a:off x="387626" y="383957"/>
            <a:ext cx="4195957" cy="646331"/>
          </a:xfrm>
          <a:prstGeom prst="rect">
            <a:avLst/>
          </a:prstGeom>
          <a:noFill/>
        </p:spPr>
        <p:txBody>
          <a:bodyPr wrap="none" rtlCol="0">
            <a:spAutoFit/>
          </a:bodyPr>
          <a:lstStyle/>
          <a:p>
            <a:r>
              <a:rPr lang="en-US" b="1" dirty="0"/>
              <a:t>3GPP TSG-RAN WG4 Meeting #98bis-e</a:t>
            </a:r>
          </a:p>
          <a:p>
            <a:r>
              <a:rPr lang="en-US" b="1" dirty="0">
                <a:effectLst/>
              </a:rPr>
              <a:t>Electronic Meeting, </a:t>
            </a:r>
            <a:r>
              <a:rPr lang="en-US" b="1" dirty="0"/>
              <a:t>April</a:t>
            </a:r>
            <a:r>
              <a:rPr lang="en-US" b="1" dirty="0">
                <a:effectLst/>
              </a:rPr>
              <a:t> </a:t>
            </a:r>
            <a:r>
              <a:rPr lang="en-US" b="1" dirty="0"/>
              <a:t>12</a:t>
            </a:r>
            <a:r>
              <a:rPr lang="en-US" b="1" baseline="30000" dirty="0"/>
              <a:t>th</a:t>
            </a:r>
            <a:r>
              <a:rPr lang="en-US" b="1" dirty="0">
                <a:effectLst/>
              </a:rPr>
              <a:t> – 20</a:t>
            </a:r>
            <a:r>
              <a:rPr lang="en-US" b="1" baseline="30000" dirty="0">
                <a:effectLst/>
              </a:rPr>
              <a:t>th</a:t>
            </a:r>
            <a:r>
              <a:rPr lang="en-US" b="1" dirty="0">
                <a:effectLst/>
              </a:rPr>
              <a:t>, 2021</a:t>
            </a:r>
            <a:r>
              <a:rPr lang="en-US" dirty="0">
                <a:effectLst/>
              </a:rPr>
              <a:t> </a:t>
            </a:r>
            <a:endParaRPr lang="en-US" dirty="0"/>
          </a:p>
        </p:txBody>
      </p:sp>
      <p:sp>
        <p:nvSpPr>
          <p:cNvPr id="5" name="TextBox 4">
            <a:extLst>
              <a:ext uri="{FF2B5EF4-FFF2-40B4-BE49-F238E27FC236}">
                <a16:creationId xmlns:a16="http://schemas.microsoft.com/office/drawing/2014/main" id="{F3CD9751-C120-F847-92B9-AA8DA24390A2}"/>
              </a:ext>
            </a:extLst>
          </p:cNvPr>
          <p:cNvSpPr txBox="1"/>
          <p:nvPr/>
        </p:nvSpPr>
        <p:spPr>
          <a:xfrm>
            <a:off x="10494650" y="383957"/>
            <a:ext cx="1321196" cy="369332"/>
          </a:xfrm>
          <a:prstGeom prst="rect">
            <a:avLst/>
          </a:prstGeom>
          <a:noFill/>
        </p:spPr>
        <p:txBody>
          <a:bodyPr wrap="none" rtlCol="0">
            <a:spAutoFit/>
          </a:bodyPr>
          <a:lstStyle/>
          <a:p>
            <a:r>
              <a:rPr lang="en-US" b="1" dirty="0"/>
              <a:t>R4-2105490</a:t>
            </a:r>
          </a:p>
        </p:txBody>
      </p:sp>
    </p:spTree>
    <p:extLst>
      <p:ext uri="{BB962C8B-B14F-4D97-AF65-F5344CB8AC3E}">
        <p14:creationId xmlns:p14="http://schemas.microsoft.com/office/powerpoint/2010/main" val="4123279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t>Background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41174"/>
            <a:ext cx="10515600" cy="4631636"/>
          </a:xfrm>
        </p:spPr>
        <p:txBody>
          <a:bodyPr>
            <a:normAutofit/>
          </a:bodyPr>
          <a:lstStyle/>
          <a:p>
            <a:r>
              <a:rPr lang="en-US" dirty="0"/>
              <a:t>The BCS4 Work Item was approved at RAN#90</a:t>
            </a:r>
          </a:p>
          <a:p>
            <a:r>
              <a:rPr lang="en-US" dirty="0"/>
              <a:t>RAN4 has been </a:t>
            </a:r>
            <a:r>
              <a:rPr lang="en-US"/>
              <a:t>making progress </a:t>
            </a:r>
            <a:r>
              <a:rPr lang="en-US" dirty="0"/>
              <a:t>on BCS4, but there are some open issues that need to be resolved. </a:t>
            </a:r>
          </a:p>
        </p:txBody>
      </p:sp>
    </p:spTree>
    <p:extLst>
      <p:ext uri="{BB962C8B-B14F-4D97-AF65-F5344CB8AC3E}">
        <p14:creationId xmlns:p14="http://schemas.microsoft.com/office/powerpoint/2010/main" val="3864487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46840"/>
          </a:xfrm>
        </p:spPr>
        <p:txBody>
          <a:bodyPr>
            <a:normAutofit/>
          </a:bodyPr>
          <a:lstStyle/>
          <a:p>
            <a:r>
              <a:rPr lang="en-US" sz="4000" dirty="0"/>
              <a:t>Way Forward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21296"/>
            <a:ext cx="10515600" cy="4755667"/>
          </a:xfrm>
        </p:spPr>
        <p:txBody>
          <a:bodyPr>
            <a:normAutofit/>
          </a:bodyPr>
          <a:lstStyle/>
          <a:p>
            <a:r>
              <a:rPr lang="en-US" sz="2400" dirty="0"/>
              <a:t>Which type of band combination can BCS4 apply to? </a:t>
            </a:r>
          </a:p>
          <a:p>
            <a:pPr lvl="1"/>
            <a:r>
              <a:rPr lang="en-US" sz="2000" b="1" dirty="0"/>
              <a:t>Proposal 1: inter-band and intra-band NR-CA, inter-band and intra-band NR-DC and SUL</a:t>
            </a:r>
          </a:p>
          <a:p>
            <a:r>
              <a:rPr lang="en-US" sz="2400" dirty="0"/>
              <a:t>Should BCS4 apply to all combinations, or on a per request basis?</a:t>
            </a:r>
          </a:p>
          <a:p>
            <a:pPr lvl="1"/>
            <a:r>
              <a:rPr lang="en-US" sz="2000" b="1" dirty="0"/>
              <a:t>Proposal 2: It depends on whether or not we can get a generic solution to MSD. If MSD has to be worked per combination, then the support for BCS4 would need to be indicated in the tables</a:t>
            </a:r>
          </a:p>
          <a:p>
            <a:r>
              <a:rPr lang="en-US" sz="2400" dirty="0"/>
              <a:t>If it is decided that BCS4 needs to be indicated in the tables, what should the format be?</a:t>
            </a:r>
          </a:p>
          <a:p>
            <a:pPr lvl="1"/>
            <a:r>
              <a:rPr lang="en-US" sz="2000" b="1" dirty="0"/>
              <a:t>Proposal 3: A single row as follows:</a:t>
            </a:r>
          </a:p>
          <a:p>
            <a:pPr lvl="1"/>
            <a:endParaRPr lang="en-US" sz="2000" dirty="0"/>
          </a:p>
        </p:txBody>
      </p:sp>
      <p:graphicFrame>
        <p:nvGraphicFramePr>
          <p:cNvPr id="4" name="Table 3">
            <a:extLst>
              <a:ext uri="{FF2B5EF4-FFF2-40B4-BE49-F238E27FC236}">
                <a16:creationId xmlns:a16="http://schemas.microsoft.com/office/drawing/2014/main" id="{86C9C5A7-2469-4640-88DB-0F82F16320CB}"/>
              </a:ext>
            </a:extLst>
          </p:cNvPr>
          <p:cNvGraphicFramePr>
            <a:graphicFrameLocks noGrp="1"/>
          </p:cNvGraphicFramePr>
          <p:nvPr>
            <p:extLst>
              <p:ext uri="{D42A27DB-BD31-4B8C-83A1-F6EECF244321}">
                <p14:modId xmlns:p14="http://schemas.microsoft.com/office/powerpoint/2010/main" val="2727083612"/>
              </p:ext>
            </p:extLst>
          </p:nvPr>
        </p:nvGraphicFramePr>
        <p:xfrm>
          <a:off x="383177" y="5025223"/>
          <a:ext cx="10779032" cy="1018524"/>
        </p:xfrm>
        <a:graphic>
          <a:graphicData uri="http://schemas.openxmlformats.org/drawingml/2006/table">
            <a:tbl>
              <a:tblPr firstRow="1" firstCol="1" bandRow="1"/>
              <a:tblGrid>
                <a:gridCol w="1203750">
                  <a:extLst>
                    <a:ext uri="{9D8B030D-6E8A-4147-A177-3AD203B41FA5}">
                      <a16:colId xmlns:a16="http://schemas.microsoft.com/office/drawing/2014/main" val="2827725851"/>
                    </a:ext>
                  </a:extLst>
                </a:gridCol>
                <a:gridCol w="1006773">
                  <a:extLst>
                    <a:ext uri="{9D8B030D-6E8A-4147-A177-3AD203B41FA5}">
                      <a16:colId xmlns:a16="http://schemas.microsoft.com/office/drawing/2014/main" val="2949954189"/>
                    </a:ext>
                  </a:extLst>
                </a:gridCol>
                <a:gridCol w="1083375">
                  <a:extLst>
                    <a:ext uri="{9D8B030D-6E8A-4147-A177-3AD203B41FA5}">
                      <a16:colId xmlns:a16="http://schemas.microsoft.com/office/drawing/2014/main" val="2863110382"/>
                    </a:ext>
                  </a:extLst>
                </a:gridCol>
                <a:gridCol w="492443">
                  <a:extLst>
                    <a:ext uri="{9D8B030D-6E8A-4147-A177-3AD203B41FA5}">
                      <a16:colId xmlns:a16="http://schemas.microsoft.com/office/drawing/2014/main" val="3026532501"/>
                    </a:ext>
                  </a:extLst>
                </a:gridCol>
                <a:gridCol w="492443">
                  <a:extLst>
                    <a:ext uri="{9D8B030D-6E8A-4147-A177-3AD203B41FA5}">
                      <a16:colId xmlns:a16="http://schemas.microsoft.com/office/drawing/2014/main" val="989211828"/>
                    </a:ext>
                  </a:extLst>
                </a:gridCol>
                <a:gridCol w="492443">
                  <a:extLst>
                    <a:ext uri="{9D8B030D-6E8A-4147-A177-3AD203B41FA5}">
                      <a16:colId xmlns:a16="http://schemas.microsoft.com/office/drawing/2014/main" val="1113795143"/>
                    </a:ext>
                  </a:extLst>
                </a:gridCol>
                <a:gridCol w="492443">
                  <a:extLst>
                    <a:ext uri="{9D8B030D-6E8A-4147-A177-3AD203B41FA5}">
                      <a16:colId xmlns:a16="http://schemas.microsoft.com/office/drawing/2014/main" val="2476813351"/>
                    </a:ext>
                  </a:extLst>
                </a:gridCol>
                <a:gridCol w="492443">
                  <a:extLst>
                    <a:ext uri="{9D8B030D-6E8A-4147-A177-3AD203B41FA5}">
                      <a16:colId xmlns:a16="http://schemas.microsoft.com/office/drawing/2014/main" val="2349593654"/>
                    </a:ext>
                  </a:extLst>
                </a:gridCol>
                <a:gridCol w="492443">
                  <a:extLst>
                    <a:ext uri="{9D8B030D-6E8A-4147-A177-3AD203B41FA5}">
                      <a16:colId xmlns:a16="http://schemas.microsoft.com/office/drawing/2014/main" val="1761305885"/>
                    </a:ext>
                  </a:extLst>
                </a:gridCol>
                <a:gridCol w="492443">
                  <a:extLst>
                    <a:ext uri="{9D8B030D-6E8A-4147-A177-3AD203B41FA5}">
                      <a16:colId xmlns:a16="http://schemas.microsoft.com/office/drawing/2014/main" val="2555089921"/>
                    </a:ext>
                  </a:extLst>
                </a:gridCol>
                <a:gridCol w="492443">
                  <a:extLst>
                    <a:ext uri="{9D8B030D-6E8A-4147-A177-3AD203B41FA5}">
                      <a16:colId xmlns:a16="http://schemas.microsoft.com/office/drawing/2014/main" val="2236802020"/>
                    </a:ext>
                  </a:extLst>
                </a:gridCol>
                <a:gridCol w="492443">
                  <a:extLst>
                    <a:ext uri="{9D8B030D-6E8A-4147-A177-3AD203B41FA5}">
                      <a16:colId xmlns:a16="http://schemas.microsoft.com/office/drawing/2014/main" val="943631715"/>
                    </a:ext>
                  </a:extLst>
                </a:gridCol>
                <a:gridCol w="492443">
                  <a:extLst>
                    <a:ext uri="{9D8B030D-6E8A-4147-A177-3AD203B41FA5}">
                      <a16:colId xmlns:a16="http://schemas.microsoft.com/office/drawing/2014/main" val="4181928609"/>
                    </a:ext>
                  </a:extLst>
                </a:gridCol>
                <a:gridCol w="492443">
                  <a:extLst>
                    <a:ext uri="{9D8B030D-6E8A-4147-A177-3AD203B41FA5}">
                      <a16:colId xmlns:a16="http://schemas.microsoft.com/office/drawing/2014/main" val="1096292905"/>
                    </a:ext>
                  </a:extLst>
                </a:gridCol>
                <a:gridCol w="492443">
                  <a:extLst>
                    <a:ext uri="{9D8B030D-6E8A-4147-A177-3AD203B41FA5}">
                      <a16:colId xmlns:a16="http://schemas.microsoft.com/office/drawing/2014/main" val="2095593575"/>
                    </a:ext>
                  </a:extLst>
                </a:gridCol>
                <a:gridCol w="492443">
                  <a:extLst>
                    <a:ext uri="{9D8B030D-6E8A-4147-A177-3AD203B41FA5}">
                      <a16:colId xmlns:a16="http://schemas.microsoft.com/office/drawing/2014/main" val="214575329"/>
                    </a:ext>
                  </a:extLst>
                </a:gridCol>
                <a:gridCol w="1083375">
                  <a:extLst>
                    <a:ext uri="{9D8B030D-6E8A-4147-A177-3AD203B41FA5}">
                      <a16:colId xmlns:a16="http://schemas.microsoft.com/office/drawing/2014/main" val="3461667608"/>
                    </a:ext>
                  </a:extLst>
                </a:gridCol>
              </a:tblGrid>
              <a:tr h="339508">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NR CA configuration</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Uplink CA configuration</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NR Band</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13">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Channel bandwidth (MHz) (NOTE 3)</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Bandwidth combination set</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68233682"/>
                  </a:ext>
                </a:extLst>
              </a:tr>
              <a:tr h="169754">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5</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10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15</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20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25</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30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40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50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60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70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80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90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100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9920495"/>
                  </a:ext>
                </a:extLst>
              </a:tr>
              <a:tr h="169754">
                <a:tc>
                  <a:txBody>
                    <a:bodyPr/>
                    <a:lstStyle/>
                    <a:p>
                      <a:pPr marL="0" marR="0"/>
                      <a:r>
                        <a:rPr lang="en-US" sz="1050" dirty="0" err="1">
                          <a:effectLst/>
                          <a:latin typeface="Times New Roman" panose="02020603050405020304" pitchFamily="18" charset="0"/>
                          <a:ea typeface="SimSun" panose="02010600030101010101" pitchFamily="2" charset="-122"/>
                          <a:cs typeface="SimSun" panose="02010600030101010101" pitchFamily="2" charset="-122"/>
                        </a:rPr>
                        <a:t>CA_nXA-nYC</a:t>
                      </a:r>
                      <a:endParaRPr lang="en-US" sz="1050" dirty="0">
                        <a:effectLst/>
                        <a:latin typeface="Times New Roman" panose="02020603050405020304" pitchFamily="18" charset="0"/>
                        <a:ea typeface="SimSun" panose="02010600030101010101" pitchFamily="2" charset="-122"/>
                        <a:cs typeface="SimSun" panose="02010600030101010101" pitchFamily="2" charset="-122"/>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r>
                        <a:rPr lang="en-US" sz="1050" dirty="0" err="1">
                          <a:effectLst/>
                          <a:latin typeface="Times New Roman" panose="02020603050405020304" pitchFamily="18" charset="0"/>
                          <a:ea typeface="SimSun" panose="02010600030101010101" pitchFamily="2" charset="-122"/>
                          <a:cs typeface="SimSun" panose="02010600030101010101" pitchFamily="2" charset="-122"/>
                        </a:rPr>
                        <a:t>CA_nXA-nYA</a:t>
                      </a:r>
                      <a:endParaRPr lang="en-US" sz="1050" dirty="0">
                        <a:effectLst/>
                        <a:latin typeface="Times New Roman" panose="02020603050405020304" pitchFamily="18" charset="0"/>
                        <a:ea typeface="SimSun" panose="02010600030101010101" pitchFamily="2" charset="-122"/>
                        <a:cs typeface="SimSun" panose="02010600030101010101" pitchFamily="2" charset="-122"/>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nX</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5</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10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15</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20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74068185"/>
                  </a:ext>
                </a:extLst>
              </a:tr>
              <a:tr h="169754">
                <a:tc rowSpan="2">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rowSpan="2">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nY</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5</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10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15</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20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25</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050">
                          <a:effectLst/>
                          <a:latin typeface="Times New Roman" panose="02020603050405020304" pitchFamily="18" charset="0"/>
                          <a:ea typeface="SimSun" panose="02010600030101010101" pitchFamily="2" charset="-122"/>
                          <a:cs typeface="SimSun" panose="02010600030101010101" pitchFamily="2" charset="-122"/>
                        </a:rPr>
                        <a:t>30</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1502532"/>
                  </a:ext>
                </a:extLst>
              </a:tr>
              <a:tr h="169754">
                <a:tc vMerge="1">
                  <a:txBody>
                    <a:bodyPr/>
                    <a:lstStyle/>
                    <a:p>
                      <a:endParaRPr lang="en-US"/>
                    </a:p>
                  </a:txBody>
                  <a:tcPr/>
                </a:tc>
                <a:tc vMerge="1">
                  <a:txBody>
                    <a:bodyPr/>
                    <a:lstStyle/>
                    <a:p>
                      <a:endParaRPr lang="en-US"/>
                    </a:p>
                  </a:txBody>
                  <a:tcPr/>
                </a:tc>
                <a:tc gridSpan="14">
                  <a:txBody>
                    <a:bodyPr/>
                    <a:lstStyle/>
                    <a:p>
                      <a:pPr marL="0" marR="0"/>
                      <a:r>
                        <a:rPr lang="en-US" sz="1050">
                          <a:solidFill>
                            <a:srgbClr val="000000"/>
                          </a:solidFill>
                          <a:effectLst/>
                          <a:latin typeface="Times New Roman" panose="02020603050405020304" pitchFamily="18" charset="0"/>
                          <a:ea typeface="SimSun" panose="02010600030101010101" pitchFamily="2" charset="-122"/>
                          <a:cs typeface="SimSun" panose="02010600030101010101" pitchFamily="2" charset="-122"/>
                        </a:rPr>
                        <a:t>See nX channel bandwidths in Table 5.3.5-1 and nYC channel bandwidths in </a:t>
                      </a:r>
                      <a:r>
                        <a:rPr lang="en-US" sz="1050">
                          <a:solidFill>
                            <a:srgbClr val="000000"/>
                          </a:solidFill>
                          <a:effectLst/>
                          <a:latin typeface="Arial" panose="020B0604020202020204" pitchFamily="34" charset="0"/>
                          <a:ea typeface="SimSun" panose="02010600030101010101" pitchFamily="2" charset="-122"/>
                          <a:cs typeface="SimSun" panose="02010600030101010101" pitchFamily="2" charset="-122"/>
                        </a:rPr>
                        <a:t>Table 5.5A.1-1.</a:t>
                      </a:r>
                      <a:endParaRPr lang="en-US" sz="1050">
                        <a:effectLst/>
                        <a:latin typeface="Times New Roman" panose="02020603050405020304" pitchFamily="18" charset="0"/>
                        <a:ea typeface="SimSun" panose="02010600030101010101" pitchFamily="2" charset="-122"/>
                        <a:cs typeface="SimSun" panose="02010600030101010101" pitchFamily="2" charset="-122"/>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r>
                        <a:rPr lang="en-US" sz="1050" dirty="0">
                          <a:effectLst/>
                          <a:latin typeface="Times New Roman" panose="02020603050405020304" pitchFamily="18" charset="0"/>
                          <a:ea typeface="SimSun" panose="02010600030101010101" pitchFamily="2" charset="-122"/>
                          <a:cs typeface="SimSun" panose="02010600030101010101" pitchFamily="2" charset="-122"/>
                        </a:rPr>
                        <a:t>4</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7911111"/>
                  </a:ext>
                </a:extLst>
              </a:tr>
            </a:tbl>
          </a:graphicData>
        </a:graphic>
      </p:graphicFrame>
    </p:spTree>
    <p:extLst>
      <p:ext uri="{BB962C8B-B14F-4D97-AF65-F5344CB8AC3E}">
        <p14:creationId xmlns:p14="http://schemas.microsoft.com/office/powerpoint/2010/main" val="12001213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46840"/>
          </a:xfrm>
        </p:spPr>
        <p:txBody>
          <a:bodyPr>
            <a:normAutofit/>
          </a:bodyPr>
          <a:lstStyle/>
          <a:p>
            <a:r>
              <a:rPr lang="en-US" sz="4000" dirty="0"/>
              <a:t>Way Forward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21296"/>
            <a:ext cx="10515600" cy="4755667"/>
          </a:xfrm>
        </p:spPr>
        <p:txBody>
          <a:bodyPr>
            <a:normAutofit/>
          </a:bodyPr>
          <a:lstStyle/>
          <a:p>
            <a:pPr lvl="1"/>
            <a:r>
              <a:rPr lang="en-US" sz="2000" dirty="0"/>
              <a:t>How should BCS4 be handled if there are both BCS4 and a traditional BCS(s) in the WID</a:t>
            </a:r>
          </a:p>
          <a:p>
            <a:pPr lvl="2"/>
            <a:r>
              <a:rPr lang="en-US" sz="1600" b="1" dirty="0"/>
              <a:t>Proposal 4: For the same band combination, in case of both BCS0/1/2/3 and BCS4 exist in the WID, TP and draft CRs for BCS4 is enough, and BCS0/1/2/3 combinations are completed by default after BCS4 combinations TP/draft CR are approved.</a:t>
            </a:r>
          </a:p>
          <a:p>
            <a:pPr lvl="1"/>
            <a:r>
              <a:rPr lang="en-US" sz="2000" dirty="0"/>
              <a:t>What text should be adopted for BCS4?</a:t>
            </a:r>
          </a:p>
          <a:p>
            <a:pPr lvl="2"/>
            <a:r>
              <a:rPr lang="en-US" sz="1600" b="1" dirty="0"/>
              <a:t>Proposal 5: </a:t>
            </a:r>
          </a:p>
          <a:p>
            <a:pPr marL="914400" lvl="2" indent="0">
              <a:buNone/>
            </a:pPr>
            <a:r>
              <a:rPr lang="en-US" sz="1600" b="1" dirty="0"/>
              <a:t>The configuration tables for CA describe Bandwidth Combination Sets. Bandwidth Combination Set 4 (BCS4) contains all possible defined channel bandwidths for each CC in the combination. The fact that BCS4 contains all channel bandwidths for each band does not alter if a channel bandwidth is mandatory or optional for a given band. Bandwidths which are identified as optional for the current version of the specification in Table 5.3.5-1 are still optional even with BCS4. The channel bandwidths the UE supports for each band and the maximum bandwidth for the band in the band combination are indicated in the UE capabilities. Other UE capabilities regarding bandwidths in the band combination are FFS. Support for BCS4 for a given band combination is indicated by a single row in the table.</a:t>
            </a:r>
          </a:p>
        </p:txBody>
      </p:sp>
    </p:spTree>
    <p:extLst>
      <p:ext uri="{BB962C8B-B14F-4D97-AF65-F5344CB8AC3E}">
        <p14:creationId xmlns:p14="http://schemas.microsoft.com/office/powerpoint/2010/main" val="16536358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46840"/>
          </a:xfrm>
        </p:spPr>
        <p:txBody>
          <a:bodyPr>
            <a:normAutofit/>
          </a:bodyPr>
          <a:lstStyle/>
          <a:p>
            <a:r>
              <a:rPr lang="en-US" sz="4000" dirty="0"/>
              <a:t>Way Forward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21296"/>
            <a:ext cx="10515600" cy="4755667"/>
          </a:xfrm>
        </p:spPr>
        <p:txBody>
          <a:bodyPr>
            <a:normAutofit/>
          </a:bodyPr>
          <a:lstStyle/>
          <a:p>
            <a:pPr lvl="1"/>
            <a:r>
              <a:rPr lang="en-US" dirty="0"/>
              <a:t>Is any new </a:t>
            </a:r>
            <a:r>
              <a:rPr lang="en-US" dirty="0" err="1"/>
              <a:t>signalling</a:t>
            </a:r>
            <a:r>
              <a:rPr lang="en-US" dirty="0"/>
              <a:t> needed for BCS4? </a:t>
            </a:r>
          </a:p>
          <a:p>
            <a:pPr lvl="2"/>
            <a:r>
              <a:rPr lang="en-US" dirty="0"/>
              <a:t>R4-2107327 explained how if there is new Rel-17 </a:t>
            </a:r>
            <a:r>
              <a:rPr lang="en-US" dirty="0" err="1"/>
              <a:t>signalling</a:t>
            </a:r>
            <a:r>
              <a:rPr lang="en-US" dirty="0"/>
              <a:t> needed for BCS4, then BCS4 cannot be release independent. For example, if there is new </a:t>
            </a:r>
            <a:r>
              <a:rPr lang="en-US" dirty="0" err="1"/>
              <a:t>signalling</a:t>
            </a:r>
            <a:r>
              <a:rPr lang="en-US" dirty="0"/>
              <a:t> for minimum channel BW, if the UE reports a minimum channel bandwidth that it supports for a BCS4 band combination, then a Rel-15 or Rel-16 </a:t>
            </a:r>
            <a:r>
              <a:rPr lang="en-US" dirty="0" err="1"/>
              <a:t>gNB</a:t>
            </a:r>
            <a:r>
              <a:rPr lang="en-US" dirty="0"/>
              <a:t> will ignore the new IE and will assume incorrectly that the UE supports all of the </a:t>
            </a:r>
            <a:r>
              <a:rPr lang="en-US" dirty="0" err="1"/>
              <a:t>the</a:t>
            </a:r>
            <a:r>
              <a:rPr lang="en-US" dirty="0"/>
              <a:t> lower channel BWs. </a:t>
            </a:r>
          </a:p>
          <a:p>
            <a:pPr lvl="2"/>
            <a:r>
              <a:rPr lang="en-US" b="1" dirty="0"/>
              <a:t>Proposal 6: RAN4 will proceed with the introduction of BCS4 with no new </a:t>
            </a:r>
            <a:r>
              <a:rPr lang="en-US" b="1" dirty="0" err="1"/>
              <a:t>signalling</a:t>
            </a:r>
            <a:r>
              <a:rPr lang="en-US" b="1" dirty="0"/>
              <a:t> so it is release independent to Rel-15. RAN4 will continue to discuss the need for new </a:t>
            </a:r>
            <a:r>
              <a:rPr lang="en-US" b="1" dirty="0" err="1"/>
              <a:t>signalling</a:t>
            </a:r>
            <a:r>
              <a:rPr lang="en-US" b="1" dirty="0"/>
              <a:t>. If it is determined that new Rel-17 </a:t>
            </a:r>
            <a:r>
              <a:rPr lang="en-US" b="1" dirty="0" err="1"/>
              <a:t>signalling</a:t>
            </a:r>
            <a:r>
              <a:rPr lang="en-US" b="1" dirty="0"/>
              <a:t> like minimum channel bandwidth is needed, then RAN4 will introduce BCS5 which will be similar to BCS4 except that the new </a:t>
            </a:r>
            <a:r>
              <a:rPr lang="en-US" b="1" dirty="0" err="1"/>
              <a:t>signalling</a:t>
            </a:r>
            <a:r>
              <a:rPr lang="en-US" b="1" dirty="0"/>
              <a:t> will apply to BCS5, but not to BCS4. </a:t>
            </a:r>
          </a:p>
          <a:p>
            <a:pPr lvl="2"/>
            <a:endParaRPr lang="en-US" dirty="0"/>
          </a:p>
          <a:p>
            <a:pPr lvl="2"/>
            <a:endParaRPr lang="en-US" sz="1200" dirty="0"/>
          </a:p>
        </p:txBody>
      </p:sp>
    </p:spTree>
    <p:extLst>
      <p:ext uri="{BB962C8B-B14F-4D97-AF65-F5344CB8AC3E}">
        <p14:creationId xmlns:p14="http://schemas.microsoft.com/office/powerpoint/2010/main" val="40590929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5319</TotalTime>
  <Words>620</Words>
  <Application>Microsoft Office PowerPoint</Application>
  <PresentationFormat>Widescreen</PresentationFormat>
  <Paragraphs>60</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Office Theme</vt:lpstr>
      <vt:lpstr>WF on Open issues for BCS4 (other than MSD)</vt:lpstr>
      <vt:lpstr>Background</vt:lpstr>
      <vt:lpstr>Way Forward</vt:lpstr>
      <vt:lpstr>Way Forward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CA/DC combinations not subject to block approval</dc:title>
  <dc:creator>James Wang</dc:creator>
  <cp:lastModifiedBy>Bill Shvodian</cp:lastModifiedBy>
  <cp:revision>67</cp:revision>
  <dcterms:created xsi:type="dcterms:W3CDTF">2021-02-18T15:00:57Z</dcterms:created>
  <dcterms:modified xsi:type="dcterms:W3CDTF">2021-04-20T00:43:46Z</dcterms:modified>
</cp:coreProperties>
</file>