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6"/>
  </p:notesMasterIdLst>
  <p:sldIdLst>
    <p:sldId id="256" r:id="rId2"/>
    <p:sldId id="274" r:id="rId3"/>
    <p:sldId id="280" r:id="rId4"/>
    <p:sldId id="283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815" autoAdjust="0"/>
    <p:restoredTop sz="95394" autoAdjust="0"/>
  </p:normalViewPr>
  <p:slideViewPr>
    <p:cSldViewPr snapToGrid="0">
      <p:cViewPr varScale="1">
        <p:scale>
          <a:sx n="74" d="100"/>
          <a:sy n="74" d="100"/>
        </p:scale>
        <p:origin x="84" y="120"/>
      </p:cViewPr>
      <p:guideLst>
        <p:guide orient="horz" pos="2160"/>
        <p:guide pos="3840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3503E3-20A9-4D50-BE71-C5D0E0A6570F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0B1468-B2A1-4F1F-A5ED-0426202DE1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393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5446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2859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7832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B1468-B2A1-4F1F-A5ED-0426202DE1D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790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2BDBA-8D21-4348-B857-FE00F123F87B}" type="datetime1">
              <a:rPr lang="en-US" smtClean="0"/>
              <a:t>4/20/2021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76EA3-A195-4EE7-B2F9-C2C63F2A6B6B}" type="datetime1">
              <a:rPr lang="en-US" smtClean="0"/>
              <a:t>4/20/2021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5E727-2FC2-4B4E-8A5D-67FEC0B8D3BD}" type="datetime1">
              <a:rPr lang="en-US" smtClean="0"/>
              <a:t>4/20/2021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B6377-2916-4244-8450-228613DA8772}" type="datetime1">
              <a:rPr lang="en-US" smtClean="0"/>
              <a:t>4/20/2021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93646-EC17-4C2A-92F0-51B23754707C}" type="datetime1">
              <a:rPr lang="en-US" smtClean="0"/>
              <a:t>4/20/2021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839A4-2C9C-48AD-A5D6-0DD89912A791}" type="datetime1">
              <a:rPr lang="en-US" smtClean="0"/>
              <a:t>4/20/2021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3E266-2CAA-4396-ABD9-46560620A4B9}" type="datetime1">
              <a:rPr lang="en-US" smtClean="0"/>
              <a:t>4/20/2021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0B19F-7C8E-4327-8BBD-46832673B841}" type="datetime1">
              <a:rPr lang="en-US" smtClean="0"/>
              <a:t>4/20/2021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86547-5CFC-4DB8-A0CA-4F43A22A605D}" type="datetime1">
              <a:rPr lang="en-US" smtClean="0"/>
              <a:t>4/20/2021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161EC-0C3D-4DEC-A01E-DBB7D5C06AF8}" type="datetime1">
              <a:rPr lang="en-US" smtClean="0"/>
              <a:t>4/20/2021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9F34E-0E53-4C2C-8FD9-5248243230AC}" type="datetime1">
              <a:rPr lang="en-US" smtClean="0"/>
              <a:t>4/20/2021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8B3ED-734A-4E60-A3DB-C2DD811B2751}" type="datetime1">
              <a:rPr lang="en-US" smtClean="0"/>
              <a:t>4/20/2021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327" y="2031693"/>
            <a:ext cx="11236037" cy="2387600"/>
          </a:xfrm>
        </p:spPr>
        <p:txBody>
          <a:bodyPr anchor="ctr">
            <a:normAutofit/>
          </a:bodyPr>
          <a:lstStyle/>
          <a:p>
            <a:r>
              <a:rPr lang="en-US" altLang="zh-CN" sz="4800" dirty="0"/>
              <a:t>WF </a:t>
            </a:r>
            <a:r>
              <a:rPr lang="en-US" altLang="zh-CN" sz="4800" dirty="0" smtClean="0"/>
              <a:t>on exception </a:t>
            </a:r>
            <a:r>
              <a:rPr lang="en-US" altLang="zh-CN" sz="4800" dirty="0"/>
              <a:t>requirements for Intermodulation due to Dual uplink (</a:t>
            </a:r>
            <a:r>
              <a:rPr lang="en-US" altLang="zh-CN" sz="4800" dirty="0" smtClean="0"/>
              <a:t>IMD)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2485" y="4660425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altLang="zh-CN" sz="2800" dirty="0" smtClean="0"/>
              <a:t>Xiaomi</a:t>
            </a:r>
            <a:endParaRPr lang="en-US" sz="28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19" y="342900"/>
            <a:ext cx="11042099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3GPP TSG-RAN WG4</a:t>
            </a:r>
            <a:r>
              <a:rPr lang="en-GB" altLang="zh-CN" sz="2400" b="1" dirty="0"/>
              <a:t>#98</a:t>
            </a:r>
            <a:r>
              <a:rPr lang="en-US" altLang="zh-CN" sz="2400" b="1" dirty="0" smtClean="0"/>
              <a:t>-</a:t>
            </a:r>
            <a:r>
              <a:rPr lang="en-US" altLang="zh-CN" sz="2400" b="1" dirty="0" err="1" smtClean="0"/>
              <a:t>bis</a:t>
            </a:r>
            <a:r>
              <a:rPr lang="en-US" altLang="zh-CN" sz="2400" b="1" dirty="0" smtClean="0"/>
              <a:t>-e</a:t>
            </a:r>
            <a:r>
              <a:rPr lang="en-US" altLang="sv-SE" sz="2400" b="1" dirty="0" smtClean="0">
                <a:cs typeface="Arial" panose="020B0604020202020204" pitchFamily="34" charset="0"/>
              </a:rPr>
              <a:t> </a:t>
            </a:r>
            <a:r>
              <a:rPr lang="en-US" altLang="sv-SE" sz="2400" b="1" dirty="0">
                <a:cs typeface="Arial" panose="020B0604020202020204" pitchFamily="34" charset="0"/>
              </a:rPr>
              <a:t>Meeting                                                            </a:t>
            </a:r>
            <a:r>
              <a:rPr lang="en-US" altLang="sv-SE" sz="2400" b="1" dirty="0" smtClean="0">
                <a:cs typeface="Arial" panose="020B0604020202020204" pitchFamily="34" charset="0"/>
              </a:rPr>
              <a:t>     </a:t>
            </a:r>
            <a:r>
              <a:rPr lang="en-US" altLang="sv-SE" sz="2400" b="1" dirty="0" smtClean="0">
                <a:cs typeface="Arial" panose="020B0604020202020204" pitchFamily="34" charset="0"/>
              </a:rPr>
              <a:t>R4-2105438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zh-CN" sz="2400" b="1" dirty="0"/>
              <a:t>Electronic Meeting, 12th – 20th April, </a:t>
            </a:r>
            <a:r>
              <a:rPr lang="en-GB" altLang="zh-CN" sz="2400" b="1" dirty="0" smtClean="0"/>
              <a:t>2021</a:t>
            </a:r>
            <a:endParaRPr lang="sv-SE" altLang="sv-SE" sz="2400" b="1" dirty="0">
              <a:cs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302394"/>
            <a:ext cx="10866783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Background 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301173"/>
            <a:ext cx="10515600" cy="5254137"/>
          </a:xfrm>
        </p:spPr>
        <p:txBody>
          <a:bodyPr>
            <a:normAutofit lnSpcReduction="10000"/>
          </a:bodyPr>
          <a:lstStyle/>
          <a:p>
            <a:pPr lvl="0" hangingPunct="0"/>
            <a:r>
              <a:rPr lang="en-US" dirty="0" smtClean="0"/>
              <a:t>a </a:t>
            </a:r>
            <a:r>
              <a:rPr lang="en-US" dirty="0"/>
              <a:t>LS (R4-211609) from </a:t>
            </a:r>
            <a:r>
              <a:rPr lang="en-US" dirty="0" smtClean="0"/>
              <a:t>RAN5 was received, </a:t>
            </a:r>
            <a:r>
              <a:rPr lang="en-US" dirty="0"/>
              <a:t>which requires the following actions from </a:t>
            </a:r>
            <a:r>
              <a:rPr lang="en-US" dirty="0" smtClean="0"/>
              <a:t>RAN4 </a:t>
            </a:r>
            <a:r>
              <a:rPr lang="en-US" altLang="zh-CN" dirty="0"/>
              <a:t>on clarification on exception requirements for </a:t>
            </a:r>
            <a:r>
              <a:rPr lang="en-US" altLang="zh-CN" dirty="0" smtClean="0"/>
              <a:t>IMD.</a:t>
            </a:r>
            <a:endParaRPr lang="en-US" dirty="0" smtClean="0"/>
          </a:p>
          <a:p>
            <a:pPr lvl="0" hangingPunct="0"/>
            <a:endParaRPr lang="en-US" dirty="0" smtClean="0"/>
          </a:p>
          <a:p>
            <a:pPr lvl="0" hangingPunct="0"/>
            <a:endParaRPr lang="en-US" dirty="0"/>
          </a:p>
          <a:p>
            <a:pPr lvl="0" hangingPunct="0"/>
            <a:endParaRPr lang="en-US" dirty="0"/>
          </a:p>
          <a:p>
            <a:pPr lvl="0" hangingPunct="0"/>
            <a:r>
              <a:rPr lang="en-US" dirty="0" smtClean="0"/>
              <a:t>At </a:t>
            </a:r>
            <a:r>
              <a:rPr lang="en-US" dirty="0"/>
              <a:t>this meeting, there are </a:t>
            </a:r>
            <a:r>
              <a:rPr lang="en-US" dirty="0" smtClean="0"/>
              <a:t>three </a:t>
            </a:r>
            <a:r>
              <a:rPr lang="en-US" dirty="0"/>
              <a:t>contributions submitted in response </a:t>
            </a:r>
            <a:r>
              <a:rPr lang="en-US" dirty="0" smtClean="0"/>
              <a:t>to this LS.</a:t>
            </a:r>
            <a:endParaRPr lang="en-US" dirty="0"/>
          </a:p>
          <a:p>
            <a:pPr lvl="1" hangingPunct="0"/>
            <a:r>
              <a:rPr lang="en-US" dirty="0"/>
              <a:t>[1] </a:t>
            </a:r>
            <a:r>
              <a:rPr lang="en-US" dirty="0" smtClean="0"/>
              <a:t>R4-2104520</a:t>
            </a:r>
            <a:r>
              <a:rPr lang="en-US" dirty="0"/>
              <a:t>	Discussion and reply LS on Clarification on exception requirements for Intermodulation due to Dual uplink (IMD</a:t>
            </a:r>
            <a:r>
              <a:rPr lang="en-US" dirty="0" smtClean="0"/>
              <a:t>), Vivo</a:t>
            </a:r>
            <a:endParaRPr lang="en-US" dirty="0"/>
          </a:p>
          <a:p>
            <a:pPr lvl="1" hangingPunct="0"/>
            <a:r>
              <a:rPr lang="en-US" dirty="0"/>
              <a:t>[2] </a:t>
            </a:r>
            <a:r>
              <a:rPr lang="en-US" dirty="0" smtClean="0"/>
              <a:t>R4-2106776</a:t>
            </a:r>
            <a:r>
              <a:rPr lang="en-US" dirty="0"/>
              <a:t>	draft LS reply to R5-211609 about IMD </a:t>
            </a:r>
            <a:r>
              <a:rPr lang="en-US" dirty="0" smtClean="0"/>
              <a:t>exceptions, Ericsson</a:t>
            </a:r>
          </a:p>
          <a:p>
            <a:pPr lvl="1" hangingPunct="0"/>
            <a:r>
              <a:rPr lang="en-US" dirty="0" smtClean="0"/>
              <a:t>[3] R4-2106551</a:t>
            </a:r>
            <a:r>
              <a:rPr lang="en-US" dirty="0"/>
              <a:t>, Discussion on reply LS on Clarification on exception requirements for Intermodulation due to Dual uplink (IMD</a:t>
            </a:r>
            <a:r>
              <a:rPr lang="en-US" dirty="0" smtClean="0"/>
              <a:t>), Xiaomi</a:t>
            </a:r>
          </a:p>
          <a:p>
            <a:pPr lvl="1" hangingPunct="0"/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B36DED-FBA1-3A45-B852-958FEB198299}"/>
              </a:ext>
            </a:extLst>
          </p:cNvPr>
          <p:cNvSpPr txBox="1"/>
          <p:nvPr/>
        </p:nvSpPr>
        <p:spPr>
          <a:xfrm>
            <a:off x="7682948" y="118275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9883" y="2432452"/>
            <a:ext cx="8401050" cy="140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215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250031"/>
            <a:ext cx="10866783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Way </a:t>
            </a:r>
            <a:r>
              <a:rPr lang="en-US" sz="4000" dirty="0" smtClean="0"/>
              <a:t>Forward on Q1</a:t>
            </a:r>
            <a:endParaRPr lang="en-US" sz="40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353832"/>
            <a:ext cx="10515600" cy="5254137"/>
          </a:xfrm>
        </p:spPr>
        <p:txBody>
          <a:bodyPr>
            <a:normAutofit/>
          </a:bodyPr>
          <a:lstStyle/>
          <a:p>
            <a:pPr lvl="0" hangingPunct="0"/>
            <a:r>
              <a:rPr lang="en-US" dirty="0"/>
              <a:t>Clarification on </a:t>
            </a:r>
            <a:r>
              <a:rPr lang="en-US" dirty="0" smtClean="0"/>
              <a:t>Q1: If </a:t>
            </a:r>
            <a:r>
              <a:rPr lang="en-US" dirty="0"/>
              <a:t>the EN-DC IMD exceptions are applicable only when the IMD product falls into the victim carrier, and if SA requirements apply otherwise in the case of </a:t>
            </a:r>
            <a:r>
              <a:rPr lang="en-US" dirty="0" smtClean="0"/>
              <a:t>2UL.</a:t>
            </a:r>
            <a:endParaRPr lang="en-US" dirty="0"/>
          </a:p>
          <a:p>
            <a:pPr lvl="0" hangingPunct="0"/>
            <a:r>
              <a:rPr lang="en-US" dirty="0" smtClean="0"/>
              <a:t>Candidate options:</a:t>
            </a:r>
            <a:endParaRPr lang="en-US" dirty="0"/>
          </a:p>
          <a:p>
            <a:pPr lvl="1" hangingPunct="0"/>
            <a:r>
              <a:rPr lang="en-US" dirty="0" smtClean="0"/>
              <a:t>Option </a:t>
            </a:r>
            <a:r>
              <a:rPr lang="en-US" dirty="0"/>
              <a:t>1: Yes, SA requirements shall be applied for dual UL carrier frequency combinations when no IMD product (up to 5th orders) falls into the victim’s RX CBW</a:t>
            </a:r>
          </a:p>
          <a:p>
            <a:pPr lvl="1" hangingPunct="0"/>
            <a:r>
              <a:rPr lang="en-US" dirty="0" smtClean="0"/>
              <a:t>Option </a:t>
            </a:r>
            <a:r>
              <a:rPr lang="en-US" dirty="0"/>
              <a:t>2: No, the EN-DC IMD exceptions are defined as worse </a:t>
            </a:r>
            <a:r>
              <a:rPr lang="en-US" dirty="0" smtClean="0"/>
              <a:t>case among all IMD orders, </a:t>
            </a:r>
            <a:r>
              <a:rPr lang="en-US" dirty="0"/>
              <a:t>which means </a:t>
            </a:r>
            <a:r>
              <a:rPr lang="en-US" dirty="0" smtClean="0"/>
              <a:t>if </a:t>
            </a:r>
            <a:r>
              <a:rPr lang="en-US" dirty="0" smtClean="0"/>
              <a:t>having </a:t>
            </a:r>
            <a:r>
              <a:rPr lang="en-US" dirty="0"/>
              <a:t>other orders IMD product (up to 5th orders) falls into the victim </a:t>
            </a:r>
            <a:r>
              <a:rPr lang="en-US" dirty="0" smtClean="0"/>
              <a:t>R</a:t>
            </a:r>
            <a:r>
              <a:rPr lang="en-US" altLang="zh-CN" dirty="0" smtClean="0"/>
              <a:t>X </a:t>
            </a:r>
            <a:r>
              <a:rPr lang="en-US" altLang="zh-CN" dirty="0" smtClean="0"/>
              <a:t>CBW</a:t>
            </a:r>
            <a:r>
              <a:rPr lang="en-US" dirty="0" smtClean="0"/>
              <a:t>, </a:t>
            </a:r>
            <a:r>
              <a:rPr lang="en-US" dirty="0"/>
              <a:t>the SA requirements still can’t be applied.</a:t>
            </a:r>
          </a:p>
          <a:p>
            <a:pPr lvl="1" hangingPunct="0"/>
            <a:r>
              <a:rPr lang="en-US" dirty="0" smtClean="0"/>
              <a:t>Option </a:t>
            </a:r>
            <a:r>
              <a:rPr lang="en-US" dirty="0"/>
              <a:t>3: </a:t>
            </a:r>
            <a:r>
              <a:rPr lang="en-US" dirty="0" smtClean="0"/>
              <a:t>Others</a:t>
            </a:r>
            <a:endParaRPr lang="en-US" dirty="0"/>
          </a:p>
          <a:p>
            <a:pPr hangingPunct="0"/>
            <a:r>
              <a:rPr lang="en-US" dirty="0"/>
              <a:t>Agreements:</a:t>
            </a:r>
          </a:p>
          <a:p>
            <a:pPr lvl="1" hangingPunct="0"/>
            <a:r>
              <a:rPr lang="en-US" dirty="0"/>
              <a:t>TBD 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B36DED-FBA1-3A45-B852-958FEB198299}"/>
              </a:ext>
            </a:extLst>
          </p:cNvPr>
          <p:cNvSpPr txBox="1"/>
          <p:nvPr/>
        </p:nvSpPr>
        <p:spPr>
          <a:xfrm>
            <a:off x="7682948" y="118275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05163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017" y="250031"/>
            <a:ext cx="10866783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Way </a:t>
            </a:r>
            <a:r>
              <a:rPr lang="en-US" sz="4000" dirty="0" smtClean="0"/>
              <a:t>Forward on Q2</a:t>
            </a:r>
            <a:endParaRPr lang="en-US" sz="40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353832"/>
            <a:ext cx="10515600" cy="5254137"/>
          </a:xfrm>
        </p:spPr>
        <p:txBody>
          <a:bodyPr>
            <a:normAutofit/>
          </a:bodyPr>
          <a:lstStyle/>
          <a:p>
            <a:pPr lvl="0" hangingPunct="0"/>
            <a:r>
              <a:rPr lang="en-US" dirty="0"/>
              <a:t>Clarification on </a:t>
            </a:r>
            <a:r>
              <a:rPr lang="en-US" dirty="0" smtClean="0"/>
              <a:t>Q2</a:t>
            </a:r>
            <a:r>
              <a:rPr lang="en-US" dirty="0"/>
              <a:t>: Clarify the criteria that need to be fulfilled in order for MSD=0 to </a:t>
            </a:r>
            <a:r>
              <a:rPr lang="en-US" dirty="0" smtClean="0"/>
              <a:t>apply.</a:t>
            </a:r>
          </a:p>
          <a:p>
            <a:pPr lvl="0" hangingPunct="0"/>
            <a:r>
              <a:rPr lang="en-US" dirty="0" smtClean="0"/>
              <a:t>Candidate options:</a:t>
            </a:r>
            <a:endParaRPr lang="en-US" dirty="0"/>
          </a:p>
          <a:p>
            <a:pPr lvl="1" hangingPunct="0"/>
            <a:r>
              <a:rPr lang="en-US" dirty="0" smtClean="0"/>
              <a:t>Option </a:t>
            </a:r>
            <a:r>
              <a:rPr lang="en-US" dirty="0"/>
              <a:t>1: When carrier frequencies and bandwidths are selected such that there is no overlapping interference based on the equations defined in TR37.863, MSD=0 could be </a:t>
            </a:r>
            <a:r>
              <a:rPr lang="en-US" dirty="0" smtClean="0"/>
              <a:t>applied</a:t>
            </a:r>
          </a:p>
          <a:p>
            <a:pPr lvl="2" hangingPunct="0"/>
            <a:r>
              <a:rPr lang="en-US" altLang="zh-CN" dirty="0" smtClean="0"/>
              <a:t>Option 1b: the equations in TR 37.863 need to be further check in this case</a:t>
            </a:r>
            <a:endParaRPr lang="en-US" dirty="0"/>
          </a:p>
          <a:p>
            <a:pPr lvl="1" hangingPunct="0"/>
            <a:r>
              <a:rPr lang="en-US" dirty="0" smtClean="0"/>
              <a:t>Option </a:t>
            </a:r>
            <a:r>
              <a:rPr lang="en-US" dirty="0"/>
              <a:t>2: Only test the </a:t>
            </a:r>
            <a:r>
              <a:rPr lang="en-US" dirty="0" smtClean="0"/>
              <a:t>IMD exceptions </a:t>
            </a:r>
            <a:r>
              <a:rPr lang="en-US" dirty="0"/>
              <a:t>due to IMD </a:t>
            </a:r>
            <a:r>
              <a:rPr lang="en-US" dirty="0" smtClean="0"/>
              <a:t>interference defined in RAN4 spec. </a:t>
            </a:r>
            <a:r>
              <a:rPr lang="en-US" dirty="0"/>
              <a:t>MSD=0 case is not tested for band combinations </a:t>
            </a:r>
            <a:r>
              <a:rPr lang="en-US" dirty="0" smtClean="0"/>
              <a:t>having IMD </a:t>
            </a:r>
            <a:r>
              <a:rPr lang="en-US" dirty="0"/>
              <a:t>exceptions</a:t>
            </a:r>
          </a:p>
          <a:p>
            <a:pPr lvl="1" hangingPunct="0"/>
            <a:r>
              <a:rPr lang="en-US" dirty="0" smtClean="0"/>
              <a:t>Option </a:t>
            </a:r>
            <a:r>
              <a:rPr lang="en-US" dirty="0"/>
              <a:t>3: Others</a:t>
            </a:r>
          </a:p>
          <a:p>
            <a:pPr hangingPunct="0"/>
            <a:r>
              <a:rPr lang="en-US" dirty="0" smtClean="0"/>
              <a:t>Agreements</a:t>
            </a:r>
            <a:r>
              <a:rPr lang="en-US" dirty="0"/>
              <a:t>:</a:t>
            </a:r>
          </a:p>
          <a:p>
            <a:pPr lvl="1" hangingPunct="0"/>
            <a:r>
              <a:rPr lang="en-US" dirty="0"/>
              <a:t>TBD 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B36DED-FBA1-3A45-B852-958FEB198299}"/>
              </a:ext>
            </a:extLst>
          </p:cNvPr>
          <p:cNvSpPr txBox="1"/>
          <p:nvPr/>
        </p:nvSpPr>
        <p:spPr>
          <a:xfrm>
            <a:off x="7682948" y="118275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03728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10332</TotalTime>
  <Words>375</Words>
  <Application>Microsoft Office PowerPoint</Application>
  <PresentationFormat>宽屏</PresentationFormat>
  <Paragraphs>37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宋体</vt:lpstr>
      <vt:lpstr>宋体</vt:lpstr>
      <vt:lpstr>Arial</vt:lpstr>
      <vt:lpstr>Calibri</vt:lpstr>
      <vt:lpstr>Calibri Light</vt:lpstr>
      <vt:lpstr>Office Theme</vt:lpstr>
      <vt:lpstr>WF on exception requirements for Intermodulation due to Dual uplink (IMD)</vt:lpstr>
      <vt:lpstr>Background  </vt:lpstr>
      <vt:lpstr>Way Forward on Q1</vt:lpstr>
      <vt:lpstr>Way Forward on Q2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exception requirements for Intermodulation due to Dual uplink (IMD)</dc:title>
  <dc:creator>Shengxiang Guo</dc:creator>
  <cp:keywords>CTPClassification=CTP_NT</cp:keywords>
  <cp:lastModifiedBy>Xiaomi</cp:lastModifiedBy>
  <cp:revision>420</cp:revision>
  <dcterms:created xsi:type="dcterms:W3CDTF">2017-01-18T06:26:21Z</dcterms:created>
  <dcterms:modified xsi:type="dcterms:W3CDTF">2021-04-20T00:03:34Z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f305e1f4-9658-4b8f-877d-c25255ac1f41</vt:lpwstr>
  </property>
  <property fmtid="{D5CDD505-2E9C-101B-9397-08002B2CF9AE}" pid="4" name="CTP_TimeStamp">
    <vt:lpwstr>2019-11-21 00:56:18Z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NSCPROP_SA">
    <vt:lpwstr>C:\Users\h0809.wang\AppData\Local\Packages\Microsoft.MicrosoftEdge_8wekyb3d8bbwe\TempState\Downloads\Draft_R4-20xxxxx_WF on R15 UL MIMO PC_v1 (1).pptx</vt:lpwstr>
  </property>
  <property fmtid="{D5CDD505-2E9C-101B-9397-08002B2CF9AE}" pid="10" name="CWM545add73691742b9b3e54b6e325b198a">
    <vt:lpwstr>CWM0mhNAZrrnOTopTXgil+t9tR+828idiVfthQ9AHCTjpRsnAkOTCBF531qReP6ChSRVDPp3p5PXrbMNEUI+jpstw==</vt:lpwstr>
  </property>
</Properties>
</file>