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48" r:id="rId1"/>
  </p:sldMasterIdLst>
  <p:sldIdLst>
    <p:sldId id="256" r:id="rId2"/>
    <p:sldId id="265" r:id="rId3"/>
    <p:sldId id="266" r:id="rId4"/>
    <p:sldId id="267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7" autoAdjust="0"/>
    <p:restoredTop sz="94660"/>
  </p:normalViewPr>
  <p:slideViewPr>
    <p:cSldViewPr snapToGrid="0">
      <p:cViewPr varScale="1">
        <p:scale>
          <a:sx n="55" d="100"/>
          <a:sy n="55" d="100"/>
        </p:scale>
        <p:origin x="-134" y="-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="" xmlns:a16="http://schemas.microsoft.com/office/drawing/2014/main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="" xmlns:a16="http://schemas.microsoft.com/office/drawing/2014/main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="" xmlns:a16="http://schemas.microsoft.com/office/drawing/2014/main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="" xmlns:a16="http://schemas.microsoft.com/office/drawing/2014/main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="" xmlns:a16="http://schemas.microsoft.com/office/drawing/2014/main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="" xmlns:a16="http://schemas.microsoft.com/office/drawing/2014/main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="" xmlns:a16="http://schemas.microsoft.com/office/drawing/2014/main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="" xmlns:a16="http://schemas.microsoft.com/office/drawing/2014/main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="" xmlns:a16="http://schemas.microsoft.com/office/drawing/2014/main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="" xmlns:a16="http://schemas.microsoft.com/office/drawing/2014/main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="" xmlns:a16="http://schemas.microsoft.com/office/drawing/2014/main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="" xmlns:a16="http://schemas.microsoft.com/office/drawing/2014/main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="" xmlns:a16="http://schemas.microsoft.com/office/drawing/2014/main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="" xmlns:a16="http://schemas.microsoft.com/office/drawing/2014/main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="" xmlns:a16="http://schemas.microsoft.com/office/drawing/2014/main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="" xmlns:a16="http://schemas.microsoft.com/office/drawing/2014/main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="" xmlns:a16="http://schemas.microsoft.com/office/drawing/2014/main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="" xmlns:a16="http://schemas.microsoft.com/office/drawing/2014/main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="" xmlns:a16="http://schemas.microsoft.com/office/drawing/2014/main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4_Radio/TSGR4_98bis_e/Docs/R4-2105015.zip" TargetMode="External"/><Relationship Id="rId7" Type="http://schemas.openxmlformats.org/officeDocument/2006/relationships/hyperlink" Target="https://www.3gpp.org/ftp/TSG_RAN/WG4_Radio/TSGR4_98bis_e/Docs/R4-2106549.zip" TargetMode="External"/><Relationship Id="rId2" Type="http://schemas.openxmlformats.org/officeDocument/2006/relationships/hyperlink" Target="https://www.3gpp.org/ftp/TSG_RAN/WG4_Radio/TSGR4_98bis_e/Docs/R4-210501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98bis_e/Docs/R4-2106548.zip" TargetMode="External"/><Relationship Id="rId5" Type="http://schemas.openxmlformats.org/officeDocument/2006/relationships/hyperlink" Target="https://www.3gpp.org/ftp/TSG_RAN/WG4_Radio/TSGR4_98bis_e/Docs/R4-2105017.zip" TargetMode="External"/><Relationship Id="rId4" Type="http://schemas.openxmlformats.org/officeDocument/2006/relationships/hyperlink" Target="https://www.3gpp.org/ftp/TSG_RAN/WG4_Radio/TSGR4_98bis_e/Docs/R4-2105016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952299" cy="2387600"/>
          </a:xfrm>
        </p:spPr>
        <p:txBody>
          <a:bodyPr>
            <a:normAutofit/>
          </a:bodyPr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PC2 n34 and n39 for NR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="" xmlns:a16="http://schemas.microsoft.com/office/drawing/2014/main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kumimoji="1" lang="en-US" altLang="ja-JP" sz="3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kumimoji="1" lang="en-US" altLang="ja-JP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Moderator </a:t>
            </a:r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ja-JP" sz="3200" dirty="0"/>
              <a:t>CMCC</a:t>
            </a:r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86864" y="0"/>
            <a:ext cx="12105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 98-bis-e                                                                       R4-2105386</a:t>
            </a:r>
            <a:endParaRPr lang="zh-CN" altLang="zh-CN" b="1" dirty="0" smtClean="0"/>
          </a:p>
          <a:p>
            <a:r>
              <a:rPr lang="en-GB" altLang="zh-CN" b="1" dirty="0" smtClean="0"/>
              <a:t>Electronic Meeting, Apr. 12-20, 2021</a:t>
            </a:r>
            <a:endParaRPr lang="zh-CN" altLang="zh-CN" b="1" dirty="0" smtClean="0"/>
          </a:p>
          <a:p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327" y="736797"/>
            <a:ext cx="10954473" cy="4843623"/>
          </a:xfrm>
        </p:spPr>
        <p:txBody>
          <a:bodyPr>
            <a:noAutofit/>
          </a:bodyPr>
          <a:lstStyle/>
          <a:p>
            <a:r>
              <a:rPr lang="en-GB" altLang="zh-CN" b="1" u="sng" dirty="0" smtClean="0"/>
              <a:t>Issue 1-1-1: UE MOP and </a:t>
            </a:r>
            <a:r>
              <a:rPr lang="en-GB" altLang="zh-CN" b="1" u="sng" dirty="0" err="1" smtClean="0"/>
              <a:t>Tx</a:t>
            </a:r>
            <a:r>
              <a:rPr lang="en-GB" altLang="zh-CN" b="1" u="sng" dirty="0" smtClean="0"/>
              <a:t> power tolerance for n34 of Power class 2</a:t>
            </a:r>
            <a:endParaRPr lang="zh-CN" altLang="zh-CN" dirty="0" smtClean="0"/>
          </a:p>
          <a:p>
            <a:pPr lvl="0">
              <a:buNone/>
            </a:pPr>
            <a:r>
              <a:rPr lang="en-GB" altLang="zh-CN" dirty="0" smtClean="0"/>
              <a:t>   Proposals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Option1: The MOP and Tolerance for single antenna port are to be specified as 26dBm ±2 dB for band n34 of power class 2, and The MOP and Tolerance for UL MIMO are to be specified as 26dBm +2/-3 dB for n34 of power class 2.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 Option2: The power tolerance for PC2 for n34 is +2/-3. Regardless of single antenna port or UL MIMO case.</a:t>
            </a:r>
            <a:endParaRPr lang="zh-CN" altLang="zh-CN" dirty="0" smtClean="0"/>
          </a:p>
          <a:p>
            <a:r>
              <a:rPr lang="en-GB" altLang="zh-CN" b="1" u="sng" dirty="0" smtClean="0"/>
              <a:t>Issue 1-1-2: MPR and A-MPR</a:t>
            </a:r>
            <a:endParaRPr lang="zh-CN" altLang="zh-CN" dirty="0" smtClean="0"/>
          </a:p>
          <a:p>
            <a:pPr lvl="0">
              <a:buNone/>
            </a:pPr>
            <a:r>
              <a:rPr lang="en-GB" altLang="zh-CN" dirty="0" smtClean="0"/>
              <a:t>   Agreement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No changes to 1Tx PC2 MPR and A-MPR requirements for n34.</a:t>
            </a:r>
            <a:endParaRPr lang="zh-CN" altLang="zh-CN" dirty="0" smtClean="0"/>
          </a:p>
          <a:p>
            <a:r>
              <a:rPr lang="en-GB" altLang="zh-CN" b="1" u="sng" dirty="0" smtClean="0"/>
              <a:t>Issue 1-1-3: Release independent issue</a:t>
            </a:r>
            <a:endParaRPr lang="zh-CN" altLang="zh-CN" dirty="0" smtClean="0"/>
          </a:p>
          <a:p>
            <a:pPr lvl="0">
              <a:buNone/>
            </a:pPr>
            <a:r>
              <a:rPr lang="en-GB" altLang="zh-CN" dirty="0" smtClean="0"/>
              <a:t>  Agreement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The n34 power class 2 can be supported form Rel-15 by release independent manner.</a:t>
            </a:r>
            <a:endParaRPr lang="zh-CN" altLang="zh-CN" dirty="0" smtClean="0"/>
          </a:p>
          <a:p>
            <a:pPr>
              <a:buNone/>
            </a:pPr>
            <a:endParaRPr lang="en-US" altLang="ja-JP" sz="96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22775" y="90232"/>
            <a:ext cx="4587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Calibri" pitchFamily="34" charset="0"/>
                <a:cs typeface="Calibri" pitchFamily="34" charset="0"/>
              </a:rPr>
              <a:t>WF on PC2 n34</a:t>
            </a:r>
            <a:endParaRPr lang="zh-CN" altLang="zh-CN" sz="4000" b="1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8661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816" y="453195"/>
            <a:ext cx="10954473" cy="5820300"/>
          </a:xfrm>
        </p:spPr>
        <p:txBody>
          <a:bodyPr>
            <a:noAutofit/>
          </a:bodyPr>
          <a:lstStyle/>
          <a:p>
            <a:r>
              <a:rPr lang="en-GB" altLang="zh-CN" b="1" u="sng" dirty="0" smtClean="0"/>
              <a:t>Issue 2-1-1: UE MOP and </a:t>
            </a:r>
            <a:r>
              <a:rPr lang="en-GB" altLang="zh-CN" b="1" u="sng" dirty="0" err="1" smtClean="0"/>
              <a:t>Tx</a:t>
            </a:r>
            <a:r>
              <a:rPr lang="en-GB" altLang="zh-CN" b="1" u="sng" dirty="0" smtClean="0"/>
              <a:t> power tolerance for n39 of Power class 2</a:t>
            </a:r>
            <a:endParaRPr lang="zh-CN" altLang="zh-CN" dirty="0" smtClean="0"/>
          </a:p>
          <a:p>
            <a:pPr lvl="0">
              <a:buNone/>
            </a:pPr>
            <a:r>
              <a:rPr lang="en-GB" altLang="zh-CN" dirty="0" smtClean="0"/>
              <a:t>  Proposals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Option1: The MOP and Tolerance for single antenna port are to be specified as 26dBm ±2 dB for band n39 of power class 2, and The MOP and Tolerance for UL MIMO are to be specified as 26dBm +2/-3 dB for n39 of power class 2.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 Option2: The power tolerance for PC2 for n39 is +2/-3. Regardless of single antenna port or UL MIMO case.</a:t>
            </a:r>
            <a:endParaRPr lang="zh-CN" altLang="zh-CN" dirty="0" smtClean="0"/>
          </a:p>
          <a:p>
            <a:r>
              <a:rPr lang="en-GB" altLang="zh-CN" b="1" u="sng" dirty="0" smtClean="0"/>
              <a:t>Issue 2-1-2: MPR and A-MPR</a:t>
            </a:r>
            <a:endParaRPr lang="zh-CN" altLang="zh-CN" b="1" u="sng" dirty="0" smtClean="0"/>
          </a:p>
          <a:p>
            <a:pPr lvl="0">
              <a:buNone/>
            </a:pPr>
            <a:r>
              <a:rPr lang="en-GB" altLang="zh-CN" dirty="0" smtClean="0"/>
              <a:t>  Agreement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No changes to 1Tx PC2 MPR requirements for n39.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Companies are encouraged to evaluate 1Tx PC2 NS-50 A-MPR at May RAN4 meeting.</a:t>
            </a:r>
            <a:endParaRPr lang="zh-CN" altLang="zh-CN" dirty="0" smtClean="0"/>
          </a:p>
          <a:p>
            <a:r>
              <a:rPr lang="en-GB" altLang="zh-CN" b="1" u="sng" dirty="0" smtClean="0"/>
              <a:t>Issue 2-1-3: Release independent issue</a:t>
            </a:r>
            <a:endParaRPr lang="zh-CN" altLang="zh-CN" dirty="0" smtClean="0"/>
          </a:p>
          <a:p>
            <a:pPr lvl="0">
              <a:buNone/>
            </a:pPr>
            <a:r>
              <a:rPr lang="en-GB" altLang="zh-CN" dirty="0" smtClean="0"/>
              <a:t>Agreement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The n39 power class 2 can be supported form Rel-15 by release independent manner.</a:t>
            </a:r>
            <a:endParaRPr lang="en-US" altLang="ja-JP" dirty="0" smtClean="0"/>
          </a:p>
        </p:txBody>
      </p:sp>
      <p:sp>
        <p:nvSpPr>
          <p:cNvPr id="4" name="矩形 3"/>
          <p:cNvSpPr/>
          <p:nvPr/>
        </p:nvSpPr>
        <p:spPr>
          <a:xfrm>
            <a:off x="4249423" y="-133101"/>
            <a:ext cx="4587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Calibri" pitchFamily="34" charset="0"/>
                <a:cs typeface="Calibri" pitchFamily="34" charset="0"/>
              </a:rPr>
              <a:t>WF on PC2 n39</a:t>
            </a:r>
            <a:endParaRPr lang="zh-CN" altLang="zh-CN" sz="4000" b="1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8661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2600" y="1676401"/>
            <a:ext cx="11537950" cy="33354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b="1" u="sng" dirty="0" smtClean="0">
                <a:hlinkClick r:id="rId2"/>
              </a:rPr>
              <a:t>[1]R4-2105014</a:t>
            </a:r>
            <a:r>
              <a:rPr lang="en-US" altLang="zh-CN" sz="2400" dirty="0" smtClean="0"/>
              <a:t> Discussion on the PC2 UE RF requirements of NR n34, CMCC </a:t>
            </a:r>
          </a:p>
          <a:p>
            <a:pPr marL="0" indent="0">
              <a:buNone/>
            </a:pPr>
            <a:r>
              <a:rPr lang="en-US" altLang="zh-CN" sz="2400" b="1" u="sng" dirty="0" smtClean="0">
                <a:hlinkClick r:id="rId3"/>
              </a:rPr>
              <a:t>[2]R4-2105015</a:t>
            </a:r>
            <a:r>
              <a:rPr lang="en-US" altLang="zh-CN" sz="2400" dirty="0" smtClean="0"/>
              <a:t> Draft CR on PC2 UE RF requirements of n34 in Rel-17 TS 38.101-1, CMCC </a:t>
            </a:r>
          </a:p>
          <a:p>
            <a:pPr marL="0" indent="0">
              <a:buNone/>
            </a:pPr>
            <a:r>
              <a:rPr lang="en-US" altLang="zh-CN" sz="2400" b="1" u="sng" dirty="0" smtClean="0">
                <a:hlinkClick r:id="rId4"/>
              </a:rPr>
              <a:t>[3]R4-2105016</a:t>
            </a:r>
            <a:r>
              <a:rPr lang="en-US" altLang="zh-CN" sz="2400" dirty="0" smtClean="0"/>
              <a:t> Discussion on the PC2 UE RF requirements of NR n39, CMCC </a:t>
            </a:r>
          </a:p>
          <a:p>
            <a:pPr marL="0" indent="0">
              <a:buNone/>
            </a:pPr>
            <a:r>
              <a:rPr lang="en-US" altLang="zh-CN" sz="2400" b="1" u="sng" dirty="0" smtClean="0">
                <a:hlinkClick r:id="rId5"/>
              </a:rPr>
              <a:t>[4]R4-2105017</a:t>
            </a:r>
            <a:r>
              <a:rPr lang="en-US" altLang="zh-CN" sz="2400" dirty="0" smtClean="0"/>
              <a:t> Draft CR on PC2 UE RF requirements of n39 in Rel-17 TS 38.101-1, CMCC</a:t>
            </a:r>
          </a:p>
          <a:p>
            <a:pPr marL="0" indent="0">
              <a:buNone/>
            </a:pPr>
            <a:r>
              <a:rPr lang="en-US" altLang="zh-CN" sz="2400" b="1" u="sng" dirty="0" smtClean="0">
                <a:hlinkClick r:id="rId5"/>
              </a:rPr>
              <a:t>[5]</a:t>
            </a:r>
            <a:r>
              <a:rPr lang="en-US" altLang="zh-CN" sz="2400" b="1" u="sng" dirty="0" smtClean="0">
                <a:hlinkClick r:id="rId6"/>
              </a:rPr>
              <a:t>R4-2106548</a:t>
            </a:r>
            <a:r>
              <a:rPr lang="en-US" altLang="zh-CN" sz="2400" dirty="0" smtClean="0"/>
              <a:t> Discussion on HP UE for Band n34, </a:t>
            </a:r>
            <a:r>
              <a:rPr lang="en-US" altLang="zh-CN" sz="2400" dirty="0" err="1" smtClean="0"/>
              <a:t>Xiaomi</a:t>
            </a:r>
            <a:r>
              <a:rPr lang="en-US" altLang="zh-CN" sz="2400" dirty="0" smtClean="0"/>
              <a:t> </a:t>
            </a:r>
          </a:p>
          <a:p>
            <a:pPr marL="0" indent="0">
              <a:buNone/>
            </a:pPr>
            <a:r>
              <a:rPr lang="en-US" altLang="zh-CN" sz="2400" b="1" u="sng" dirty="0" smtClean="0">
                <a:hlinkClick r:id="rId5"/>
              </a:rPr>
              <a:t>[6]</a:t>
            </a:r>
            <a:r>
              <a:rPr lang="en-US" altLang="zh-CN" sz="2400" b="1" u="sng" dirty="0" smtClean="0">
                <a:hlinkClick r:id="rId7"/>
              </a:rPr>
              <a:t>R4-2106549</a:t>
            </a:r>
            <a:r>
              <a:rPr lang="en-US" altLang="zh-CN" sz="2400" dirty="0" smtClean="0"/>
              <a:t> Discussion on HP UE for Band n39, </a:t>
            </a:r>
            <a:r>
              <a:rPr lang="en-US" altLang="zh-CN" sz="2400" dirty="0" err="1" smtClean="0"/>
              <a:t>Xiaomi</a:t>
            </a:r>
            <a:endParaRPr lang="en-US" altLang="zh-CN" sz="2600" dirty="0" smtClean="0"/>
          </a:p>
        </p:txBody>
      </p:sp>
    </p:spTree>
    <p:extLst>
      <p:ext uri="{BB962C8B-B14F-4D97-AF65-F5344CB8AC3E}">
        <p14:creationId xmlns:p14="http://schemas.microsoft.com/office/powerpoint/2010/main" xmlns="" val="3085860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4304</TotalTime>
  <Words>409</Words>
  <Application>Microsoft Office PowerPoint</Application>
  <PresentationFormat>自定义</PresentationFormat>
  <Paragraphs>35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テーマ</vt:lpstr>
      <vt:lpstr>WF on PC2 n34 and n39 for NR</vt:lpstr>
      <vt:lpstr>幻灯片 2</vt:lpstr>
      <vt:lpstr>幻灯片 3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cmcc</cp:lastModifiedBy>
  <cp:revision>89</cp:revision>
  <dcterms:created xsi:type="dcterms:W3CDTF">2020-11-04T06:34:52Z</dcterms:created>
  <dcterms:modified xsi:type="dcterms:W3CDTF">2021-04-20T01:16:13Z</dcterms:modified>
</cp:coreProperties>
</file>