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4" r:id="rId5"/>
    <p:sldId id="265" r:id="rId6"/>
    <p:sldId id="266" r:id="rId7"/>
    <p:sldId id="267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4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 [CTO]" userId="24ddce14-b8f7-4f54-af74-631294b67ab0" providerId="ADAL" clId="{0010071B-5951-497C-8A68-5A42365CDA88}"/>
    <pc:docChg chg="modSld">
      <pc:chgData name="Shvodian, Bill [CTO]" userId="24ddce14-b8f7-4f54-af74-631294b67ab0" providerId="ADAL" clId="{0010071B-5951-497C-8A68-5A42365CDA88}" dt="2020-08-26T17:11:31.073" v="1" actId="20577"/>
      <pc:docMkLst>
        <pc:docMk/>
      </pc:docMkLst>
      <pc:sldChg chg="modSp mod">
        <pc:chgData name="Shvodian, Bill [CTO]" userId="24ddce14-b8f7-4f54-af74-631294b67ab0" providerId="ADAL" clId="{0010071B-5951-497C-8A68-5A42365CDA88}" dt="2020-08-26T17:11:26.946" v="0" actId="20577"/>
        <pc:sldMkLst>
          <pc:docMk/>
          <pc:sldMk cId="2267994850" sldId="261"/>
        </pc:sldMkLst>
        <pc:spChg chg="mod">
          <ac:chgData name="Shvodian, Bill [CTO]" userId="24ddce14-b8f7-4f54-af74-631294b67ab0" providerId="ADAL" clId="{0010071B-5951-497C-8A68-5A42365CDA88}" dt="2020-08-26T17:11:26.946" v="0" actId="20577"/>
          <ac:spMkLst>
            <pc:docMk/>
            <pc:sldMk cId="2267994850" sldId="261"/>
            <ac:spMk id="2" creationId="{00000000-0000-0000-0000-000000000000}"/>
          </ac:spMkLst>
        </pc:spChg>
      </pc:sldChg>
      <pc:sldChg chg="modSp mod">
        <pc:chgData name="Shvodian, Bill [CTO]" userId="24ddce14-b8f7-4f54-af74-631294b67ab0" providerId="ADAL" clId="{0010071B-5951-497C-8A68-5A42365CDA88}" dt="2020-08-26T17:11:31.073" v="1" actId="20577"/>
        <pc:sldMkLst>
          <pc:docMk/>
          <pc:sldMk cId="3276625537" sldId="263"/>
        </pc:sldMkLst>
        <pc:spChg chg="mod">
          <ac:chgData name="Shvodian, Bill [CTO]" userId="24ddce14-b8f7-4f54-af74-631294b67ab0" providerId="ADAL" clId="{0010071B-5951-497C-8A68-5A42365CDA88}" dt="2020-08-26T17:11:31.073" v="1" actId="20577"/>
          <ac:spMkLst>
            <pc:docMk/>
            <pc:sldMk cId="3276625537" sldId="263"/>
            <ac:spMk id="2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2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972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22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262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26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893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369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749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6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61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16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19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Huawei,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HiSilicon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副标题 2">
            <a:extLst>
              <a:ext uri="{FF2B5EF4-FFF2-40B4-BE49-F238E27FC236}">
                <a16:creationId xmlns="" xmlns:a16="http://schemas.microsoft.com/office/drawing/2014/main" id="{E90F7165-48C4-4B29-B290-2278E9D3EB52}"/>
              </a:ext>
            </a:extLst>
          </p:cNvPr>
          <p:cNvSpPr txBox="1">
            <a:spLocks/>
          </p:cNvSpPr>
          <p:nvPr/>
        </p:nvSpPr>
        <p:spPr>
          <a:xfrm>
            <a:off x="235132" y="140381"/>
            <a:ext cx="11617234" cy="1174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#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98-bis-e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				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GB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R4-2105364 Electronic 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Meeting, 12th – 20th April, 2021</a:t>
            </a:r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ctrTitle"/>
          </p:nvPr>
        </p:nvSpPr>
        <p:spPr bwMode="auto">
          <a:xfrm>
            <a:off x="1044853" y="1981491"/>
            <a:ext cx="962314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en-US" altLang="zh-CN" sz="36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WF on UE REFSENS for 35 MHz and 45 MHz</a:t>
            </a:r>
            <a:endParaRPr lang="en-GB" altLang="zh-CN" sz="36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90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7308" y="340411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Summary of REFSENS proposals from </a:t>
            </a:r>
            <a:r>
              <a:rPr lang="en-US" sz="3600" dirty="0" smtClean="0"/>
              <a:t>companies</a:t>
            </a:r>
            <a:endParaRPr lang="en-US" sz="3600" dirty="0"/>
          </a:p>
        </p:txBody>
      </p:sp>
      <p:graphicFrame>
        <p:nvGraphicFramePr>
          <p:cNvPr id="9" name="内容占位符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6471145"/>
              </p:ext>
            </p:extLst>
          </p:nvPr>
        </p:nvGraphicFramePr>
        <p:xfrm>
          <a:off x="721840" y="1885457"/>
          <a:ext cx="10287000" cy="1809750"/>
        </p:xfrm>
        <a:graphic>
          <a:graphicData uri="http://schemas.openxmlformats.org/drawingml/2006/table">
            <a:tbl>
              <a:tblPr/>
              <a:tblGrid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  <a:gridCol w="685800"/>
              </a:tblGrid>
              <a:tr h="18097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Company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45 DL/40 UL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35 DL/20 UL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45 DL/40 UL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35 DL/20 UL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worst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Best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worst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Best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worst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Best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Murata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-84.2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-79.5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-85.2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-85.4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-77.4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-82.8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-69.1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-85.2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-87.7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Mediatek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-68.7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-69.8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Qualcomm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-83.6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-78.6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-85.2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-80.2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-70.7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-78.5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-84.8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-76.4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-71.2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-82.7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-84.9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Huawei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-86.1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Apple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-76.7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-85.1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-85.4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Skyworks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-83.2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-80.6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-87.5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-81.8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-79.2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-79.1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-80.8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Average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-83.4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-79.6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-86.2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-81.3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-68.7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-78.4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-85.3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-77.6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-81.5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-82.8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-70.3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-80.7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-86.3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721839" y="3847240"/>
            <a:ext cx="1019329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zh-CN" sz="1200" dirty="0">
                <a:latin typeface="Times New Roman" panose="02020603050405020304" pitchFamily="18" charset="0"/>
              </a:rPr>
              <a:t>Note 1: It is the average of companies REFSENS values larger than the agreed REFSENS value of smaller channel bandwidth.</a:t>
            </a:r>
            <a:endParaRPr lang="zh-CN" altLang="zh-CN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37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 for </a:t>
            </a:r>
            <a:r>
              <a:rPr lang="en-US" altLang="zh-CN" dirty="0"/>
              <a:t>n2, n25 35MHz </a:t>
            </a:r>
            <a:r>
              <a:rPr lang="en-US" altLang="zh-CN" dirty="0" smtClean="0"/>
              <a:t>REFSENS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zh-CN" sz="2000" dirty="0"/>
              <a:t>Two Antenna Port Reference Sensitivity QPSK PREFSENS for n2 and n25 35 </a:t>
            </a:r>
            <a:r>
              <a:rPr lang="en-US" altLang="zh-CN" sz="2000" dirty="0" smtClean="0"/>
              <a:t>MHz</a:t>
            </a:r>
          </a:p>
          <a:p>
            <a:pPr lvl="1"/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en-US" altLang="en-GB" sz="20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en-US" altLang="en-GB" sz="20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en-US" altLang="en-GB" sz="20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r>
              <a:rPr lang="en-US" altLang="zh-CN" sz="2000" dirty="0"/>
              <a:t>Uplink Configuration for Reference Sensitivity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zh-CN" altLang="zh-CN" dirty="0"/>
          </a:p>
          <a:p>
            <a:pPr lvl="1"/>
            <a:endParaRPr lang="zh-CN" altLang="en-US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869355"/>
              </p:ext>
            </p:extLst>
          </p:nvPr>
        </p:nvGraphicFramePr>
        <p:xfrm>
          <a:off x="1779290" y="2368246"/>
          <a:ext cx="7150608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2957467"/>
                <a:gridCol w="2248929"/>
                <a:gridCol w="1944212"/>
              </a:tblGrid>
              <a:tr h="2667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Operating Band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SCS kHz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35 MHz</a:t>
                      </a:r>
                      <a:br>
                        <a:rPr lang="zh-CN" sz="1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</a:br>
                      <a:r>
                        <a:rPr lang="zh-CN" sz="1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(dBm)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n2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-83.6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-83.7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-83.8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n25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-81.7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-81.8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-81.9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7052955"/>
              </p:ext>
            </p:extLst>
          </p:nvPr>
        </p:nvGraphicFramePr>
        <p:xfrm>
          <a:off x="1779291" y="4715772"/>
          <a:ext cx="6656256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1632114"/>
                <a:gridCol w="1243584"/>
                <a:gridCol w="1318951"/>
                <a:gridCol w="2461607"/>
              </a:tblGrid>
              <a:tr h="2667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kHz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 MHz</a:t>
                      </a:r>
                      <a:br>
                        <a:rPr lang="zh-CN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zh-CN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Duplex Mode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</a:t>
                      </a:r>
                      <a:r>
                        <a:rPr lang="zh-CN" sz="12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zh-CN" sz="12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sz="12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12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n25</a:t>
                      </a:r>
                      <a:r>
                        <a:rPr lang="zh-CN" sz="12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lang="zh-CN" sz="12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FDD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zh-CN" sz="12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12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 gridSpan="4">
                  <a:txBody>
                    <a:bodyPr/>
                    <a:lstStyle/>
                    <a:p>
                      <a:pPr marL="558800" indent="-540385"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NOTE 1:	UL resource blocks shall be located as close as possible to the downlink operating band but confined within the transmission bandwidth configuration for the channel bandwidth (Table 5.3.2-1)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799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 for </a:t>
            </a:r>
            <a:r>
              <a:rPr lang="en-US" altLang="zh-CN" dirty="0"/>
              <a:t>n2, n25 </a:t>
            </a:r>
            <a:r>
              <a:rPr lang="en-US" altLang="zh-CN" dirty="0" smtClean="0"/>
              <a:t>45MHz REFSENS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zh-CN" sz="2000" b="1" dirty="0"/>
              <a:t>Two Antenna Port asymmetric 40MHz Uplink / 45MHz Downlink Reference Sensitivity QPSK PREFSENS and Uplink configuration table</a:t>
            </a:r>
            <a:endParaRPr lang="en-US" altLang="zh-CN" sz="2000" dirty="0" smtClean="0"/>
          </a:p>
          <a:p>
            <a:pPr lvl="1"/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en-US" altLang="en-GB" sz="20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en-US" altLang="en-GB" sz="20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en-US" altLang="en-GB" sz="20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173046"/>
              </p:ext>
            </p:extLst>
          </p:nvPr>
        </p:nvGraphicFramePr>
        <p:xfrm>
          <a:off x="2257169" y="2679692"/>
          <a:ext cx="7249298" cy="2644140"/>
        </p:xfrm>
        <a:graphic>
          <a:graphicData uri="http://schemas.openxmlformats.org/drawingml/2006/table">
            <a:tbl>
              <a:tblPr firstRow="1" firstCol="1" bandRow="1"/>
              <a:tblGrid>
                <a:gridCol w="874902"/>
                <a:gridCol w="866701"/>
                <a:gridCol w="915079"/>
                <a:gridCol w="915079"/>
                <a:gridCol w="628912"/>
                <a:gridCol w="628912"/>
                <a:gridCol w="874902"/>
                <a:gridCol w="874902"/>
                <a:gridCol w="669909"/>
              </a:tblGrid>
              <a:tr h="266700">
                <a:tc gridSpan="9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Operating band / SCS / Channel bandwidth / Channel allocations / REFSENS/ Duplex mode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 b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Operating Band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 b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SCS kHz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/>
                        </a:rPr>
                        <a:t>Channel bandwidth (DL)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 b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(MHz)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/>
                        </a:rPr>
                        <a:t>Channel bandwidth (UL)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 b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(MHz)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/>
                        </a:rPr>
                        <a:t>F</a:t>
                      </a:r>
                      <a:r>
                        <a:rPr lang="en-US" sz="1200" b="1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/>
                        </a:rPr>
                        <a:t>C</a:t>
                      </a: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/>
                        </a:rPr>
                        <a:t> (DL)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 b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(MHz)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/>
                        </a:rPr>
                        <a:t>F</a:t>
                      </a:r>
                      <a:r>
                        <a:rPr lang="en-US" sz="1200" b="1" baseline="-25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/>
                        </a:rPr>
                        <a:t>C</a:t>
                      </a: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/>
                        </a:rPr>
                        <a:t> (UL)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 b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(MHz)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/>
                        </a:rPr>
                        <a:t>UL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 b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allocation (LCRB)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 b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REFSENS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 b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(dBm)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 b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Duplex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 b="1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Mode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n2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15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45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40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1967.5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1890.0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40</a:t>
                      </a:r>
                      <a:r>
                        <a:rPr lang="zh-CN" sz="1200" baseline="300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+mn-cs"/>
                        </a:rPr>
                        <a:t>-79.6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FDD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30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20</a:t>
                      </a:r>
                      <a:r>
                        <a:rPr lang="zh-CN" sz="1200" baseline="300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+mn-cs"/>
                        </a:rPr>
                        <a:t>-79.7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60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10</a:t>
                      </a:r>
                      <a:r>
                        <a:rPr lang="zh-CN" sz="1200" baseline="300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zh-CN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+mn-cs"/>
                        </a:rPr>
                        <a:t>-79.8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n25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15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45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40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1972.5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1895.0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40</a:t>
                      </a:r>
                      <a:r>
                        <a:rPr lang="zh-CN" sz="1200" baseline="300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-77.6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FDD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30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20</a:t>
                      </a:r>
                      <a:r>
                        <a:rPr lang="zh-CN" sz="1200" baseline="300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-77.7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60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10</a:t>
                      </a:r>
                      <a:r>
                        <a:rPr lang="zh-CN" sz="1200" baseline="300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1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</a:rPr>
                        <a:t>-77.8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 gridSpan="9">
                  <a:txBody>
                    <a:bodyPr/>
                    <a:lstStyle/>
                    <a:p>
                      <a:pPr marL="648335" indent="-648335" hangingPunct="0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NOTE 1:	UL resource blocks shall be located as close as possible to the downlink operating band but confined within the transmission bandwidth configuration for the channel bandwidth (Table 5.3.2-1)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812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 for </a:t>
            </a:r>
            <a:r>
              <a:rPr lang="en-US" altLang="zh-CN" dirty="0"/>
              <a:t>n3 35MHz and 45 MHz </a:t>
            </a:r>
            <a:r>
              <a:rPr lang="en-US" altLang="zh-CN" dirty="0" smtClean="0"/>
              <a:t>REFSENS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zh-CN" sz="2000" dirty="0"/>
              <a:t>Two Antenna Port Reference Sensitivity QPSK PREFSENS for </a:t>
            </a:r>
            <a:r>
              <a:rPr lang="en-US" altLang="zh-CN" sz="2000" dirty="0" smtClean="0"/>
              <a:t>n3 </a:t>
            </a:r>
            <a:r>
              <a:rPr lang="en-US" altLang="zh-CN" sz="2000" dirty="0"/>
              <a:t>35 </a:t>
            </a:r>
            <a:r>
              <a:rPr lang="en-US" altLang="zh-CN" sz="2000" dirty="0" smtClean="0"/>
              <a:t>MHz and 45 MHz</a:t>
            </a:r>
          </a:p>
          <a:p>
            <a:pPr lvl="1"/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en-US" altLang="en-GB" sz="20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en-US" altLang="en-GB" sz="20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en-US" altLang="en-GB" sz="20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r>
              <a:rPr lang="en-US" altLang="zh-CN" sz="2000" dirty="0"/>
              <a:t>Uplink Configuration for Reference Sensitivity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zh-CN" altLang="zh-CN" dirty="0"/>
          </a:p>
          <a:p>
            <a:pPr lvl="1"/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920584"/>
              </p:ext>
            </p:extLst>
          </p:nvPr>
        </p:nvGraphicFramePr>
        <p:xfrm>
          <a:off x="2682569" y="2385570"/>
          <a:ext cx="5047488" cy="914400"/>
        </p:xfrm>
        <a:graphic>
          <a:graphicData uri="http://schemas.openxmlformats.org/drawingml/2006/table">
            <a:tbl>
              <a:tblPr firstRow="1" firstCol="1" bandRow="1"/>
              <a:tblGrid>
                <a:gridCol w="2210800"/>
                <a:gridCol w="1085210"/>
                <a:gridCol w="1085210"/>
                <a:gridCol w="666268"/>
              </a:tblGrid>
              <a:tr h="2667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Operating Band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kHz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35 MHz</a:t>
                      </a:r>
                      <a:br>
                        <a:rPr lang="en-US" sz="1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45 MHz</a:t>
                      </a:r>
                      <a:br>
                        <a:rPr lang="en-US" sz="1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</a:b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n3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-86.2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-81.3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-86.3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-81.4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-86.4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-81.5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010128"/>
              </p:ext>
            </p:extLst>
          </p:nvPr>
        </p:nvGraphicFramePr>
        <p:xfrm>
          <a:off x="1977081" y="4538529"/>
          <a:ext cx="7957751" cy="1280160"/>
        </p:xfrm>
        <a:graphic>
          <a:graphicData uri="http://schemas.openxmlformats.org/drawingml/2006/table">
            <a:tbl>
              <a:tblPr firstRow="1" firstCol="1" bandRow="1"/>
              <a:tblGrid>
                <a:gridCol w="1854156"/>
                <a:gridCol w="1536736"/>
                <a:gridCol w="2103988"/>
                <a:gridCol w="2462871"/>
              </a:tblGrid>
              <a:tr h="2667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Operating Band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SCS kHz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 MHz</a:t>
                      </a:r>
                      <a:br>
                        <a:rPr lang="zh-CN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zh-CN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 MHz</a:t>
                      </a:r>
                      <a:br>
                        <a:rPr lang="zh-CN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zh-CN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(dBm)</a:t>
                      </a:r>
                      <a:endParaRPr lang="zh-CN" sz="12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n3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zh-CN" sz="12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zh-CN" sz="12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zh-CN" sz="12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zh-CN" sz="12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12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sz="1200" baseline="30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NOTE 1:	UL resource blocks shall be located as close as possible to the downlink operating band but confined within the transmission bandwidth configuration for the channel bandwidth (Table 5.3.2-1).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34702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 for </a:t>
            </a:r>
            <a:r>
              <a:rPr lang="en-US" altLang="zh-CN" dirty="0"/>
              <a:t>n8 and n71 REFSENS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zh-CN" sz="2000" b="1" dirty="0"/>
              <a:t>Two </a:t>
            </a:r>
            <a:r>
              <a:rPr lang="en-US" altLang="zh-CN" sz="2000" b="1" dirty="0" smtClean="0"/>
              <a:t>Antenna Port asymmetric 20MHz Uplink / 35MHz Downlink Reference Sensitivity QPSK PREFSENS and Uplink configuration table</a:t>
            </a:r>
          </a:p>
          <a:p>
            <a:pPr lvl="1"/>
            <a:endParaRPr lang="en-US" altLang="zh-CN" sz="2000" b="1" dirty="0" smtClean="0"/>
          </a:p>
          <a:p>
            <a:pPr lvl="1"/>
            <a:endParaRPr lang="en-US" altLang="zh-CN" sz="2000" b="1" dirty="0" smtClean="0"/>
          </a:p>
          <a:p>
            <a:pPr lvl="1"/>
            <a:endParaRPr lang="en-US" altLang="zh-CN" sz="2000" b="1" dirty="0" smtClean="0"/>
          </a:p>
          <a:p>
            <a:pPr lvl="1"/>
            <a:endParaRPr lang="en-US" altLang="zh-CN" sz="2000" b="1" dirty="0" smtClean="0"/>
          </a:p>
          <a:p>
            <a:pPr lvl="1"/>
            <a:endParaRPr lang="en-US" altLang="zh-CN" sz="2000" b="1" dirty="0" smtClean="0"/>
          </a:p>
          <a:p>
            <a:pPr lvl="1"/>
            <a:endParaRPr lang="en-US" altLang="zh-CN" sz="2000" b="1" dirty="0" smtClean="0"/>
          </a:p>
          <a:p>
            <a:pPr lvl="1"/>
            <a:endParaRPr lang="en-US" altLang="zh-CN" sz="2000" b="1" dirty="0" smtClean="0"/>
          </a:p>
          <a:p>
            <a:pPr lvl="1"/>
            <a:endParaRPr lang="en-US" altLang="zh-CN" sz="2000" b="1" dirty="0" smtClean="0"/>
          </a:p>
          <a:p>
            <a:pPr lvl="1"/>
            <a:endParaRPr lang="en-US" altLang="zh-CN" sz="2000" dirty="0" smtClean="0"/>
          </a:p>
          <a:p>
            <a:pPr lvl="1"/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en-US" altLang="en-GB" sz="20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en-US" altLang="en-GB" sz="20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en-US" altLang="en-GB" sz="20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868547"/>
              </p:ext>
            </p:extLst>
          </p:nvPr>
        </p:nvGraphicFramePr>
        <p:xfrm>
          <a:off x="1319751" y="2789963"/>
          <a:ext cx="9989819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1280695"/>
                <a:gridCol w="1226750"/>
                <a:gridCol w="1584385"/>
                <a:gridCol w="1582387"/>
                <a:gridCol w="973008"/>
                <a:gridCol w="909074"/>
                <a:gridCol w="1306668"/>
                <a:gridCol w="1126852"/>
              </a:tblGrid>
              <a:tr h="2667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Operating Band</a:t>
                      </a:r>
                      <a:endParaRPr lang="zh-CN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SCS kHz</a:t>
                      </a:r>
                      <a:endParaRPr lang="zh-CN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Channel bandwidth (DL)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(MHz)</a:t>
                      </a:r>
                      <a:endParaRPr lang="zh-CN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Channel bandwidth (UL)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(MHz)</a:t>
                      </a:r>
                      <a:endParaRPr lang="zh-CN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F</a:t>
                      </a:r>
                      <a:r>
                        <a:rPr lang="fi-FI" sz="1200" b="1" baseline="-25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</a:t>
                      </a:r>
                      <a:r>
                        <a:rPr lang="fi-FI" sz="12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 (DL)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(MHz)</a:t>
                      </a:r>
                      <a:endParaRPr lang="zh-CN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F</a:t>
                      </a:r>
                      <a:r>
                        <a:rPr lang="fi-FI" sz="1200" b="1" baseline="-25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</a:t>
                      </a:r>
                      <a:r>
                        <a:rPr lang="fi-FI" sz="12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 (UL)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(MHz)</a:t>
                      </a:r>
                      <a:endParaRPr lang="zh-CN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i-FI" sz="12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UL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allocation (LCRB)</a:t>
                      </a:r>
                      <a:endParaRPr lang="zh-CN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REFSENS</a:t>
                      </a:r>
                      <a:endParaRPr lang="zh-CN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(dBm)</a:t>
                      </a:r>
                      <a:endParaRPr lang="zh-CN" sz="1200" b="1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n8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35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942.5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897.5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25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[-78.4]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30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[-78.5]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60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n71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35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20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634.5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680.5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25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[-80.7]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30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[-80.8]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60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grid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[NOTE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1:	UL resource blocks shall be located as close as possible to the downlink operating band but confined within the transmission bandwidth configuration for the channel bandwidth (Table 5.3.2-1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)]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435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To be further investigated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For asymmetric  Uplink /Downlink scenarios</a:t>
            </a:r>
          </a:p>
          <a:p>
            <a:pPr lvl="1"/>
            <a:r>
              <a:rPr lang="en-US" altLang="zh-CN" dirty="0" smtClean="0"/>
              <a:t>Option 1</a:t>
            </a:r>
          </a:p>
          <a:p>
            <a:pPr lvl="2"/>
            <a:r>
              <a:rPr lang="en-US" altLang="zh-CN" dirty="0"/>
              <a:t>T</a:t>
            </a:r>
            <a:r>
              <a:rPr lang="en-US" altLang="zh-CN" dirty="0" smtClean="0"/>
              <a:t>o add a </a:t>
            </a:r>
            <a:r>
              <a:rPr lang="en-US" altLang="zh-CN" dirty="0"/>
              <a:t>new entry in  "Table 5.3.6-1: FDD asymmetric UL and DL channel bandwidth combinations" </a:t>
            </a:r>
            <a:r>
              <a:rPr lang="en-US" altLang="zh-CN" dirty="0" smtClean="0"/>
              <a:t>for </a:t>
            </a:r>
            <a:r>
              <a:rPr lang="en-US" altLang="zh-CN" dirty="0"/>
              <a:t>bands </a:t>
            </a:r>
            <a:r>
              <a:rPr lang="en-US" altLang="zh-CN" dirty="0" smtClean="0"/>
              <a:t>n8, n25 and n71.</a:t>
            </a:r>
          </a:p>
          <a:p>
            <a:pPr lvl="2"/>
            <a:r>
              <a:rPr lang="en-US" altLang="zh-CN" dirty="0"/>
              <a:t>T</a:t>
            </a:r>
            <a:r>
              <a:rPr lang="en-US" altLang="zh-CN" dirty="0" smtClean="0"/>
              <a:t>he </a:t>
            </a:r>
            <a:r>
              <a:rPr lang="en-US" altLang="zh-CN" dirty="0"/>
              <a:t>impact of each UL-DL scenario on the default </a:t>
            </a:r>
            <a:r>
              <a:rPr lang="en-US" altLang="zh-CN" dirty="0" err="1"/>
              <a:t>Tx</a:t>
            </a:r>
            <a:r>
              <a:rPr lang="en-US" altLang="zh-CN" dirty="0"/>
              <a:t>-Rx frequency </a:t>
            </a:r>
            <a:r>
              <a:rPr lang="en-US" altLang="zh-CN" dirty="0" smtClean="0"/>
              <a:t>separation.</a:t>
            </a:r>
          </a:p>
          <a:p>
            <a:pPr lvl="1"/>
            <a:r>
              <a:rPr lang="en-US" altLang="zh-CN" dirty="0"/>
              <a:t>Option 2</a:t>
            </a:r>
          </a:p>
          <a:p>
            <a:pPr lvl="2"/>
            <a:r>
              <a:rPr lang="en-US" altLang="zh-CN" dirty="0"/>
              <a:t>To state that the REFSENS requirement is met for a specific duplex spacing in the general REFSENS </a:t>
            </a:r>
            <a:r>
              <a:rPr lang="en-US" altLang="zh-CN" dirty="0" smtClean="0"/>
              <a:t>section</a:t>
            </a:r>
          </a:p>
          <a:p>
            <a:pPr lvl="1"/>
            <a:r>
              <a:rPr lang="en-US" altLang="zh-CN" dirty="0"/>
              <a:t>Other options are not excluded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182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Refrens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/>
              <a:t>R4-2104656	REFSENS of n8, n71, n25 for 35_45MHz channel bandwidth	Murata Manufacturing Co Ltd.</a:t>
            </a:r>
          </a:p>
          <a:p>
            <a:r>
              <a:rPr lang="en-US" altLang="zh-CN" dirty="0"/>
              <a:t>R4-2104811	REFSENS evaluation of n8 and n71 for 35MHz channel bandwidth 	</a:t>
            </a:r>
            <a:r>
              <a:rPr lang="en-US" altLang="zh-CN" dirty="0" err="1"/>
              <a:t>Mediatek</a:t>
            </a:r>
            <a:r>
              <a:rPr lang="en-US" altLang="zh-CN" dirty="0"/>
              <a:t> India Technology Pvt.</a:t>
            </a:r>
          </a:p>
          <a:p>
            <a:r>
              <a:rPr lang="en-US" altLang="zh-CN" dirty="0" smtClean="0"/>
              <a:t>R4-2104888</a:t>
            </a:r>
            <a:r>
              <a:rPr lang="en-US" altLang="zh-CN" dirty="0"/>
              <a:t>	UL channel location for MSD calculation for bands n8 and n71	Apple</a:t>
            </a:r>
          </a:p>
          <a:p>
            <a:r>
              <a:rPr lang="en-US" altLang="zh-CN" dirty="0" smtClean="0"/>
              <a:t>R4-2106283</a:t>
            </a:r>
            <a:r>
              <a:rPr lang="en-US" altLang="zh-CN" dirty="0"/>
              <a:t>	Draft CR to 38.101-1 Introduce band specific requirements for 45MHz CBW for Band n1	China Telecom</a:t>
            </a:r>
          </a:p>
          <a:p>
            <a:r>
              <a:rPr lang="en-US" altLang="zh-CN" dirty="0"/>
              <a:t>R4-2106483	UE REFSENS for 35 MHz and 45 MHz	Huawei, </a:t>
            </a:r>
            <a:r>
              <a:rPr lang="en-US" altLang="zh-CN" dirty="0" err="1"/>
              <a:t>HiSilicon</a:t>
            </a:r>
            <a:endParaRPr lang="en-US" altLang="zh-CN" dirty="0"/>
          </a:p>
          <a:p>
            <a:r>
              <a:rPr lang="en-US" altLang="zh-CN" dirty="0" smtClean="0"/>
              <a:t>R4-2106906</a:t>
            </a:r>
            <a:r>
              <a:rPr lang="en-US" altLang="zh-CN" dirty="0"/>
              <a:t>	FR1 REFSENS table split and simplification	Apple</a:t>
            </a:r>
          </a:p>
          <a:p>
            <a:r>
              <a:rPr lang="en-US" altLang="zh-CN" dirty="0"/>
              <a:t>R4-2107337	35-45MHz REFSENS for n2 n3 n8 n25 n71	Skyworks Solutions Inc.</a:t>
            </a:r>
          </a:p>
          <a:p>
            <a:r>
              <a:rPr lang="en-US" altLang="zh-CN" dirty="0"/>
              <a:t>R4-2107339	35MHz and 45MHz REFSENS	Qualcomm Incorporated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3857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2040</TotalTime>
  <Words>639</Words>
  <Application>Microsoft Office PowerPoint</Application>
  <PresentationFormat>宽屏</PresentationFormat>
  <Paragraphs>349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Malgun Gothic</vt:lpstr>
      <vt:lpstr>MS Mincho</vt:lpstr>
      <vt:lpstr>宋体</vt:lpstr>
      <vt:lpstr>Arial</vt:lpstr>
      <vt:lpstr>Calibri</vt:lpstr>
      <vt:lpstr>Calibri Light</vt:lpstr>
      <vt:lpstr>Times New Roman</vt:lpstr>
      <vt:lpstr>Office 主题</vt:lpstr>
      <vt:lpstr>WF on UE REFSENS for 35 MHz and 45 MHz</vt:lpstr>
      <vt:lpstr>Summary of REFSENS proposals from companies</vt:lpstr>
      <vt:lpstr>WF for n2, n25 35MHz REFSENS</vt:lpstr>
      <vt:lpstr>WF for n2, n25 45MHz REFSENS</vt:lpstr>
      <vt:lpstr>WF for n3 35MHz and 45 MHz REFSENS</vt:lpstr>
      <vt:lpstr>WF for n8 and n71 REFSENS</vt:lpstr>
      <vt:lpstr>To be further investigated</vt:lpstr>
      <vt:lpstr>Refrens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100MHz CBW in NR-U</dc:title>
  <dc:creator>Huawei</dc:creator>
  <cp:lastModifiedBy>Huawei</cp:lastModifiedBy>
  <cp:revision>50</cp:revision>
  <dcterms:created xsi:type="dcterms:W3CDTF">2020-05-29T04:11:58Z</dcterms:created>
  <dcterms:modified xsi:type="dcterms:W3CDTF">2021-04-20T00:17:01Z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(3)xENcCTZIb7ojDw7VUP/UM7MnxQLzAMhu0lc6YH05DYzyi1rfWipWhb8RkLDjvvyHRMcu3jmm
N0htIDrjlSCuzC+2O0Do9VpJje8JDD+tg3G7DHwJxw9gVmEMD3onXCDpJkVCVJiW9mNabvoe
e68BP/SlBsaIfr/UF0SFrQQUEhke9zb1bzX82xvV8Ujtt/eflLnLm9jz2aAvBIEUiiregbrM
TiNVfw2MyEzUWtgu2t</vt:lpwstr>
  </property>
  <property fmtid="{D5CDD505-2E9C-101B-9397-08002B2CF9AE}" pid="3" name="_2015_ms_pID_7253431">
    <vt:lpwstr>gRFiXpQAHEjZLwfnAUvJwwovpzlWgcZ0+xzTsTHPq/p2KLaIf2DzWs
Qd/v4pOELKyg3a5OsTyRvrwYuErQ8FOjN6fc8M/XGDsxTbBcQCx40dVszz2TIj2a6Ys8X15q
TD1JgKdvJsiCtXUPTfUred2y7fx7+LGXOLzB8Gi+lb+XSoAxloYUeVbvcFi5qhwhTw3DsvJb
nqYmC/YQD4ojH7FKvfcM1VmklIXdn4XxI9Pf</vt:lpwstr>
  </property>
  <property fmtid="{D5CDD505-2E9C-101B-9397-08002B2CF9AE}" pid="4" name="_2015_ms_pID_7253432">
    <vt:lpwstr>cQ==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1618239968</vt:lpwstr>
  </property>
</Properties>
</file>