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92" r:id="rId4"/>
    <p:sldId id="293" r:id="rId5"/>
    <p:sldId id="29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. Everaere" initials="DE" lastIdx="2" clrIdx="0">
    <p:extLst>
      <p:ext uri="{19B8F6BF-5375-455C-9EA6-DF929625EA0E}">
        <p15:presenceInfo xmlns:p15="http://schemas.microsoft.com/office/powerpoint/2012/main" userId="D. Everae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90888-5A7E-43E1-8E3C-05E8F4AB48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F18FB9-EDF2-4F72-915D-55B3A7F12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1E987-987F-4B9E-8E6C-4D5C0CD1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C7047-BEEB-426D-B748-E3545C2BA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523C8-94A0-4BCB-AAA2-8E7B97A6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2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B31A-CC95-4484-865E-E2D3D076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00145-BEDF-484E-8256-99718649B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363BC-FF6C-44A3-8F78-93C29134C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EF0FE-86C9-48ED-B5D1-A8D0778A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147C2-5D96-4BA6-AB63-865455D1E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2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43D9B0-D87E-4400-827B-5CA0FCE73F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2E2AC0-B9B2-4259-A90E-CD6DA12BB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64836-4837-47E6-9B8C-981A381F9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F2480-6DBF-43FA-B4C4-441790699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8EFE3-E324-4F4B-AEB7-0A4880D6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7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D3F5A-1FE9-46E9-B4F1-11EC83F4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0EC71-47F8-4E6F-B100-16E5ACAFC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8FA1B-29CC-44BE-AE63-11001722D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08C95-BC84-471B-B97F-4DFB880B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82EEC-B5CD-4CAB-99A7-F6E0274C5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9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7D86C-DB23-4898-A69A-AB2BF3AF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6D48A6-6EF5-43EC-B8EA-AFDD4D3D6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71C8C-258F-410A-BBC7-7634737C5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07B30-3030-4131-A829-831220957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D6DEA-17BC-41F1-9525-F900C27E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4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CA0D7-7BFC-4B92-AC25-33BC56A5D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A264E-B4E1-462E-B044-DAAE4F37F1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7B142-1367-45CD-8723-87D0B969B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D1258-AD9A-42F5-8202-938630D9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26823-791F-469C-B1CA-F66C490D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256975-BE7C-4028-BB7A-F7D37AB44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DE21F-54D2-401F-B57F-1FA65F24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229D25-065B-4FA9-839A-6B67F71B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A2DCC9-8B53-4B5A-8886-C6E30ABCC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324FE4-321C-4297-9B93-D71D7C8CB6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453188-20BA-408A-9AA4-0E8383708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A15C19-CB1D-4BC2-BBF7-A3097BBD8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6A5D88-3311-414D-B249-5491D1E08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7CAA46-F3CB-482A-93B0-5066A6211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29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10E8-196E-4DC2-B753-C9F12D211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47611F-E38B-4341-A32D-3305B7796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D0C0B6-BDD7-48FC-B9A6-654B1429D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853B76-DBF2-4092-A9C9-BFF6EC37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4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25087C-708D-4604-A7E7-644BAF46F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FF53A-92ED-4812-BB21-68CCC1679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BB8B2F-D65D-47A5-BA50-96751096A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0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249-D755-48D7-8D4A-4C9284BC5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69415-3C94-4E9B-AE9A-B5B67BFFB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51D4D-69EE-4A78-B1AA-FB24A6BB8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9447E-2CE8-456D-8237-3998612D9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3D26DC-4C48-4764-8BA7-034A9183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CD19A6-F58D-491B-A7A4-E65905BE1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27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77F22-C76A-494B-81E8-E106F72D7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B6D911-C252-4E5E-9AA3-2AE820F76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A8E32-0525-47A6-8FC5-921AEE4D1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7E6962-2F43-45E4-AB70-88F961810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CD961-D9E1-4562-8DAD-0A3A05AD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45492-4E1C-4B37-BF19-44D074E0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7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D743D1-B535-446F-A038-23EF3C2C6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50C537-F153-4F6E-9721-8E9377508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D9548-4045-4C34-8FA5-44BD4ABD35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36233-F99E-4F13-8912-AF857B3C2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395DE-628C-4418-86D7-A791F59A9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3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51B6-088C-4DFA-B7BD-359F41AF5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WF on the introduction of 50MHz channel BW in band n3</a:t>
            </a:r>
            <a:r>
              <a:rPr lang="en-GB" sz="4400" dirty="0"/>
              <a:t> </a:t>
            </a:r>
            <a:r>
              <a:rPr lang="sv-SE" sz="4400" dirty="0"/>
              <a:t> </a:t>
            </a:r>
            <a:r>
              <a:rPr lang="en-GB" sz="4400" dirty="0"/>
              <a:t> 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7F21B9-3A98-4AA3-AE11-3A0D4D9D4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362"/>
            <a:ext cx="9144000" cy="763438"/>
          </a:xfrm>
        </p:spPr>
        <p:txBody>
          <a:bodyPr/>
          <a:lstStyle/>
          <a:p>
            <a:r>
              <a:rPr lang="en-US"/>
              <a:t>Ericsson, </a:t>
            </a:r>
            <a:r>
              <a:rPr lang="en-US" dirty="0"/>
              <a:t>China Telecom, </a:t>
            </a:r>
            <a:r>
              <a:rPr lang="en-US"/>
              <a:t>China Unicom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47559D5-75F5-4F95-A553-D91C445C206C}"/>
              </a:ext>
            </a:extLst>
          </p:cNvPr>
          <p:cNvSpPr txBox="1">
            <a:spLocks/>
          </p:cNvSpPr>
          <p:nvPr/>
        </p:nvSpPr>
        <p:spPr>
          <a:xfrm>
            <a:off x="10239554" y="226234"/>
            <a:ext cx="1866182" cy="381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R4-2105363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32D4D6E-6063-48DD-B119-82DA303CC39C}"/>
              </a:ext>
            </a:extLst>
          </p:cNvPr>
          <p:cNvSpPr txBox="1">
            <a:spLocks/>
          </p:cNvSpPr>
          <p:nvPr/>
        </p:nvSpPr>
        <p:spPr>
          <a:xfrm>
            <a:off x="86264" y="226234"/>
            <a:ext cx="3979654" cy="645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/>
              <a:t>3GPP TSG-RAN WG4 Meeting # 98-bis-e </a:t>
            </a:r>
          </a:p>
          <a:p>
            <a:pPr algn="l"/>
            <a:r>
              <a:rPr lang="en-GB" sz="1600" b="1" dirty="0"/>
              <a:t>Electronic Meeting, 12-20 April</a:t>
            </a:r>
            <a:r>
              <a:rPr lang="en-GB" altLang="zh-CN" sz="1600" b="1" dirty="0"/>
              <a:t>, 2021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44795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RF: MPR and A-MPR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When introducing 50MHz channel BW in band n3:</a:t>
            </a:r>
          </a:p>
          <a:p>
            <a:pPr lvl="1"/>
            <a:r>
              <a:rPr lang="en-GB" dirty="0"/>
              <a:t>No MPR is needed</a:t>
            </a:r>
          </a:p>
          <a:p>
            <a:pPr lvl="1"/>
            <a:r>
              <a:rPr lang="en-GB" dirty="0"/>
              <a:t>No A-MPR is needed</a:t>
            </a:r>
            <a:endParaRPr lang="sv-SE" dirty="0"/>
          </a:p>
          <a:p>
            <a:endParaRPr lang="sv-SE" dirty="0"/>
          </a:p>
          <a:p>
            <a:pPr lvl="1"/>
            <a:endParaRPr lang="sv-SE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981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705CC-8EAB-46F4-B9F2-ABBC7554A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RF: REFSENS – RB allocation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31A5A-9E2B-4BD1-9F8F-3009CD1A4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435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RB allocation:</a:t>
            </a:r>
          </a:p>
          <a:p>
            <a:pPr lvl="1"/>
            <a:r>
              <a:rPr lang="en-US" dirty="0"/>
              <a:t>Following options have been proposed for this meeting: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sz="1400" dirty="0"/>
          </a:p>
          <a:p>
            <a:pPr marL="457200" lvl="1" indent="0">
              <a:buNone/>
            </a:pPr>
            <a:r>
              <a:rPr lang="en-US" sz="1400" dirty="0"/>
              <a:t>With:</a:t>
            </a:r>
          </a:p>
          <a:p>
            <a:pPr marL="457200" lvl="1" indent="0">
              <a:buNone/>
            </a:pPr>
            <a:r>
              <a:rPr lang="en-US" sz="1400" dirty="0"/>
              <a:t>	- Note 1: From TS 38.1010-1</a:t>
            </a:r>
          </a:p>
          <a:p>
            <a:pPr marL="457200" lvl="1" indent="0">
              <a:buNone/>
            </a:pPr>
            <a:r>
              <a:rPr lang="en-US" sz="1400" dirty="0"/>
              <a:t>	- Note x: </a:t>
            </a:r>
            <a:r>
              <a:rPr lang="en-GB" sz="1400" dirty="0"/>
              <a:t>For Band 3, for 50 MHz channel bandwidth, in the case of 15 kHz SCS, the UL resource blocks shall be located at </a:t>
            </a:r>
            <a:r>
              <a:rPr lang="en-GB" sz="1400" dirty="0" err="1"/>
              <a:t>Rbstart</a:t>
            </a:r>
            <a:r>
              <a:rPr lang="en-GB" sz="1400" dirty="0"/>
              <a:t> 	165, in the case of 30 kHz SCS, the UL resource blocks shall be located at </a:t>
            </a:r>
            <a:r>
              <a:rPr lang="en-GB" sz="1400" dirty="0" err="1"/>
              <a:t>Rbstart</a:t>
            </a:r>
            <a:r>
              <a:rPr lang="en-GB" sz="1400" dirty="0"/>
              <a:t> 75, and in the case of 60 kHz SCS, the UL resource 	blocks shall be located at </a:t>
            </a:r>
            <a:r>
              <a:rPr lang="en-GB" sz="1400" dirty="0" err="1"/>
              <a:t>Rbstart</a:t>
            </a:r>
            <a:r>
              <a:rPr lang="en-GB" sz="1400" dirty="0"/>
              <a:t> 39.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Companies are encouraged to bring UL config proposal at next meeting, considering:</a:t>
            </a:r>
          </a:p>
          <a:p>
            <a:pPr lvl="2"/>
            <a:r>
              <a:rPr lang="en-US" dirty="0"/>
              <a:t>Shifting the RB allocation to eliminate CIM3.</a:t>
            </a:r>
          </a:p>
          <a:p>
            <a:pPr lvl="2"/>
            <a:r>
              <a:rPr lang="en-US" dirty="0"/>
              <a:t>Keep consistency with existing bands and use RB allocation closest to DL.</a:t>
            </a:r>
          </a:p>
          <a:p>
            <a:endParaRPr lang="en-US" dirty="0"/>
          </a:p>
          <a:p>
            <a:endParaRPr lang="sv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55DD33E-86D5-4905-887F-E3B6C719CD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137313"/>
              </p:ext>
            </p:extLst>
          </p:nvPr>
        </p:nvGraphicFramePr>
        <p:xfrm>
          <a:off x="3471174" y="2669083"/>
          <a:ext cx="4255087" cy="1169065"/>
        </p:xfrm>
        <a:graphic>
          <a:graphicData uri="http://schemas.openxmlformats.org/drawingml/2006/table">
            <a:tbl>
              <a:tblPr firstRow="1" firstCol="1" bandRow="1"/>
              <a:tblGrid>
                <a:gridCol w="1142445">
                  <a:extLst>
                    <a:ext uri="{9D8B030D-6E8A-4147-A177-3AD203B41FA5}">
                      <a16:colId xmlns:a16="http://schemas.microsoft.com/office/drawing/2014/main" val="2081626947"/>
                    </a:ext>
                  </a:extLst>
                </a:gridCol>
                <a:gridCol w="1142445">
                  <a:extLst>
                    <a:ext uri="{9D8B030D-6E8A-4147-A177-3AD203B41FA5}">
                      <a16:colId xmlns:a16="http://schemas.microsoft.com/office/drawing/2014/main" val="2160420022"/>
                    </a:ext>
                  </a:extLst>
                </a:gridCol>
                <a:gridCol w="1142445">
                  <a:extLst>
                    <a:ext uri="{9D8B030D-6E8A-4147-A177-3AD203B41FA5}">
                      <a16:colId xmlns:a16="http://schemas.microsoft.com/office/drawing/2014/main" val="3696328744"/>
                    </a:ext>
                  </a:extLst>
                </a:gridCol>
                <a:gridCol w="827752">
                  <a:extLst>
                    <a:ext uri="{9D8B030D-6E8A-4147-A177-3AD203B41FA5}">
                      <a16:colId xmlns:a16="http://schemas.microsoft.com/office/drawing/2014/main" val="4268161777"/>
                    </a:ext>
                  </a:extLst>
                </a:gridCol>
              </a:tblGrid>
              <a:tr h="23381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SCS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RB allocation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222509"/>
                  </a:ext>
                </a:extLst>
              </a:tr>
              <a:tr h="23381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Option 1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Option 2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Option 3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718750"/>
                  </a:ext>
                </a:extLst>
              </a:tr>
              <a:tr h="2338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1050" baseline="30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US" sz="1050" baseline="30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193892"/>
                  </a:ext>
                </a:extLst>
              </a:tr>
              <a:tr h="2338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zh-CN" sz="1050" baseline="300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sz="1050" baseline="300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x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506309"/>
                  </a:ext>
                </a:extLst>
              </a:tr>
              <a:tr h="2338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050" baseline="300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1050" baseline="300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x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8670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519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705CC-8EAB-46F4-B9F2-ABBC7554A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RF: REFSENS limits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31A5A-9E2B-4BD1-9F8F-3009CD1A4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REFSENS values:</a:t>
            </a:r>
          </a:p>
          <a:p>
            <a:pPr lvl="1"/>
            <a:r>
              <a:rPr lang="en-US" dirty="0"/>
              <a:t>Following limits have been proposed for this meeting (with corresponding RB allocation option# from previous slide):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Companies are encouraged to bring analysis for REFSENS at next meeting, considering CIM3 and CIM5 impacts.</a:t>
            </a:r>
          </a:p>
          <a:p>
            <a:endParaRPr lang="sv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29D346F-E23A-41AA-9F14-C3AE3AA5D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71394"/>
              </p:ext>
            </p:extLst>
          </p:nvPr>
        </p:nvGraphicFramePr>
        <p:xfrm>
          <a:off x="3130457" y="3073518"/>
          <a:ext cx="3673015" cy="1175596"/>
        </p:xfrm>
        <a:graphic>
          <a:graphicData uri="http://schemas.openxmlformats.org/drawingml/2006/table">
            <a:tbl>
              <a:tblPr firstRow="1" firstCol="1" bandRow="1"/>
              <a:tblGrid>
                <a:gridCol w="1051951">
                  <a:extLst>
                    <a:ext uri="{9D8B030D-6E8A-4147-A177-3AD203B41FA5}">
                      <a16:colId xmlns:a16="http://schemas.microsoft.com/office/drawing/2014/main" val="2466538333"/>
                    </a:ext>
                  </a:extLst>
                </a:gridCol>
                <a:gridCol w="1309798">
                  <a:extLst>
                    <a:ext uri="{9D8B030D-6E8A-4147-A177-3AD203B41FA5}">
                      <a16:colId xmlns:a16="http://schemas.microsoft.com/office/drawing/2014/main" val="2114071014"/>
                    </a:ext>
                  </a:extLst>
                </a:gridCol>
                <a:gridCol w="1311266">
                  <a:extLst>
                    <a:ext uri="{9D8B030D-6E8A-4147-A177-3AD203B41FA5}">
                      <a16:colId xmlns:a16="http://schemas.microsoft.com/office/drawing/2014/main" val="2957285363"/>
                    </a:ext>
                  </a:extLst>
                </a:gridCol>
              </a:tblGrid>
              <a:tr h="2938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SCS</a:t>
                      </a:r>
                      <a:endParaRPr lang="sv-SE" sz="11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Option 1</a:t>
                      </a:r>
                      <a:endParaRPr lang="sv-SE" sz="11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Option 3</a:t>
                      </a:r>
                      <a:endParaRPr lang="sv-SE" sz="11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562784"/>
                  </a:ext>
                </a:extLst>
              </a:tr>
              <a:tr h="2938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1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1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-81.1</a:t>
                      </a:r>
                      <a:r>
                        <a:rPr lang="en-US" altLang="zh-CN" sz="11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1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79.4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437231"/>
                  </a:ext>
                </a:extLst>
              </a:tr>
              <a:tr h="2938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1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1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-81.2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1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38655"/>
                  </a:ext>
                </a:extLst>
              </a:tr>
              <a:tr h="2938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1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1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-81.4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1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54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051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R4-2106284, </a:t>
            </a:r>
            <a:r>
              <a:rPr lang="en-US" dirty="0"/>
              <a:t>Discussion on </a:t>
            </a:r>
            <a:r>
              <a:rPr lang="en-US" dirty="0" err="1"/>
              <a:t>RefSens</a:t>
            </a:r>
            <a:r>
              <a:rPr lang="en-US" dirty="0"/>
              <a:t> for Band n3 50MHz CBW, China Telecom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R4-2106285, </a:t>
            </a:r>
            <a:r>
              <a:rPr lang="en-US" dirty="0"/>
              <a:t>Draft CR to 38.101-1 Introduce 50MHz CBW for Band n3 , China Telecom</a:t>
            </a:r>
            <a:endParaRPr lang="sv-S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R4-2106286,</a:t>
            </a:r>
            <a:r>
              <a:rPr lang="en-US" dirty="0"/>
              <a:t> Draft CR to 38.104 Introduce 50MHz CBW for Band n3 , China Telecom</a:t>
            </a:r>
            <a:endParaRPr lang="sv-S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R4-2106482, </a:t>
            </a:r>
            <a:r>
              <a:rPr lang="en-US" dirty="0"/>
              <a:t>Adding 50 MHz CBW for NR band n3, </a:t>
            </a:r>
            <a:r>
              <a:rPr lang="en-GB" dirty="0"/>
              <a:t>Huawei, </a:t>
            </a:r>
            <a:r>
              <a:rPr lang="en-GB" dirty="0" err="1"/>
              <a:t>HiSilicon</a:t>
            </a:r>
            <a:endParaRPr lang="sv-S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R4-2107321,</a:t>
            </a:r>
            <a:r>
              <a:rPr lang="en-US" dirty="0"/>
              <a:t> n3 50MHz, Qualcomm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R4-2105185, Email discussion summary for [98-bis-e][112] NR_bands_R17_BWs, Moderator (Ericsson)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62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3291</TotalTime>
  <Words>383</Words>
  <Application>Microsoft Office PowerPoint</Application>
  <PresentationFormat>Widescreen</PresentationFormat>
  <Paragraphs>77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WF on the introduction of 50MHz channel BW in band n3   </vt:lpstr>
      <vt:lpstr>UE RF: MPR and A-MPR</vt:lpstr>
      <vt:lpstr>UE RF: REFSENS – RB allocation</vt:lpstr>
      <vt:lpstr>UE RF: REFSENS limits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IMT parameters</dc:title>
  <dc:creator>Dominique Everaere</dc:creator>
  <cp:lastModifiedBy>Ericsson</cp:lastModifiedBy>
  <cp:revision>231</cp:revision>
  <dcterms:created xsi:type="dcterms:W3CDTF">2021-01-26T18:25:35Z</dcterms:created>
  <dcterms:modified xsi:type="dcterms:W3CDTF">2021-04-19T13:44:07Z</dcterms:modified>
</cp:coreProperties>
</file>