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90" r:id="rId3"/>
    <p:sldId id="294" r:id="rId4"/>
    <p:sldId id="295" r:id="rId5"/>
    <p:sldId id="292" r:id="rId6"/>
    <p:sldId id="29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22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76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65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66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59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0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41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98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47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01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E10F2-2FEA-4448-BBA9-09DE30F77860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66FD8-1118-4409-A990-4A1FE2A34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40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055062" y="1564373"/>
            <a:ext cx="961451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 Way forward on the introduction of 25 MHz in band n5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0320" y="4221798"/>
            <a:ext cx="9144000" cy="848042"/>
          </a:xfrm>
        </p:spPr>
        <p:txBody>
          <a:bodyPr/>
          <a:lstStyle/>
          <a:p>
            <a:r>
              <a:rPr lang="en-US" dirty="0"/>
              <a:t>AT&amp;T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68256"/>
            <a:ext cx="120656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en-GB" sz="24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­­­</a:t>
            </a:r>
            <a:r>
              <a:rPr lang="en-US" sz="24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3GPP TSG-RAN WG4 Meeting #98bis-e</a:t>
            </a:r>
            <a:r>
              <a:rPr lang="en-GB" sz="24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	      			  	</a:t>
            </a:r>
            <a:r>
              <a:rPr lang="en-GB" sz="24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R4-2105362 </a:t>
            </a:r>
          </a:p>
          <a:p>
            <a:pPr hangingPunct="0">
              <a:spcAft>
                <a:spcPts val="0"/>
              </a:spcAft>
            </a:pP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12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20</a:t>
            </a:r>
            <a:r>
              <a:rPr lang="en-US" sz="240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Apr., 2021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286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13916" y="124568"/>
            <a:ext cx="10515600" cy="767306"/>
          </a:xfrm>
        </p:spPr>
        <p:txBody>
          <a:bodyPr/>
          <a:lstStyle/>
          <a:p>
            <a:r>
              <a:rPr lang="en-GB" dirty="0"/>
              <a:t>Background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16" y="1061634"/>
            <a:ext cx="11271939" cy="552514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Murata, Apple, MediaTek, Qualcomm, and Skyworks provided contributions with n5 25MHz REFSENS proposals</a:t>
            </a:r>
          </a:p>
          <a:p>
            <a:pPr lvl="1"/>
            <a:r>
              <a:rPr lang="en-US" dirty="0"/>
              <a:t>All companies provided REFSENS proposals based on TX/RX 25MHz/25MHz</a:t>
            </a:r>
          </a:p>
          <a:p>
            <a:pPr lvl="1"/>
            <a:r>
              <a:rPr lang="en-US" dirty="0"/>
              <a:t>Four companies provided contributions with REFSENS proposals based on TX/RX 20MHz/25MHz</a:t>
            </a:r>
          </a:p>
          <a:p>
            <a:pPr lvl="2"/>
            <a:r>
              <a:rPr lang="en-US" dirty="0"/>
              <a:t>MediaTek provided REFSENS proposals for TX/RX 20MHz/25MHz during second round comments</a:t>
            </a:r>
          </a:p>
          <a:p>
            <a:r>
              <a:rPr lang="en-US" dirty="0"/>
              <a:t>Summary of REFSENS proposals for TX/RX 20MHz/25MHz from companies based on middle-case and best-case scenarios, respectively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UL Channel BW and REFSENS UL configurations for n5 25MHz can be confirmed</a:t>
            </a:r>
          </a:p>
          <a:p>
            <a:r>
              <a:rPr lang="en-US" dirty="0"/>
              <a:t>Possible impacts on A-MPR evaluated for coexistence with B26, adjacent Public Safety service in DL (851-859MHz), and Band n28</a:t>
            </a:r>
          </a:p>
          <a:p>
            <a:pPr lvl="1"/>
            <a:r>
              <a:rPr lang="en-US" dirty="0"/>
              <a:t>No impact based on 20MHz UL Channel BW limitation</a:t>
            </a:r>
          </a:p>
          <a:p>
            <a:r>
              <a:rPr lang="en-US" dirty="0"/>
              <a:t>Possible impact on MPR evaluated</a:t>
            </a:r>
          </a:p>
          <a:p>
            <a:pPr lvl="1"/>
            <a:r>
              <a:rPr lang="en-US" dirty="0"/>
              <a:t>No impact</a:t>
            </a:r>
          </a:p>
          <a:p>
            <a:endParaRPr lang="en-US" dirty="0"/>
          </a:p>
          <a:p>
            <a:pPr lvl="2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96175D-BFC9-42FD-AA80-E8DDD40E0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60" y="3181027"/>
            <a:ext cx="4314825" cy="91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177FBA-CFDF-49DD-A0B9-3164798B19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4691" y="3181027"/>
            <a:ext cx="431482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9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WF on UL Channel BW and A-MPR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9"/>
            <a:ext cx="11393918" cy="506027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Issue 4-1: UL channel BW restricted to 20MHz</a:t>
            </a:r>
          </a:p>
          <a:p>
            <a:r>
              <a:rPr lang="en-US" dirty="0"/>
              <a:t>Issue 4-3: A-MPR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Concerns raised related to 25MHz TX BW:</a:t>
            </a:r>
          </a:p>
          <a:p>
            <a:pPr lvl="2"/>
            <a:r>
              <a:rPr lang="en-US" dirty="0"/>
              <a:t>A-MPR required for coexistence with B26</a:t>
            </a:r>
          </a:p>
          <a:p>
            <a:pPr lvl="2"/>
            <a:r>
              <a:rPr lang="en-US" dirty="0"/>
              <a:t>A-MPR required for coexistence with adjacent Public Safety service in DL (851-859MHz)</a:t>
            </a:r>
          </a:p>
          <a:p>
            <a:pPr lvl="2"/>
            <a:r>
              <a:rPr lang="en-US" dirty="0"/>
              <a:t>One company raised concern that A-MPR required for coexistence with Band n28</a:t>
            </a:r>
          </a:p>
          <a:p>
            <a:pPr lvl="2"/>
            <a:r>
              <a:rPr lang="en-US" dirty="0"/>
              <a:t>Large MSD impact and link budget issues</a:t>
            </a:r>
          </a:p>
          <a:p>
            <a:pPr lvl="1"/>
            <a:r>
              <a:rPr lang="en-US" dirty="0"/>
              <a:t>Concerns are avoided with UL channel BW restricted to 20MHz</a:t>
            </a:r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Introduce asymmetric UL/DL CBW with UL BW limited to 20MHz, with the condition that REFSENS values would be acceptable</a:t>
            </a:r>
          </a:p>
          <a:p>
            <a:pPr lvl="1"/>
            <a:r>
              <a:rPr lang="en-US" dirty="0"/>
              <a:t>No A-MPR required</a:t>
            </a:r>
          </a:p>
          <a:p>
            <a:pPr lvl="1"/>
            <a:r>
              <a:rPr lang="en-US" dirty="0"/>
              <a:t>Status check at RAN4 #99-e after REFSENS confirmation</a:t>
            </a:r>
          </a:p>
        </p:txBody>
      </p:sp>
    </p:spTree>
    <p:extLst>
      <p:ext uri="{BB962C8B-B14F-4D97-AF65-F5344CB8AC3E}">
        <p14:creationId xmlns:p14="http://schemas.microsoft.com/office/powerpoint/2010/main" val="287886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156813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WF on MPR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45219"/>
            <a:ext cx="11393918" cy="5060272"/>
          </a:xfrm>
        </p:spPr>
        <p:txBody>
          <a:bodyPr>
            <a:normAutofit/>
          </a:bodyPr>
          <a:lstStyle/>
          <a:p>
            <a:r>
              <a:rPr lang="en-US" dirty="0"/>
              <a:t>Issue 4-2: </a:t>
            </a:r>
            <a:r>
              <a:rPr lang="da-DK" dirty="0"/>
              <a:t>MPR for 25MHz channel BW</a:t>
            </a:r>
            <a:endParaRPr lang="en-US" dirty="0"/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All contributing companies on this topic confirmed that delta MPR is not needed.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Based on relative channel BW, delta MPR is not needed.</a:t>
            </a:r>
          </a:p>
        </p:txBody>
      </p:sp>
    </p:spTree>
    <p:extLst>
      <p:ext uri="{BB962C8B-B14F-4D97-AF65-F5344CB8AC3E}">
        <p14:creationId xmlns:p14="http://schemas.microsoft.com/office/powerpoint/2010/main" val="214923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95628" y="289978"/>
            <a:ext cx="10515600" cy="767306"/>
          </a:xfrm>
        </p:spPr>
        <p:txBody>
          <a:bodyPr>
            <a:normAutofit/>
          </a:bodyPr>
          <a:lstStyle/>
          <a:p>
            <a:r>
              <a:rPr lang="en-US" dirty="0"/>
              <a:t>Way Forward on REFSENS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49754D-DC69-48B6-8B74-B43A4802F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628" y="1159514"/>
            <a:ext cx="11331774" cy="5303279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Issue 4-4: UE REFSENS</a:t>
            </a:r>
          </a:p>
          <a:p>
            <a:r>
              <a:rPr lang="en-US" dirty="0"/>
              <a:t>Observations:</a:t>
            </a:r>
          </a:p>
          <a:p>
            <a:pPr lvl="1"/>
            <a:r>
              <a:rPr lang="en-US" dirty="0"/>
              <a:t>REFSENS proposals for TX/RX 20MHz/25MHz from companies based on middle-case and best-case scenarios, respectively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REFSENS proposals for TX/RX 20MHz/25MHz based on middle-case scenario from four companies relatively aligned.</a:t>
            </a:r>
          </a:p>
          <a:p>
            <a:r>
              <a:rPr lang="en-US" dirty="0"/>
              <a:t>WF</a:t>
            </a:r>
          </a:p>
          <a:p>
            <a:pPr lvl="1"/>
            <a:r>
              <a:rPr lang="en-US" dirty="0"/>
              <a:t>Further discussion required if MSD estimation is based on best-case or middle-case scenario</a:t>
            </a:r>
          </a:p>
          <a:p>
            <a:pPr lvl="1"/>
            <a:r>
              <a:rPr lang="en-US" dirty="0"/>
              <a:t>Agree to UL configuration for n5 25MHz as in the next table: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asymmetric CBW and default Tx-Rx frequency separation specification is FFS</a:t>
            </a:r>
          </a:p>
          <a:p>
            <a:pPr lvl="1"/>
            <a:r>
              <a:rPr lang="en-US" dirty="0"/>
              <a:t>Further discussion required for REFSENS for n5 TX/RX 20MHz/25MHz at the next meeting. Possible options:</a:t>
            </a:r>
          </a:p>
          <a:p>
            <a:pPr lvl="2"/>
            <a:r>
              <a:rPr lang="en-US" dirty="0"/>
              <a:t>Option 1: If middle-case scenario is confirmed, REFSENS set to Murata/Skyworks values</a:t>
            </a:r>
          </a:p>
          <a:p>
            <a:pPr lvl="2"/>
            <a:r>
              <a:rPr lang="en-US" dirty="0"/>
              <a:t>Option 2: Further discussion to understand large discrepancy and evaluate suitable REFSENS based on findings</a:t>
            </a:r>
          </a:p>
          <a:p>
            <a:pPr lvl="2"/>
            <a:r>
              <a:rPr lang="en-US" dirty="0"/>
              <a:t>Option 3: Take average value</a:t>
            </a:r>
          </a:p>
          <a:p>
            <a:pPr lvl="2"/>
            <a:r>
              <a:rPr lang="en-US" dirty="0"/>
              <a:t>Option 4: Others …</a:t>
            </a:r>
          </a:p>
          <a:p>
            <a:pPr lvl="1"/>
            <a:endParaRPr lang="en-US" dirty="0"/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FFAC3C00-3C84-4031-BBA9-758041869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630" y="220568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6AC5B2-0174-4447-8D12-449DDF0BC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28" y="1903719"/>
            <a:ext cx="4314825" cy="914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622024A-937A-4ABA-BD96-866DA8DF10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1410" y="3552799"/>
            <a:ext cx="1302645" cy="1758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29F2CB-424B-4FD1-AE12-89362791A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3314" y="1903719"/>
            <a:ext cx="431482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61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R4-2104657, “</a:t>
            </a:r>
            <a:r>
              <a:rPr lang="en-US" dirty="0"/>
              <a:t>REFSENS of n5 for 25MHz channel bandwidth</a:t>
            </a:r>
            <a:r>
              <a:rPr lang="en-GB" dirty="0"/>
              <a:t>”, Murata Manufacturing Co Ltd, </a:t>
            </a:r>
            <a:r>
              <a:rPr lang="en-US" dirty="0"/>
              <a:t>3GPP TSG-RAN WG4 Meeting #98-bis-e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R4-2104881, “</a:t>
            </a:r>
            <a:r>
              <a:rPr lang="en-US" dirty="0"/>
              <a:t>Discussion and proposal for n5 with 25MHz CBW</a:t>
            </a:r>
            <a:r>
              <a:rPr lang="en-GB" dirty="0"/>
              <a:t>”, Apple Inc., </a:t>
            </a:r>
            <a:r>
              <a:rPr lang="de-DE" dirty="0"/>
              <a:t>3GPP TSG-RAN WG4 #98-bis-e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R4-2104890, “</a:t>
            </a:r>
            <a:r>
              <a:rPr lang="en-US" dirty="0"/>
              <a:t>MSD calculation for band n5 with 20 MHz UL BW</a:t>
            </a:r>
            <a:r>
              <a:rPr lang="en-GB" dirty="0"/>
              <a:t>”, Apple Inc., </a:t>
            </a:r>
            <a:r>
              <a:rPr lang="de-DE" dirty="0"/>
              <a:t>3GPP TSG-RAN WG4 #98-bis-e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R4-2104959, “</a:t>
            </a:r>
            <a:r>
              <a:rPr lang="en-US" dirty="0"/>
              <a:t>n5 REFSENS supporting 25MHz CBW</a:t>
            </a:r>
            <a:r>
              <a:rPr lang="en-GB" dirty="0"/>
              <a:t>”, MediaTek Inc., </a:t>
            </a:r>
            <a:r>
              <a:rPr lang="de-DE" dirty="0"/>
              <a:t>3GPP TSG-RAN WG4 #98-bis-e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R4-2107320 + Revised R4-2107320, “</a:t>
            </a:r>
            <a:r>
              <a:rPr lang="en-US" dirty="0"/>
              <a:t>n5 25MHz</a:t>
            </a:r>
            <a:r>
              <a:rPr lang="en-GB" dirty="0"/>
              <a:t>”, Qualcomm Incorporated, </a:t>
            </a:r>
            <a:r>
              <a:rPr lang="de-DE" dirty="0"/>
              <a:t>3GPP TSG-RAN WG4 #98-bis-e</a:t>
            </a:r>
            <a:endParaRPr lang="en-GB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prstClr val="black"/>
                </a:solidFill>
              </a:rPr>
              <a:t>R4-2107323</a:t>
            </a:r>
            <a:r>
              <a:rPr lang="en-GB" dirty="0"/>
              <a:t>, “</a:t>
            </a:r>
            <a:r>
              <a:rPr lang="en-US" dirty="0"/>
              <a:t>n5 25MHz REFSENS, A-MPR</a:t>
            </a:r>
            <a:r>
              <a:rPr lang="en-GB" dirty="0"/>
              <a:t>”, Skyworks Solutions Inc., </a:t>
            </a:r>
            <a:r>
              <a:rPr lang="de-DE" dirty="0"/>
              <a:t>3GPP TSG-RAN WG4 #98-bis-e</a:t>
            </a:r>
            <a:endParaRPr lang="en-GB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</Words>
  <Application>Microsoft Office PowerPoint</Application>
  <PresentationFormat>Widescreen</PresentationFormat>
  <Paragraphs>75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佈景主題</vt:lpstr>
      <vt:lpstr> Way forward on the introduction of 25 MHz in band n5</vt:lpstr>
      <vt:lpstr>Background</vt:lpstr>
      <vt:lpstr>WF on UL Channel BW and A-MPR</vt:lpstr>
      <vt:lpstr>WF on MPR</vt:lpstr>
      <vt:lpstr>Way Forward on REFSENS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2020-11-09T20:09:55Z</dcterms:created>
  <dcterms:modified xsi:type="dcterms:W3CDTF">2021-04-19T21:34:49Z</dcterms:modified>
</cp:coreProperties>
</file>