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70" r:id="rId4"/>
    <p:sldId id="272" r:id="rId5"/>
    <p:sldId id="274"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03"/>
    <p:restoredTop sz="94719"/>
  </p:normalViewPr>
  <p:slideViewPr>
    <p:cSldViewPr snapToGrid="0">
      <p:cViewPr varScale="1">
        <p:scale>
          <a:sx n="65" d="100"/>
          <a:sy n="65" d="100"/>
        </p:scale>
        <p:origin x="82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3E3A6-B9BC-47CC-9546-703D41E72F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5C621E8-B233-477A-AC22-B517FD44F3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EF7E8F0-DF9C-4D1F-BC6D-A50E7FBC19DC}"/>
              </a:ext>
            </a:extLst>
          </p:cNvPr>
          <p:cNvSpPr>
            <a:spLocks noGrp="1"/>
          </p:cNvSpPr>
          <p:nvPr>
            <p:ph type="dt" sz="half" idx="10"/>
          </p:nvPr>
        </p:nvSpPr>
        <p:spPr/>
        <p:txBody>
          <a:bodyPr/>
          <a:lstStyle/>
          <a:p>
            <a:fld id="{85D77FA6-14F9-4F9B-BC46-8871F47A9012}" type="datetimeFigureOut">
              <a:rPr lang="en-US" smtClean="0"/>
              <a:t>4/20/2021</a:t>
            </a:fld>
            <a:endParaRPr lang="en-US"/>
          </a:p>
        </p:txBody>
      </p:sp>
      <p:sp>
        <p:nvSpPr>
          <p:cNvPr id="5" name="Footer Placeholder 4">
            <a:extLst>
              <a:ext uri="{FF2B5EF4-FFF2-40B4-BE49-F238E27FC236}">
                <a16:creationId xmlns:a16="http://schemas.microsoft.com/office/drawing/2014/main" id="{C693FA49-E975-46C1-9ADE-C168058D0D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25BB07-538A-47AF-9C83-1D5B233DE1DB}"/>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1004779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7E969-82F9-4894-8F12-EF92FAA0FF3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6CD74E-AF37-4A9A-8EAE-03BAD254F3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4A1BE7-B6AA-4BD5-89A8-957CDFC4B534}"/>
              </a:ext>
            </a:extLst>
          </p:cNvPr>
          <p:cNvSpPr>
            <a:spLocks noGrp="1"/>
          </p:cNvSpPr>
          <p:nvPr>
            <p:ph type="dt" sz="half" idx="10"/>
          </p:nvPr>
        </p:nvSpPr>
        <p:spPr/>
        <p:txBody>
          <a:bodyPr/>
          <a:lstStyle/>
          <a:p>
            <a:fld id="{85D77FA6-14F9-4F9B-BC46-8871F47A9012}" type="datetimeFigureOut">
              <a:rPr lang="en-US" smtClean="0"/>
              <a:t>4/20/2021</a:t>
            </a:fld>
            <a:endParaRPr lang="en-US"/>
          </a:p>
        </p:txBody>
      </p:sp>
      <p:sp>
        <p:nvSpPr>
          <p:cNvPr id="5" name="Footer Placeholder 4">
            <a:extLst>
              <a:ext uri="{FF2B5EF4-FFF2-40B4-BE49-F238E27FC236}">
                <a16:creationId xmlns:a16="http://schemas.microsoft.com/office/drawing/2014/main" id="{AEE0E463-2A77-48B4-96FA-DCF007FC9B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93EA04-B28F-44F2-B530-7C84F5603304}"/>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19639934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7C64D4-6DAA-4EF7-9412-514349BD5EA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FB29A1A-C22B-4C70-BC44-9FBAE0C099C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4EA0EA-FB0F-4F20-8166-119EE680E2D3}"/>
              </a:ext>
            </a:extLst>
          </p:cNvPr>
          <p:cNvSpPr>
            <a:spLocks noGrp="1"/>
          </p:cNvSpPr>
          <p:nvPr>
            <p:ph type="dt" sz="half" idx="10"/>
          </p:nvPr>
        </p:nvSpPr>
        <p:spPr/>
        <p:txBody>
          <a:bodyPr/>
          <a:lstStyle/>
          <a:p>
            <a:fld id="{85D77FA6-14F9-4F9B-BC46-8871F47A9012}" type="datetimeFigureOut">
              <a:rPr lang="en-US" smtClean="0"/>
              <a:t>4/20/2021</a:t>
            </a:fld>
            <a:endParaRPr lang="en-US"/>
          </a:p>
        </p:txBody>
      </p:sp>
      <p:sp>
        <p:nvSpPr>
          <p:cNvPr id="5" name="Footer Placeholder 4">
            <a:extLst>
              <a:ext uri="{FF2B5EF4-FFF2-40B4-BE49-F238E27FC236}">
                <a16:creationId xmlns:a16="http://schemas.microsoft.com/office/drawing/2014/main" id="{34854A09-DF14-4BB0-8222-021F3A9FAE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8DD96C-3F61-4186-BA84-C9DDC601087D}"/>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1501577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11D8E-BA83-42AB-8FA3-A4048A32188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A8611A8-A400-4519-A1AF-CB78710DDBF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D1E7B3-711E-49CD-85ED-56690507F1BF}"/>
              </a:ext>
            </a:extLst>
          </p:cNvPr>
          <p:cNvSpPr>
            <a:spLocks noGrp="1"/>
          </p:cNvSpPr>
          <p:nvPr>
            <p:ph type="dt" sz="half" idx="10"/>
          </p:nvPr>
        </p:nvSpPr>
        <p:spPr/>
        <p:txBody>
          <a:bodyPr/>
          <a:lstStyle/>
          <a:p>
            <a:fld id="{85D77FA6-14F9-4F9B-BC46-8871F47A9012}" type="datetimeFigureOut">
              <a:rPr lang="en-US" smtClean="0"/>
              <a:t>4/20/2021</a:t>
            </a:fld>
            <a:endParaRPr lang="en-US"/>
          </a:p>
        </p:txBody>
      </p:sp>
      <p:sp>
        <p:nvSpPr>
          <p:cNvPr id="5" name="Footer Placeholder 4">
            <a:extLst>
              <a:ext uri="{FF2B5EF4-FFF2-40B4-BE49-F238E27FC236}">
                <a16:creationId xmlns:a16="http://schemas.microsoft.com/office/drawing/2014/main" id="{C904CC46-BB0E-4369-A899-B28A3CA6A5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CD804B-4208-4DCA-B826-50A8715E82DA}"/>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2106905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0A4D9C-A9AB-4664-83F4-64A43F27A94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3D36EDB-39DB-450F-BC19-5297BC632F1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9565AF2-0A22-4626-A14B-8093479939E8}"/>
              </a:ext>
            </a:extLst>
          </p:cNvPr>
          <p:cNvSpPr>
            <a:spLocks noGrp="1"/>
          </p:cNvSpPr>
          <p:nvPr>
            <p:ph type="dt" sz="half" idx="10"/>
          </p:nvPr>
        </p:nvSpPr>
        <p:spPr/>
        <p:txBody>
          <a:bodyPr/>
          <a:lstStyle/>
          <a:p>
            <a:fld id="{85D77FA6-14F9-4F9B-BC46-8871F47A9012}" type="datetimeFigureOut">
              <a:rPr lang="en-US" smtClean="0"/>
              <a:t>4/20/2021</a:t>
            </a:fld>
            <a:endParaRPr lang="en-US"/>
          </a:p>
        </p:txBody>
      </p:sp>
      <p:sp>
        <p:nvSpPr>
          <p:cNvPr id="5" name="Footer Placeholder 4">
            <a:extLst>
              <a:ext uri="{FF2B5EF4-FFF2-40B4-BE49-F238E27FC236}">
                <a16:creationId xmlns:a16="http://schemas.microsoft.com/office/drawing/2014/main" id="{7BB1A91D-01CA-4D53-B2BB-44C7CBD841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97ED4F-34CD-4D68-8534-FDED77F13737}"/>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3428141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A70E3-4394-4F59-AC7D-E2D0F845AB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8E039E-CAAD-433F-830D-843BAF2E71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F69FBA2-106C-44E3-A954-F6B4AEEBFFD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E186288-18C5-4BD3-B235-0C32EF82CEE6}"/>
              </a:ext>
            </a:extLst>
          </p:cNvPr>
          <p:cNvSpPr>
            <a:spLocks noGrp="1"/>
          </p:cNvSpPr>
          <p:nvPr>
            <p:ph type="dt" sz="half" idx="10"/>
          </p:nvPr>
        </p:nvSpPr>
        <p:spPr/>
        <p:txBody>
          <a:bodyPr/>
          <a:lstStyle/>
          <a:p>
            <a:fld id="{85D77FA6-14F9-4F9B-BC46-8871F47A9012}" type="datetimeFigureOut">
              <a:rPr lang="en-US" smtClean="0"/>
              <a:t>4/20/2021</a:t>
            </a:fld>
            <a:endParaRPr lang="en-US"/>
          </a:p>
        </p:txBody>
      </p:sp>
      <p:sp>
        <p:nvSpPr>
          <p:cNvPr id="6" name="Footer Placeholder 5">
            <a:extLst>
              <a:ext uri="{FF2B5EF4-FFF2-40B4-BE49-F238E27FC236}">
                <a16:creationId xmlns:a16="http://schemas.microsoft.com/office/drawing/2014/main" id="{B3FB20F3-25FA-4127-8EB0-7C5A03D035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C3380FE-B97D-4976-9E9C-4CEBAFD513F2}"/>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1553036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56C0D-DD28-4A7F-81D6-73856ACAF5B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CA62EE6-B6A3-4BC5-A764-5FE14EDC9B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825C2DC-A4DD-4FC3-A0A1-EE4BA1C114C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991833-E441-4C41-80C0-1B977CABA4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18344BD-BC0A-4D62-A1C9-A04A52AE217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DF92ACA-0C53-48D7-AF7C-5E50212B01E8}"/>
              </a:ext>
            </a:extLst>
          </p:cNvPr>
          <p:cNvSpPr>
            <a:spLocks noGrp="1"/>
          </p:cNvSpPr>
          <p:nvPr>
            <p:ph type="dt" sz="half" idx="10"/>
          </p:nvPr>
        </p:nvSpPr>
        <p:spPr/>
        <p:txBody>
          <a:bodyPr/>
          <a:lstStyle/>
          <a:p>
            <a:fld id="{85D77FA6-14F9-4F9B-BC46-8871F47A9012}" type="datetimeFigureOut">
              <a:rPr lang="en-US" smtClean="0"/>
              <a:t>4/20/2021</a:t>
            </a:fld>
            <a:endParaRPr lang="en-US"/>
          </a:p>
        </p:txBody>
      </p:sp>
      <p:sp>
        <p:nvSpPr>
          <p:cNvPr id="8" name="Footer Placeholder 7">
            <a:extLst>
              <a:ext uri="{FF2B5EF4-FFF2-40B4-BE49-F238E27FC236}">
                <a16:creationId xmlns:a16="http://schemas.microsoft.com/office/drawing/2014/main" id="{635BF3F7-218C-4C6F-BB3F-1A09AD1342D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EB091AE-E943-4AEA-82F8-5B8EDE194076}"/>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3672731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C03A6-A176-461D-AFCD-78344C2DB7C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3B93DE9-8559-4621-BB96-8C09330092CB}"/>
              </a:ext>
            </a:extLst>
          </p:cNvPr>
          <p:cNvSpPr>
            <a:spLocks noGrp="1"/>
          </p:cNvSpPr>
          <p:nvPr>
            <p:ph type="dt" sz="half" idx="10"/>
          </p:nvPr>
        </p:nvSpPr>
        <p:spPr/>
        <p:txBody>
          <a:bodyPr/>
          <a:lstStyle/>
          <a:p>
            <a:fld id="{85D77FA6-14F9-4F9B-BC46-8871F47A9012}" type="datetimeFigureOut">
              <a:rPr lang="en-US" smtClean="0"/>
              <a:t>4/20/2021</a:t>
            </a:fld>
            <a:endParaRPr lang="en-US"/>
          </a:p>
        </p:txBody>
      </p:sp>
      <p:sp>
        <p:nvSpPr>
          <p:cNvPr id="4" name="Footer Placeholder 3">
            <a:extLst>
              <a:ext uri="{FF2B5EF4-FFF2-40B4-BE49-F238E27FC236}">
                <a16:creationId xmlns:a16="http://schemas.microsoft.com/office/drawing/2014/main" id="{C39A36E9-4BBB-4B9F-8B3C-0C251D77D14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2331A13-633C-4647-A9C5-328948240D63}"/>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2848429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3AF411-175F-4444-BA52-03B4EC37A002}"/>
              </a:ext>
            </a:extLst>
          </p:cNvPr>
          <p:cNvSpPr>
            <a:spLocks noGrp="1"/>
          </p:cNvSpPr>
          <p:nvPr>
            <p:ph type="dt" sz="half" idx="10"/>
          </p:nvPr>
        </p:nvSpPr>
        <p:spPr/>
        <p:txBody>
          <a:bodyPr/>
          <a:lstStyle/>
          <a:p>
            <a:fld id="{85D77FA6-14F9-4F9B-BC46-8871F47A9012}" type="datetimeFigureOut">
              <a:rPr lang="en-US" smtClean="0"/>
              <a:t>4/20/2021</a:t>
            </a:fld>
            <a:endParaRPr lang="en-US"/>
          </a:p>
        </p:txBody>
      </p:sp>
      <p:sp>
        <p:nvSpPr>
          <p:cNvPr id="3" name="Footer Placeholder 2">
            <a:extLst>
              <a:ext uri="{FF2B5EF4-FFF2-40B4-BE49-F238E27FC236}">
                <a16:creationId xmlns:a16="http://schemas.microsoft.com/office/drawing/2014/main" id="{AC201B43-76D4-4583-B98C-275745983DD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F6B74D1-EAE8-474D-B923-6E0D5DCF87DD}"/>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4043071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9FF2D-E95E-4155-9DDF-4D22F96D140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45890FE-9490-42E8-8063-C0C2EEFEBEB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68B1D2F-7B0F-4A61-878A-40A59000C0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382E9C-0557-439E-BBC1-57BDA57C71A3}"/>
              </a:ext>
            </a:extLst>
          </p:cNvPr>
          <p:cNvSpPr>
            <a:spLocks noGrp="1"/>
          </p:cNvSpPr>
          <p:nvPr>
            <p:ph type="dt" sz="half" idx="10"/>
          </p:nvPr>
        </p:nvSpPr>
        <p:spPr/>
        <p:txBody>
          <a:bodyPr/>
          <a:lstStyle/>
          <a:p>
            <a:fld id="{85D77FA6-14F9-4F9B-BC46-8871F47A9012}" type="datetimeFigureOut">
              <a:rPr lang="en-US" smtClean="0"/>
              <a:t>4/20/2021</a:t>
            </a:fld>
            <a:endParaRPr lang="en-US"/>
          </a:p>
        </p:txBody>
      </p:sp>
      <p:sp>
        <p:nvSpPr>
          <p:cNvPr id="6" name="Footer Placeholder 5">
            <a:extLst>
              <a:ext uri="{FF2B5EF4-FFF2-40B4-BE49-F238E27FC236}">
                <a16:creationId xmlns:a16="http://schemas.microsoft.com/office/drawing/2014/main" id="{5E94AD34-21B8-4FE2-A9DF-761396AA43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0CF4DF-093E-4176-9EF4-9EAA87355FAB}"/>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159222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D9C64-D640-4789-BCF5-C03FF6C5C9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17023DB-A429-47C1-913F-1AD7D2A46B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962B66F-7DA0-46FB-8A58-4BE3D47C97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F80D5D-1BF7-4977-81A4-F69A37A92F87}"/>
              </a:ext>
            </a:extLst>
          </p:cNvPr>
          <p:cNvSpPr>
            <a:spLocks noGrp="1"/>
          </p:cNvSpPr>
          <p:nvPr>
            <p:ph type="dt" sz="half" idx="10"/>
          </p:nvPr>
        </p:nvSpPr>
        <p:spPr/>
        <p:txBody>
          <a:bodyPr/>
          <a:lstStyle/>
          <a:p>
            <a:fld id="{85D77FA6-14F9-4F9B-BC46-8871F47A9012}" type="datetimeFigureOut">
              <a:rPr lang="en-US" smtClean="0"/>
              <a:t>4/20/2021</a:t>
            </a:fld>
            <a:endParaRPr lang="en-US"/>
          </a:p>
        </p:txBody>
      </p:sp>
      <p:sp>
        <p:nvSpPr>
          <p:cNvPr id="6" name="Footer Placeholder 5">
            <a:extLst>
              <a:ext uri="{FF2B5EF4-FFF2-40B4-BE49-F238E27FC236}">
                <a16:creationId xmlns:a16="http://schemas.microsoft.com/office/drawing/2014/main" id="{D777FFE9-4F0F-47D5-88E2-8B8F8C294F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2F1111-5722-456E-AF6F-FAFE609D56A3}"/>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23030298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DD8DAE-8130-4491-B28D-48BFA106A36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D341038-7069-464A-AA8D-2D350C0B6F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9F64A2-2287-4084-9621-06147C1CD3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D77FA6-14F9-4F9B-BC46-8871F47A9012}" type="datetimeFigureOut">
              <a:rPr lang="en-US" smtClean="0"/>
              <a:t>4/20/2021</a:t>
            </a:fld>
            <a:endParaRPr lang="en-US"/>
          </a:p>
        </p:txBody>
      </p:sp>
      <p:sp>
        <p:nvSpPr>
          <p:cNvPr id="5" name="Footer Placeholder 4">
            <a:extLst>
              <a:ext uri="{FF2B5EF4-FFF2-40B4-BE49-F238E27FC236}">
                <a16:creationId xmlns:a16="http://schemas.microsoft.com/office/drawing/2014/main" id="{91A9E735-EF38-4FE5-8293-9FDCCEC9A17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EF942D-225C-4526-BEF1-A744D1712C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1DAD3D-E604-4648-A9C7-566F700F363F}" type="slidenum">
              <a:rPr lang="en-US" smtClean="0"/>
              <a:t>‹#›</a:t>
            </a:fld>
            <a:endParaRPr lang="en-US"/>
          </a:p>
        </p:txBody>
      </p:sp>
    </p:spTree>
    <p:extLst>
      <p:ext uri="{BB962C8B-B14F-4D97-AF65-F5344CB8AC3E}">
        <p14:creationId xmlns:p14="http://schemas.microsoft.com/office/powerpoint/2010/main" val="6199826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1E050-588E-4ED2-968E-02254B024DC6}"/>
              </a:ext>
            </a:extLst>
          </p:cNvPr>
          <p:cNvSpPr>
            <a:spLocks noGrp="1"/>
          </p:cNvSpPr>
          <p:nvPr>
            <p:ph type="ctrTitle"/>
          </p:nvPr>
        </p:nvSpPr>
        <p:spPr>
          <a:xfrm>
            <a:off x="1524000" y="1651731"/>
            <a:ext cx="9144000" cy="2387600"/>
          </a:xfrm>
        </p:spPr>
        <p:txBody>
          <a:bodyPr>
            <a:normAutofit/>
          </a:bodyPr>
          <a:lstStyle/>
          <a:p>
            <a:r>
              <a:rPr lang="en-US" sz="4400" dirty="0"/>
              <a:t>Way Forward on </a:t>
            </a:r>
            <a:r>
              <a:rPr lang="en-CA" altLang="zh-CN" sz="4400" dirty="0"/>
              <a:t>MPR evaluation for </a:t>
            </a:r>
            <a:r>
              <a:rPr lang="en-US" sz="4400" dirty="0"/>
              <a:t>NR </a:t>
            </a:r>
            <a:r>
              <a:rPr lang="en-US" sz="4400" dirty="0" err="1"/>
              <a:t>TxD</a:t>
            </a:r>
            <a:r>
              <a:rPr lang="en-US" sz="4400" dirty="0"/>
              <a:t> &amp; UL-MIMO</a:t>
            </a:r>
          </a:p>
        </p:txBody>
      </p:sp>
      <p:sp>
        <p:nvSpPr>
          <p:cNvPr id="3" name="Subtitle 2">
            <a:extLst>
              <a:ext uri="{FF2B5EF4-FFF2-40B4-BE49-F238E27FC236}">
                <a16:creationId xmlns:a16="http://schemas.microsoft.com/office/drawing/2014/main" id="{703A2C79-E080-491D-AFCE-D17887D8002D}"/>
              </a:ext>
            </a:extLst>
          </p:cNvPr>
          <p:cNvSpPr>
            <a:spLocks noGrp="1"/>
          </p:cNvSpPr>
          <p:nvPr>
            <p:ph type="subTitle" idx="1"/>
          </p:nvPr>
        </p:nvSpPr>
        <p:spPr>
          <a:xfrm>
            <a:off x="1524000" y="4427878"/>
            <a:ext cx="9144000" cy="1655762"/>
          </a:xfrm>
        </p:spPr>
        <p:txBody>
          <a:bodyPr/>
          <a:lstStyle/>
          <a:p>
            <a:r>
              <a:rPr lang="en-US" dirty="0"/>
              <a:t>vivo, Skyworks, </a:t>
            </a:r>
            <a:r>
              <a:rPr lang="en-US" altLang="zh-CN" dirty="0"/>
              <a:t>Huawei,</a:t>
            </a:r>
            <a:r>
              <a:rPr lang="zh-CN" altLang="en-US" dirty="0"/>
              <a:t> </a:t>
            </a:r>
            <a:r>
              <a:rPr lang="en-US" altLang="zh-CN" dirty="0"/>
              <a:t>[…]</a:t>
            </a:r>
            <a:endParaRPr lang="en-US" dirty="0"/>
          </a:p>
        </p:txBody>
      </p:sp>
      <p:sp>
        <p:nvSpPr>
          <p:cNvPr id="4" name="TextBox 3">
            <a:extLst>
              <a:ext uri="{FF2B5EF4-FFF2-40B4-BE49-F238E27FC236}">
                <a16:creationId xmlns:a16="http://schemas.microsoft.com/office/drawing/2014/main" id="{D3005290-B47D-42A9-8855-4A6D38C26D58}"/>
              </a:ext>
            </a:extLst>
          </p:cNvPr>
          <p:cNvSpPr txBox="1"/>
          <p:nvPr/>
        </p:nvSpPr>
        <p:spPr>
          <a:xfrm>
            <a:off x="996593" y="739739"/>
            <a:ext cx="4085606" cy="646331"/>
          </a:xfrm>
          <a:prstGeom prst="rect">
            <a:avLst/>
          </a:prstGeom>
          <a:noFill/>
        </p:spPr>
        <p:txBody>
          <a:bodyPr wrap="none" rtlCol="0">
            <a:spAutoFit/>
          </a:bodyPr>
          <a:lstStyle/>
          <a:p>
            <a:r>
              <a:rPr lang="en-GB" b="1" dirty="0"/>
              <a:t>3GPP TSG-RAN WG4 Meeting # </a:t>
            </a:r>
            <a:r>
              <a:rPr lang="en-US" altLang="zh-CN" b="1" dirty="0"/>
              <a:t>#98-bis-e</a:t>
            </a:r>
            <a:endParaRPr lang="en-GB" b="1" dirty="0"/>
          </a:p>
          <a:p>
            <a:r>
              <a:rPr lang="en-US" altLang="zh-CN" b="1" dirty="0"/>
              <a:t>Electronic Meeting, Apr. 12 -20, 2021</a:t>
            </a:r>
          </a:p>
        </p:txBody>
      </p:sp>
      <p:sp>
        <p:nvSpPr>
          <p:cNvPr id="5" name="TextBox 4">
            <a:extLst>
              <a:ext uri="{FF2B5EF4-FFF2-40B4-BE49-F238E27FC236}">
                <a16:creationId xmlns:a16="http://schemas.microsoft.com/office/drawing/2014/main" id="{13EF9F9D-EEF2-4BFC-8087-40C5A7AAF8AD}"/>
              </a:ext>
            </a:extLst>
          </p:cNvPr>
          <p:cNvSpPr txBox="1"/>
          <p:nvPr/>
        </p:nvSpPr>
        <p:spPr>
          <a:xfrm>
            <a:off x="10459092" y="893852"/>
            <a:ext cx="1276311" cy="369332"/>
          </a:xfrm>
          <a:prstGeom prst="rect">
            <a:avLst/>
          </a:prstGeom>
          <a:noFill/>
        </p:spPr>
        <p:txBody>
          <a:bodyPr wrap="none" rtlCol="0">
            <a:spAutoFit/>
          </a:bodyPr>
          <a:lstStyle/>
          <a:p>
            <a:r>
              <a:rPr lang="en-GB" b="1" dirty="0"/>
              <a:t>R4-210</a:t>
            </a:r>
            <a:r>
              <a:rPr lang="en-US" altLang="zh-CN" b="1" dirty="0" err="1"/>
              <a:t>xxxx</a:t>
            </a:r>
            <a:endParaRPr lang="en-US" dirty="0"/>
          </a:p>
        </p:txBody>
      </p:sp>
    </p:spTree>
    <p:extLst>
      <p:ext uri="{BB962C8B-B14F-4D97-AF65-F5344CB8AC3E}">
        <p14:creationId xmlns:p14="http://schemas.microsoft.com/office/powerpoint/2010/main" val="3167598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04395-0370-3046-A683-5796E74535E5}"/>
              </a:ext>
            </a:extLst>
          </p:cNvPr>
          <p:cNvSpPr>
            <a:spLocks noGrp="1"/>
          </p:cNvSpPr>
          <p:nvPr>
            <p:ph type="title"/>
          </p:nvPr>
        </p:nvSpPr>
        <p:spPr>
          <a:xfrm>
            <a:off x="838200" y="365126"/>
            <a:ext cx="10515600" cy="810532"/>
          </a:xfrm>
        </p:spPr>
        <p:txBody>
          <a:bodyPr>
            <a:normAutofit/>
          </a:bodyPr>
          <a:lstStyle/>
          <a:p>
            <a:r>
              <a:rPr lang="en-CA" dirty="0"/>
              <a:t>WF </a:t>
            </a:r>
            <a:r>
              <a:rPr lang="en-US" altLang="zh-CN" dirty="0"/>
              <a:t>on architecture</a:t>
            </a:r>
            <a:endParaRPr lang="x-none" dirty="0"/>
          </a:p>
        </p:txBody>
      </p:sp>
      <p:sp>
        <p:nvSpPr>
          <p:cNvPr id="3" name="Content Placeholder 2">
            <a:extLst>
              <a:ext uri="{FF2B5EF4-FFF2-40B4-BE49-F238E27FC236}">
                <a16:creationId xmlns:a16="http://schemas.microsoft.com/office/drawing/2014/main" id="{222A37D9-A92F-2349-B636-2EAFFC9D3601}"/>
              </a:ext>
            </a:extLst>
          </p:cNvPr>
          <p:cNvSpPr>
            <a:spLocks noGrp="1"/>
          </p:cNvSpPr>
          <p:nvPr>
            <p:ph idx="1"/>
          </p:nvPr>
        </p:nvSpPr>
        <p:spPr>
          <a:xfrm>
            <a:off x="838200" y="1524226"/>
            <a:ext cx="10515600" cy="4968648"/>
          </a:xfrm>
        </p:spPr>
        <p:txBody>
          <a:bodyPr>
            <a:noAutofit/>
          </a:bodyPr>
          <a:lstStyle/>
          <a:p>
            <a:r>
              <a:rPr lang="en-US" altLang="zh-CN" dirty="0"/>
              <a:t>PC2 with 2x23dBm PAs =&gt; 2Tx NR MPR (High priority) </a:t>
            </a:r>
          </a:p>
          <a:p>
            <a:r>
              <a:rPr lang="en-US" altLang="zh-CN" dirty="0"/>
              <a:t>[PC2 with 2x26dBm PAs =&gt; 2Tx NR MPR]</a:t>
            </a:r>
          </a:p>
          <a:p>
            <a:r>
              <a:rPr lang="en-US" altLang="zh-CN" dirty="0"/>
              <a:t>[PC2 with 23+26dBm PAs =&gt; 2Tx NR MPR]</a:t>
            </a:r>
            <a:endParaRPr lang="zh-CN" altLang="zh-CN" dirty="0"/>
          </a:p>
          <a:p>
            <a:endParaRPr lang="en-US" altLang="zh-CN" dirty="0"/>
          </a:p>
        </p:txBody>
      </p:sp>
    </p:spTree>
    <p:extLst>
      <p:ext uri="{BB962C8B-B14F-4D97-AF65-F5344CB8AC3E}">
        <p14:creationId xmlns:p14="http://schemas.microsoft.com/office/powerpoint/2010/main" val="12866889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04395-0370-3046-A683-5796E74535E5}"/>
              </a:ext>
            </a:extLst>
          </p:cNvPr>
          <p:cNvSpPr>
            <a:spLocks noGrp="1"/>
          </p:cNvSpPr>
          <p:nvPr>
            <p:ph type="title"/>
          </p:nvPr>
        </p:nvSpPr>
        <p:spPr>
          <a:xfrm>
            <a:off x="838200" y="365126"/>
            <a:ext cx="10515600" cy="810532"/>
          </a:xfrm>
        </p:spPr>
        <p:txBody>
          <a:bodyPr>
            <a:normAutofit/>
          </a:bodyPr>
          <a:lstStyle/>
          <a:p>
            <a:r>
              <a:rPr lang="en-CA" dirty="0"/>
              <a:t>WF: MPR/AMPR evaluation assumptions (1) </a:t>
            </a:r>
            <a:endParaRPr lang="x-none" dirty="0"/>
          </a:p>
        </p:txBody>
      </p:sp>
      <p:sp>
        <p:nvSpPr>
          <p:cNvPr id="3" name="Content Placeholder 2">
            <a:extLst>
              <a:ext uri="{FF2B5EF4-FFF2-40B4-BE49-F238E27FC236}">
                <a16:creationId xmlns:a16="http://schemas.microsoft.com/office/drawing/2014/main" id="{222A37D9-A92F-2349-B636-2EAFFC9D3601}"/>
              </a:ext>
            </a:extLst>
          </p:cNvPr>
          <p:cNvSpPr>
            <a:spLocks noGrp="1"/>
          </p:cNvSpPr>
          <p:nvPr>
            <p:ph idx="1"/>
          </p:nvPr>
        </p:nvSpPr>
        <p:spPr>
          <a:xfrm>
            <a:off x="838200" y="1208315"/>
            <a:ext cx="10515600" cy="4968648"/>
          </a:xfrm>
        </p:spPr>
        <p:txBody>
          <a:bodyPr>
            <a:noAutofit/>
          </a:bodyPr>
          <a:lstStyle/>
          <a:p>
            <a:r>
              <a:rPr lang="en-CA" sz="2000" dirty="0"/>
              <a:t>RF assumptions: </a:t>
            </a:r>
          </a:p>
          <a:p>
            <a:pPr lvl="1"/>
            <a:r>
              <a:rPr lang="en-CA" sz="2000" dirty="0"/>
              <a:t>4dB post PA losses</a:t>
            </a:r>
          </a:p>
          <a:p>
            <a:pPr lvl="1"/>
            <a:r>
              <a:rPr lang="en-CA" sz="2000" dirty="0"/>
              <a:t>10dB antenna isolation</a:t>
            </a:r>
          </a:p>
          <a:p>
            <a:pPr lvl="1"/>
            <a:r>
              <a:rPr lang="en-CA" sz="2000" dirty="0"/>
              <a:t>Equal power and Equal back-off power split for the two antennas</a:t>
            </a:r>
          </a:p>
          <a:p>
            <a:r>
              <a:rPr lang="en-CA" sz="2000" dirty="0"/>
              <a:t>Usual 3GPP PA calibration for 20MHz QPSK DFT-s-OFDM 100RB0 waveform based on 4dB post PA losses and 1dB MPR.</a:t>
            </a:r>
          </a:p>
          <a:p>
            <a:pPr lvl="1"/>
            <a:r>
              <a:rPr lang="en-CA" sz="2000" dirty="0"/>
              <a:t>For 26dBm PA: 29dBm at 31dB ACLR</a:t>
            </a:r>
          </a:p>
          <a:p>
            <a:pPr lvl="1"/>
            <a:r>
              <a:rPr lang="en-CA" sz="2000" dirty="0"/>
              <a:t>For 23dBm PA: 26dBm at 30dB ACLR</a:t>
            </a:r>
          </a:p>
          <a:p>
            <a:r>
              <a:rPr lang="en-CA" sz="2000" dirty="0"/>
              <a:t>RF impairments:</a:t>
            </a:r>
          </a:p>
          <a:p>
            <a:pPr lvl="1"/>
            <a:r>
              <a:rPr lang="en-CA" sz="2000" dirty="0"/>
              <a:t>Image and carrier leakage is 28dB for up to 64QAM, image is 35dB for 256QAM</a:t>
            </a:r>
          </a:p>
          <a:p>
            <a:pPr lvl="1"/>
            <a:r>
              <a:rPr lang="en-CA" sz="2000" dirty="0"/>
              <a:t>CIM3 is 60dB and CIM5 is 70dB</a:t>
            </a:r>
          </a:p>
          <a:p>
            <a:pPr marL="228600" lvl="1">
              <a:spcBef>
                <a:spcPts val="1000"/>
              </a:spcBef>
            </a:pPr>
            <a:r>
              <a:rPr lang="en-CA" sz="2000" dirty="0"/>
              <a:t>Measurements/simulation is used where two PA are coupled at their outputs recreating the 10dB antenna isolation assumption with the Reverse IMD</a:t>
            </a:r>
          </a:p>
          <a:p>
            <a:pPr marL="228600" lvl="1">
              <a:spcBef>
                <a:spcPts val="1000"/>
              </a:spcBef>
            </a:pPr>
            <a:r>
              <a:rPr lang="en-CA" sz="2000" dirty="0"/>
              <a:t>To recreate the effect of CDD the two signal on each antennas can simply have a small delay between each other (a fraction of CP)</a:t>
            </a:r>
          </a:p>
        </p:txBody>
      </p:sp>
    </p:spTree>
    <p:extLst>
      <p:ext uri="{BB962C8B-B14F-4D97-AF65-F5344CB8AC3E}">
        <p14:creationId xmlns:p14="http://schemas.microsoft.com/office/powerpoint/2010/main" val="168103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04395-0370-3046-A683-5796E74535E5}"/>
              </a:ext>
            </a:extLst>
          </p:cNvPr>
          <p:cNvSpPr>
            <a:spLocks noGrp="1"/>
          </p:cNvSpPr>
          <p:nvPr>
            <p:ph type="title"/>
          </p:nvPr>
        </p:nvSpPr>
        <p:spPr>
          <a:xfrm>
            <a:off x="838200" y="365126"/>
            <a:ext cx="10515600" cy="810532"/>
          </a:xfrm>
        </p:spPr>
        <p:txBody>
          <a:bodyPr>
            <a:normAutofit/>
          </a:bodyPr>
          <a:lstStyle/>
          <a:p>
            <a:r>
              <a:rPr lang="en-CA" dirty="0"/>
              <a:t>WF: MPR/AMPR evaluation assumptions (2)</a:t>
            </a:r>
            <a:endParaRPr lang="x-none" dirty="0"/>
          </a:p>
        </p:txBody>
      </p:sp>
      <p:sp>
        <p:nvSpPr>
          <p:cNvPr id="3" name="Content Placeholder 2">
            <a:extLst>
              <a:ext uri="{FF2B5EF4-FFF2-40B4-BE49-F238E27FC236}">
                <a16:creationId xmlns:a16="http://schemas.microsoft.com/office/drawing/2014/main" id="{222A37D9-A92F-2349-B636-2EAFFC9D3601}"/>
              </a:ext>
            </a:extLst>
          </p:cNvPr>
          <p:cNvSpPr>
            <a:spLocks noGrp="1"/>
          </p:cNvSpPr>
          <p:nvPr>
            <p:ph idx="1"/>
          </p:nvPr>
        </p:nvSpPr>
        <p:spPr>
          <a:xfrm>
            <a:off x="838200" y="1426029"/>
            <a:ext cx="10515600" cy="4750934"/>
          </a:xfrm>
        </p:spPr>
        <p:txBody>
          <a:bodyPr>
            <a:normAutofit/>
          </a:bodyPr>
          <a:lstStyle/>
          <a:p>
            <a:r>
              <a:rPr lang="en-CA" sz="2000" dirty="0"/>
              <a:t>Requirements for back-off evaluation:</a:t>
            </a:r>
          </a:p>
          <a:p>
            <a:pPr lvl="1"/>
            <a:r>
              <a:rPr lang="en-CA" sz="2000" dirty="0"/>
              <a:t>Emission requirements (ACLR/SEM/spurious emissions of the targeted power class) are checked by summing the power of the two transmit paths</a:t>
            </a:r>
          </a:p>
          <a:p>
            <a:pPr lvl="1"/>
            <a:r>
              <a:rPr lang="en-CA" sz="2000" dirty="0"/>
              <a:t>EVM is checked for the agreed composite EVM equation but with P1 and P2 assumed equal. EVM should be checked especially for inner at high order modulations where RIMD will further degrade the in channel noise floor.</a:t>
            </a:r>
          </a:p>
          <a:p>
            <a:pPr lvl="1"/>
            <a:r>
              <a:rPr lang="en-CA" sz="2000" dirty="0"/>
              <a:t>Whether IBE is checked per antenna or as the sum should be clearly stated</a:t>
            </a:r>
          </a:p>
          <a:p>
            <a:pPr lvl="1"/>
            <a:r>
              <a:rPr lang="en-CA" sz="2000" dirty="0"/>
              <a:t>MPR is provided in the form of back off of total power versus power class nominal power level</a:t>
            </a:r>
          </a:p>
          <a:p>
            <a:r>
              <a:rPr lang="en-US" altLang="zh-CN" sz="2100" dirty="0"/>
              <a:t>EVM budget for PA:</a:t>
            </a:r>
            <a:endParaRPr lang="zh-CN" altLang="zh-CN" sz="2100" dirty="0"/>
          </a:p>
          <a:p>
            <a:pPr lvl="1"/>
            <a:r>
              <a:rPr lang="en-US" altLang="zh-CN" sz="2100" dirty="0"/>
              <a:t>QPSK             10%</a:t>
            </a:r>
            <a:endParaRPr lang="zh-CN" altLang="zh-CN" sz="2100" dirty="0"/>
          </a:p>
          <a:p>
            <a:pPr lvl="1"/>
            <a:r>
              <a:rPr lang="en-US" altLang="zh-CN" sz="2100" dirty="0"/>
              <a:t>16QAM          8%</a:t>
            </a:r>
            <a:endParaRPr lang="zh-CN" altLang="zh-CN" sz="2100" dirty="0"/>
          </a:p>
          <a:p>
            <a:pPr lvl="1"/>
            <a:r>
              <a:rPr lang="en-US" altLang="zh-CN" sz="2100" dirty="0"/>
              <a:t>64QAM          4%</a:t>
            </a:r>
            <a:endParaRPr lang="zh-CN" altLang="zh-CN" sz="2100" dirty="0"/>
          </a:p>
          <a:p>
            <a:pPr lvl="1"/>
            <a:r>
              <a:rPr lang="en-US" altLang="zh-CN" sz="2100" dirty="0"/>
              <a:t>256QAM        1.8%</a:t>
            </a:r>
            <a:endParaRPr lang="zh-CN" altLang="zh-CN" sz="2100" dirty="0"/>
          </a:p>
          <a:p>
            <a:pPr lvl="1"/>
            <a:endParaRPr lang="en-CA" sz="2000" dirty="0"/>
          </a:p>
        </p:txBody>
      </p:sp>
    </p:spTree>
    <p:extLst>
      <p:ext uri="{BB962C8B-B14F-4D97-AF65-F5344CB8AC3E}">
        <p14:creationId xmlns:p14="http://schemas.microsoft.com/office/powerpoint/2010/main" val="3490558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04395-0370-3046-A683-5796E74535E5}"/>
              </a:ext>
            </a:extLst>
          </p:cNvPr>
          <p:cNvSpPr>
            <a:spLocks noGrp="1"/>
          </p:cNvSpPr>
          <p:nvPr>
            <p:ph type="title"/>
          </p:nvPr>
        </p:nvSpPr>
        <p:spPr>
          <a:xfrm>
            <a:off x="838200" y="365126"/>
            <a:ext cx="10515600" cy="810532"/>
          </a:xfrm>
        </p:spPr>
        <p:txBody>
          <a:bodyPr>
            <a:normAutofit/>
          </a:bodyPr>
          <a:lstStyle/>
          <a:p>
            <a:r>
              <a:rPr lang="en-CA" dirty="0"/>
              <a:t>WF: MPR/AMPR evaluation assumptions (3)</a:t>
            </a:r>
            <a:endParaRPr lang="x-none" dirty="0"/>
          </a:p>
        </p:txBody>
      </p:sp>
      <p:sp>
        <p:nvSpPr>
          <p:cNvPr id="3" name="Content Placeholder 2">
            <a:extLst>
              <a:ext uri="{FF2B5EF4-FFF2-40B4-BE49-F238E27FC236}">
                <a16:creationId xmlns:a16="http://schemas.microsoft.com/office/drawing/2014/main" id="{222A37D9-A92F-2349-B636-2EAFFC9D3601}"/>
              </a:ext>
            </a:extLst>
          </p:cNvPr>
          <p:cNvSpPr>
            <a:spLocks noGrp="1"/>
          </p:cNvSpPr>
          <p:nvPr>
            <p:ph idx="1"/>
          </p:nvPr>
        </p:nvSpPr>
        <p:spPr>
          <a:xfrm>
            <a:off x="838200" y="1426029"/>
            <a:ext cx="10515600" cy="4750934"/>
          </a:xfrm>
        </p:spPr>
        <p:txBody>
          <a:bodyPr>
            <a:normAutofit/>
          </a:bodyPr>
          <a:lstStyle/>
          <a:p>
            <a:pPr hangingPunct="0"/>
            <a:r>
              <a:rPr lang="en-CA" sz="2000" dirty="0"/>
              <a:t>Evaluation scenarios:</a:t>
            </a:r>
          </a:p>
          <a:p>
            <a:pPr lvl="1" hangingPunct="0"/>
            <a:r>
              <a:rPr lang="en-CA" sz="2000" dirty="0"/>
              <a:t>Both CP-OFDM and DFT-s-OFDM waveforms are evaluated</a:t>
            </a:r>
          </a:p>
          <a:p>
            <a:pPr lvl="1" hangingPunct="0"/>
            <a:r>
              <a:rPr lang="en-CA" sz="2000" dirty="0"/>
              <a:t>Since simulation may not be available, at least some worst case corners are evaluated for inner/outer and edge allocations</a:t>
            </a:r>
          </a:p>
          <a:p>
            <a:pPr lvl="1" hangingPunct="0"/>
            <a:r>
              <a:rPr lang="en-CA" sz="2000" dirty="0"/>
              <a:t>Since it has the tighter requirements and highest PSD the lowest valid SCS should be used.</a:t>
            </a:r>
          </a:p>
          <a:p>
            <a:pPr lvl="1" hangingPunct="0"/>
            <a:r>
              <a:rPr lang="en-CA" sz="2000" dirty="0"/>
              <a:t>All modulation orders should be checked:</a:t>
            </a:r>
          </a:p>
          <a:p>
            <a:pPr lvl="2" hangingPunct="0"/>
            <a:r>
              <a:rPr lang="en-CA" sz="1600" dirty="0"/>
              <a:t>Pi/2 BPSK (no shaping), QPSK, 16QAM, 64QAM, 256QAM (for 256QAM mostly EVM with proper image level)</a:t>
            </a:r>
            <a:endParaRPr lang="en-US" sz="1600" dirty="0"/>
          </a:p>
          <a:p>
            <a:pPr lvl="1" hangingPunct="0"/>
            <a:r>
              <a:rPr lang="en-CA" sz="2000" dirty="0"/>
              <a:t>Channel BW configurations should cover the entire channel bandwidth range: </a:t>
            </a:r>
          </a:p>
          <a:p>
            <a:pPr lvl="2" hangingPunct="0"/>
            <a:r>
              <a:rPr lang="en-CA" sz="1600" dirty="0"/>
              <a:t>At least 5, 20, 50, 100MHz channel bandwidths (depends on the supported CBW of the operating band)</a:t>
            </a:r>
          </a:p>
        </p:txBody>
      </p:sp>
    </p:spTree>
    <p:extLst>
      <p:ext uri="{BB962C8B-B14F-4D97-AF65-F5344CB8AC3E}">
        <p14:creationId xmlns:p14="http://schemas.microsoft.com/office/powerpoint/2010/main" val="11767661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2162</TotalTime>
  <Words>507</Words>
  <Application>Microsoft Office PowerPoint</Application>
  <PresentationFormat>宽屏</PresentationFormat>
  <Paragraphs>42</Paragraphs>
  <Slides>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vt:i4>
      </vt:variant>
    </vt:vector>
  </HeadingPairs>
  <TitlesOfParts>
    <vt:vector size="11" baseType="lpstr">
      <vt:lpstr>等线</vt:lpstr>
      <vt:lpstr>等线 Light</vt:lpstr>
      <vt:lpstr>Arial</vt:lpstr>
      <vt:lpstr>Calibri</vt:lpstr>
      <vt:lpstr>Calibri Light</vt:lpstr>
      <vt:lpstr>Office Theme</vt:lpstr>
      <vt:lpstr>Way Forward on MPR evaluation for NR TxD &amp; UL-MIMO</vt:lpstr>
      <vt:lpstr>WF on architecture</vt:lpstr>
      <vt:lpstr>WF: MPR/AMPR evaluation assumptions (1) </vt:lpstr>
      <vt:lpstr>WF: MPR/AMPR evaluation assumptions (2)</vt:lpstr>
      <vt:lpstr>WF: MPR/AMPR evaluation assumptions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Enabling Transparent TxD in Rel-16</dc:title>
  <dc:creator>Qualcomm User</dc:creator>
  <cp:lastModifiedBy>Sanjun Feng(vivo)</cp:lastModifiedBy>
  <cp:revision>59</cp:revision>
  <dcterms:created xsi:type="dcterms:W3CDTF">2020-05-30T01:52:32Z</dcterms:created>
  <dcterms:modified xsi:type="dcterms:W3CDTF">2021-04-20T00:14:00Z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C:\Users\h0809.wang\AppData\Local\Temp\Temp1_R4-2008465.zip\R4-2008465 WF on Enabling Transparent TxD in Rel-16 V2.pptx</vt:lpwstr>
  </property>
</Properties>
</file>