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3" r:id="rId4"/>
    <p:sldId id="264" r:id="rId5"/>
    <p:sldId id="268" r:id="rId6"/>
    <p:sldId id="265" r:id="rId7"/>
    <p:sldId id="266" r:id="rId8"/>
    <p:sldId id="269" r:id="rId9"/>
    <p:sldId id="267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>
    <p:extLst>
      <p:ext uri="{19B8F6BF-5375-455C-9EA6-DF929625EA0E}">
        <p15:presenceInfo xmlns:p15="http://schemas.microsoft.com/office/powerpoint/2012/main" userId="D. Everae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0888-5A7E-43E1-8E3C-05E8F4AB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8FB9-EDF2-4F72-915D-55B3A7F1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E987-987F-4B9E-8E6C-4D5C0CD1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7047-BEEB-426D-B748-E3545C2B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523C8-94A0-4BCB-AAA2-8E7B97A6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B31A-CC95-4484-865E-E2D3D076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00145-BEDF-484E-8256-99718649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63BC-FF6C-44A3-8F78-93C2913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F0FE-86C9-48ED-B5D1-A8D0778A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47C2-5D96-4BA6-AB63-865455D1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2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3D9B0-D87E-4400-827B-5CA0FCE73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E2AC0-B9B2-4259-A90E-CD6DA12B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4836-4837-47E6-9B8C-981A381F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2480-6DBF-43FA-B4C4-44179069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EFE3-E324-4F4B-AEB7-0A4880D6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3F5A-1FE9-46E9-B4F1-11EC83F4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EC71-47F8-4E6F-B100-16E5ACAF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8FA1B-29CC-44BE-AE63-11001722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8C95-BC84-471B-B97F-4DFB880B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2EEC-B5CD-4CAB-99A7-F6E0274C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86C-DB23-4898-A69A-AB2BF3A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48A6-6EF5-43EC-B8EA-AFDD4D3D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1C8C-258F-410A-BBC7-7634737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7B30-3030-4131-A829-83122095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D6DEA-17BC-41F1-9525-F900C27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4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0D7-7BFC-4B92-AC25-33BC56A5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264E-B4E1-462E-B044-DAAE4F37F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B142-1367-45CD-8723-87D0B969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1258-AD9A-42F5-8202-938630D9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6823-791F-469C-B1CA-F66C490D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6975-BE7C-4028-BB7A-F7D37AB4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E21F-54D2-401F-B57F-1FA65F2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9D25-065B-4FA9-839A-6B67F71BB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2DCC9-8B53-4B5A-8886-C6E30ABC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24FE4-321C-4297-9B93-D71D7C8CB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53188-20BA-408A-9AA4-0E8383708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15C19-CB1D-4BC2-BBF7-A3097BBD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5D88-3311-414D-B249-5491D1E0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CAA46-F3CB-482A-93B0-5066A62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10E8-196E-4DC2-B753-C9F12D21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47611F-E38B-4341-A32D-3305B779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0C0B6-BDD7-48FC-B9A6-654B142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53B76-DBF2-4092-A9C9-BFF6EC37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4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5087C-708D-4604-A7E7-644BAF4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FF53A-92ED-4812-BB21-68CCC16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B2F-D65D-47A5-BA50-96751096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249-D755-48D7-8D4A-4C9284BC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69415-3C94-4E9B-AE9A-B5B67BFF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1D4D-69EE-4A78-B1AA-FB24A6BB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447E-2CE8-456D-8237-3998612D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26DC-4C48-4764-8BA7-034A9183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D19A6-F58D-491B-A7A4-E65905BE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7F22-C76A-494B-81E8-E106F72D7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6D911-C252-4E5E-9AA3-2AE820F76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A8E32-0525-47A6-8FC5-921AEE4D1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E6962-2F43-45E4-AB70-88F96181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D961-D9E1-4562-8DAD-0A3A05A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45492-4E1C-4B37-BF19-44D074E0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43D1-B535-446F-A038-23EF3C2C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C537-F153-4F6E-9721-8E9377508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9548-4045-4C34-8FA5-44BD4ABD3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36233-F99E-4F13-8912-AF857B3C2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95DE-628C-4418-86D7-A791F59A9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51B6-088C-4DFA-B7BD-359F41AF5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the introduction of band n85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F21B9-3A98-4AA3-AE11-3A0D4D9D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7559D5-75F5-4F95-A553-D91C445C206C}"/>
              </a:ext>
            </a:extLst>
          </p:cNvPr>
          <p:cNvSpPr txBox="1">
            <a:spLocks/>
          </p:cNvSpPr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R4-210xxxx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2D4D6E-6063-48DD-B119-82DA303CC39C}"/>
              </a:ext>
            </a:extLst>
          </p:cNvPr>
          <p:cNvSpPr txBox="1">
            <a:spLocks/>
          </p:cNvSpPr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98-e </a:t>
            </a:r>
          </a:p>
          <a:p>
            <a:pPr algn="l"/>
            <a:r>
              <a:rPr lang="en-GB" sz="1600" b="1" dirty="0"/>
              <a:t>Electronic Meeting, </a:t>
            </a:r>
            <a:r>
              <a:rPr lang="en-GB" altLang="zh-CN" sz="1600" b="1" dirty="0"/>
              <a:t>25 Jan - 5 Feb.,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795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In-band blocking: </a:t>
            </a:r>
          </a:p>
          <a:p>
            <a:pPr lvl="1"/>
            <a:r>
              <a:rPr lang="en-GB" dirty="0"/>
              <a:t>n85 shall be added in table 7.6.2-2.</a:t>
            </a:r>
          </a:p>
          <a:p>
            <a:r>
              <a:rPr lang="en-GB" dirty="0"/>
              <a:t>Out of band blocking: </a:t>
            </a:r>
          </a:p>
          <a:p>
            <a:pPr lvl="1"/>
            <a:r>
              <a:rPr lang="en-GB" dirty="0"/>
              <a:t>n85 shall be added in table 7.6.3-2.</a:t>
            </a:r>
          </a:p>
          <a:p>
            <a:r>
              <a:rPr lang="en-GB" dirty="0"/>
              <a:t>Narrow band blocking: </a:t>
            </a:r>
          </a:p>
          <a:p>
            <a:pPr lvl="1"/>
            <a:r>
              <a:rPr lang="en-GB" dirty="0"/>
              <a:t>n85 shall be added in table 7.6.4-1.</a:t>
            </a:r>
            <a:endParaRPr lang="sv-SE" dirty="0"/>
          </a:p>
          <a:p>
            <a:endParaRPr lang="sv-SE" dirty="0"/>
          </a:p>
          <a:p>
            <a:pPr lvl="1"/>
            <a:endParaRPr lang="sv-S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8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Update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consistency with n12, 15 MHz channel BW will be added to the WID and proposed in next </a:t>
            </a:r>
            <a:r>
              <a:rPr lang="en-US"/>
              <a:t>RAN plenary.</a:t>
            </a:r>
            <a:endParaRPr lang="en-US" dirty="0"/>
          </a:p>
          <a:p>
            <a:pPr lvl="1"/>
            <a:r>
              <a:rPr lang="en-US" dirty="0"/>
              <a:t>Agreements in this WF don’t consider this new request.</a:t>
            </a:r>
          </a:p>
          <a:p>
            <a:pPr lvl="1"/>
            <a:r>
              <a:rPr lang="en-US" dirty="0"/>
              <a:t>Companies are encouraged to evaluate the corresponding impacts.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698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268E-46AF-4686-9E56-B3124A1C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n85 - System parameters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3E81-71E0-4EF1-A49C-60FD86E14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Band definition</a:t>
            </a:r>
          </a:p>
          <a:p>
            <a:endParaRPr lang="en-US" dirty="0"/>
          </a:p>
          <a:p>
            <a:r>
              <a:rPr lang="sv-SE" dirty="0"/>
              <a:t>Supported channel BWs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Channel arrangement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55E8003-DE65-488C-8478-13F93ABDB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22874"/>
              </p:ext>
            </p:extLst>
          </p:nvPr>
        </p:nvGraphicFramePr>
        <p:xfrm>
          <a:off x="3836303" y="1690688"/>
          <a:ext cx="491236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495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1655445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614326656"/>
                    </a:ext>
                  </a:extLst>
                </a:gridCol>
                <a:gridCol w="816610">
                  <a:extLst>
                    <a:ext uri="{9D8B030D-6E8A-4147-A177-3AD203B41FA5}">
                      <a16:colId xmlns:a16="http://schemas.microsoft.com/office/drawing/2014/main" val="1196305268"/>
                    </a:ext>
                  </a:extLst>
                </a:gridCol>
              </a:tblGrid>
              <a:tr h="625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 (UL)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receive / UE transmit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UL,low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UL,high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 (DL)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transmit / UE receive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DL,low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DL,high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Duplex mode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698 MHz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728 MHz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02EFA8-48E9-4EB7-85E4-CD0E3E2F3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60453"/>
              </p:ext>
            </p:extLst>
          </p:nvPr>
        </p:nvGraphicFramePr>
        <p:xfrm>
          <a:off x="2743200" y="3336903"/>
          <a:ext cx="670560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637">
                  <a:extLst>
                    <a:ext uri="{9D8B030D-6E8A-4147-A177-3AD203B41FA5}">
                      <a16:colId xmlns:a16="http://schemas.microsoft.com/office/drawing/2014/main" val="384945481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17614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253021596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507679321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180012780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21873795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81463574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92694707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91369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723707887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178143636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82221547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13710314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72503049"/>
                    </a:ext>
                  </a:extLst>
                </a:gridCol>
                <a:gridCol w="455554">
                  <a:extLst>
                    <a:ext uri="{9D8B030D-6E8A-4147-A177-3AD203B41FA5}">
                      <a16:colId xmlns:a16="http://schemas.microsoft.com/office/drawing/2014/main" val="2818664743"/>
                    </a:ext>
                  </a:extLst>
                </a:gridCol>
              </a:tblGrid>
              <a:tr h="1522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 / SCS / BS channel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907938"/>
                  </a:ext>
                </a:extLst>
              </a:tr>
              <a:tr h="3045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40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60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70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80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90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100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245202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0150103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0007067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901866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D646ED-9A39-4CE6-B85B-C18A6ED3A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57301"/>
              </p:ext>
            </p:extLst>
          </p:nvPr>
        </p:nvGraphicFramePr>
        <p:xfrm>
          <a:off x="2743200" y="4913426"/>
          <a:ext cx="5169535" cy="746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>
                  <a:extLst>
                    <a:ext uri="{9D8B030D-6E8A-4147-A177-3AD203B41FA5}">
                      <a16:colId xmlns:a16="http://schemas.microsoft.com/office/drawing/2014/main" val="3526549303"/>
                    </a:ext>
                  </a:extLst>
                </a:gridCol>
                <a:gridCol w="727710">
                  <a:extLst>
                    <a:ext uri="{9D8B030D-6E8A-4147-A177-3AD203B41FA5}">
                      <a16:colId xmlns:a16="http://schemas.microsoft.com/office/drawing/2014/main" val="1529205228"/>
                    </a:ext>
                  </a:extLst>
                </a:gridCol>
                <a:gridCol w="1826260">
                  <a:extLst>
                    <a:ext uri="{9D8B030D-6E8A-4147-A177-3AD203B41FA5}">
                      <a16:colId xmlns:a16="http://schemas.microsoft.com/office/drawing/2014/main" val="2301099114"/>
                    </a:ext>
                  </a:extLst>
                </a:gridCol>
                <a:gridCol w="1826895">
                  <a:extLst>
                    <a:ext uri="{9D8B030D-6E8A-4147-A177-3AD203B41FA5}">
                      <a16:colId xmlns:a16="http://schemas.microsoft.com/office/drawing/2014/main" val="307644517"/>
                    </a:ext>
                  </a:extLst>
                </a:gridCol>
              </a:tblGrid>
              <a:tr h="533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ΔF</a:t>
                      </a:r>
                      <a:r>
                        <a:rPr lang="x-none" sz="1000" baseline="-25000" dirty="0">
                          <a:effectLst/>
                        </a:rPr>
                        <a:t>Raster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(kHz)</a:t>
                      </a:r>
                      <a:r>
                        <a:rPr lang="x-none" sz="1000" baseline="-25000" dirty="0">
                          <a:effectLst/>
                        </a:rPr>
                        <a:t> 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989674"/>
                  </a:ext>
                </a:extLst>
              </a:tr>
              <a:tr h="2133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139600</a:t>
                      </a: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143200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145600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149200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0857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520EE8D-FC0C-4D6D-9FED-54A6F8F9E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340571"/>
              </p:ext>
            </p:extLst>
          </p:nvPr>
        </p:nvGraphicFramePr>
        <p:xfrm>
          <a:off x="2743200" y="5863540"/>
          <a:ext cx="5169536" cy="56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2064">
                  <a:extLst>
                    <a:ext uri="{9D8B030D-6E8A-4147-A177-3AD203B41FA5}">
                      <a16:colId xmlns:a16="http://schemas.microsoft.com/office/drawing/2014/main" val="51330719"/>
                    </a:ext>
                  </a:extLst>
                </a:gridCol>
                <a:gridCol w="957453">
                  <a:extLst>
                    <a:ext uri="{9D8B030D-6E8A-4147-A177-3AD203B41FA5}">
                      <a16:colId xmlns:a16="http://schemas.microsoft.com/office/drawing/2014/main" val="2979159801"/>
                    </a:ext>
                  </a:extLst>
                </a:gridCol>
                <a:gridCol w="1340434">
                  <a:extLst>
                    <a:ext uri="{9D8B030D-6E8A-4147-A177-3AD203B41FA5}">
                      <a16:colId xmlns:a16="http://schemas.microsoft.com/office/drawing/2014/main" val="2738550061"/>
                    </a:ext>
                  </a:extLst>
                </a:gridCol>
                <a:gridCol w="1659585">
                  <a:extLst>
                    <a:ext uri="{9D8B030D-6E8A-4147-A177-3AD203B41FA5}">
                      <a16:colId xmlns:a16="http://schemas.microsoft.com/office/drawing/2014/main" val="1823709507"/>
                    </a:ext>
                  </a:extLst>
                </a:gridCol>
              </a:tblGrid>
              <a:tr h="3783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NR operating band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SCS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pattern</a:t>
                      </a:r>
                      <a:r>
                        <a:rPr lang="x-none" sz="1000" baseline="30000">
                          <a:effectLst/>
                        </a:rPr>
                        <a:t>1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Range of GSCN</a:t>
                      </a:r>
                      <a:endParaRPr lang="sv-SE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(First – &lt;Step size&gt; – Last)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224952"/>
                  </a:ext>
                </a:extLst>
              </a:tr>
              <a:tr h="189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 kHz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Case A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1826 – &lt;1&gt; – 1858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903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94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889"/>
            <a:ext cx="10515600" cy="4351338"/>
          </a:xfrm>
        </p:spPr>
        <p:txBody>
          <a:bodyPr/>
          <a:lstStyle/>
          <a:p>
            <a:r>
              <a:rPr lang="en-US" dirty="0"/>
              <a:t>OBUE</a:t>
            </a:r>
          </a:p>
          <a:p>
            <a:pPr lvl="1"/>
            <a:r>
              <a:rPr lang="en-GB" dirty="0"/>
              <a:t>n85 shall be added to the list of bands mentioned for Wide Area cat A and cat B option 1 limits for bands below 1GHz, in clauses 6.6.4.2.1 and 6.6.4.2.2</a:t>
            </a:r>
            <a:endParaRPr lang="en-US" dirty="0"/>
          </a:p>
          <a:p>
            <a:r>
              <a:rPr lang="en-US" dirty="0"/>
              <a:t>Spurious (coexistence)</a:t>
            </a:r>
          </a:p>
          <a:p>
            <a:pPr lvl="1"/>
            <a:r>
              <a:rPr lang="en-GB" dirty="0"/>
              <a:t>Spurious: Band n85 shall be added to the coexistence spurious emissions limits, table 6.6.5.2.3-1.</a:t>
            </a:r>
            <a:endParaRPr lang="sv-SE" dirty="0"/>
          </a:p>
          <a:p>
            <a:pPr lvl="1"/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83214A-5164-4DF2-A382-F5A9BC511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1967"/>
              </p:ext>
            </p:extLst>
          </p:nvPr>
        </p:nvGraphicFramePr>
        <p:xfrm>
          <a:off x="2686915" y="3872149"/>
          <a:ext cx="8467253" cy="274402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4146">
                  <a:extLst>
                    <a:ext uri="{9D8B030D-6E8A-4147-A177-3AD203B41FA5}">
                      <a16:colId xmlns:a16="http://schemas.microsoft.com/office/drawing/2014/main" val="1717246729"/>
                    </a:ext>
                  </a:extLst>
                </a:gridCol>
                <a:gridCol w="1054146">
                  <a:extLst>
                    <a:ext uri="{9D8B030D-6E8A-4147-A177-3AD203B41FA5}">
                      <a16:colId xmlns:a16="http://schemas.microsoft.com/office/drawing/2014/main" val="2269748064"/>
                    </a:ext>
                  </a:extLst>
                </a:gridCol>
                <a:gridCol w="878145">
                  <a:extLst>
                    <a:ext uri="{9D8B030D-6E8A-4147-A177-3AD203B41FA5}">
                      <a16:colId xmlns:a16="http://schemas.microsoft.com/office/drawing/2014/main" val="2731553681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241032187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891687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System type for NR to co-exist with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Frequency range for co-existence requirement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Basic limits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Measurement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Note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58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UTRA FDD Band XII or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729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3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12 or NR Band n12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699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, since it is already covered by the requirement in clause 6.6.5.2.2.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For NR BS operating in n29, it</a:t>
                      </a:r>
                      <a:r>
                        <a:rPr lang="sv-SE" sz="900" kern="1200">
                          <a:effectLst/>
                        </a:rPr>
                        <a:t> applies 1 MHz below the Band n29 downlink operating band (Note 5).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044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29 or NR Band n29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717 – 728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n29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659639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9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728 - 746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12, 29 or 85. 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799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698 - 716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n85, since it is already covered by the requirement in clause 6.6.4.2. For E‑UTRA BS operating in Band n29, it applies 1 MHz below the Band n29 downlink operating band.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61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44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88470-2817-46E4-8FE5-C674F6AE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762ED-E3C7-4B44-92C0-E3883A6B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(co-location)</a:t>
            </a:r>
          </a:p>
          <a:p>
            <a:pPr lvl="1"/>
            <a:r>
              <a:rPr lang="en-GB" dirty="0"/>
              <a:t>Band n85 limits shall also be added to the colocation spurious emissions limits, table 6.6.5.2.4-1:</a:t>
            </a: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C55D0C-4DE4-4E16-BA8B-5881A1D25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853655"/>
              </p:ext>
            </p:extLst>
          </p:nvPr>
        </p:nvGraphicFramePr>
        <p:xfrm>
          <a:off x="2580933" y="3261306"/>
          <a:ext cx="6315075" cy="8300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54785">
                  <a:extLst>
                    <a:ext uri="{9D8B030D-6E8A-4147-A177-3AD203B41FA5}">
                      <a16:colId xmlns:a16="http://schemas.microsoft.com/office/drawing/2014/main" val="4006128903"/>
                    </a:ext>
                  </a:extLst>
                </a:gridCol>
                <a:gridCol w="1267460">
                  <a:extLst>
                    <a:ext uri="{9D8B030D-6E8A-4147-A177-3AD203B41FA5}">
                      <a16:colId xmlns:a16="http://schemas.microsoft.com/office/drawing/2014/main" val="4119461884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2122947432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132672865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86170893"/>
                    </a:ext>
                  </a:extLst>
                </a:gridCol>
                <a:gridCol w="973663">
                  <a:extLst>
                    <a:ext uri="{9D8B030D-6E8A-4147-A177-3AD203B41FA5}">
                      <a16:colId xmlns:a16="http://schemas.microsoft.com/office/drawing/2014/main" val="2175509052"/>
                    </a:ext>
                  </a:extLst>
                </a:gridCol>
                <a:gridCol w="944037">
                  <a:extLst>
                    <a:ext uri="{9D8B030D-6E8A-4147-A177-3AD203B41FA5}">
                      <a16:colId xmlns:a16="http://schemas.microsoft.com/office/drawing/2014/main" val="41610425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Type of co-located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Frequency range for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Basic limits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Measurement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Note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854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co-location requirement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WA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MR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LA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bandwidth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798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699 – 716 MHz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-96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-91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-88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100 kHz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39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964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impact on Rx requirements.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8213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Rx-Tx separation:</a:t>
            </a:r>
          </a:p>
          <a:p>
            <a:endParaRPr lang="en-GB" dirty="0"/>
          </a:p>
          <a:p>
            <a:r>
              <a:rPr lang="en-GB" dirty="0"/>
              <a:t>MOP: 23dBm shall be added to table 6.2.2-1 for n85</a:t>
            </a:r>
          </a:p>
          <a:p>
            <a:r>
              <a:rPr lang="en-GB" dirty="0"/>
              <a:t>A-MPR:</a:t>
            </a:r>
          </a:p>
          <a:p>
            <a:pPr lvl="1"/>
            <a:r>
              <a:rPr lang="en-GB" dirty="0"/>
              <a:t>NS_06 information in table 6.2.3.1-1 shall be </a:t>
            </a:r>
            <a:r>
              <a:rPr lang="en-GB" dirty="0" err="1"/>
              <a:t>udpated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Mapping of NS label table 6.2.31-1A:</a:t>
            </a: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24FA22-5E90-4309-96B5-876D1A62F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355003"/>
              </p:ext>
            </p:extLst>
          </p:nvPr>
        </p:nvGraphicFramePr>
        <p:xfrm>
          <a:off x="3950537" y="1690688"/>
          <a:ext cx="4505773" cy="743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241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3223532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</a:tblGrid>
              <a:tr h="4547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 – RX </a:t>
                      </a:r>
                      <a:b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 centre frequency separation</a:t>
                      </a:r>
                      <a:endParaRPr lang="sv-SE" sz="7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A0E17A-A673-46EC-94AA-9968E2F3C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68046"/>
              </p:ext>
            </p:extLst>
          </p:nvPr>
        </p:nvGraphicFramePr>
        <p:xfrm>
          <a:off x="2915279" y="4333320"/>
          <a:ext cx="6210300" cy="761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392">
                  <a:extLst>
                    <a:ext uri="{9D8B030D-6E8A-4147-A177-3AD203B41FA5}">
                      <a16:colId xmlns:a16="http://schemas.microsoft.com/office/drawing/2014/main" val="4200724920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424700705"/>
                    </a:ext>
                  </a:extLst>
                </a:gridCol>
                <a:gridCol w="1109908">
                  <a:extLst>
                    <a:ext uri="{9D8B030D-6E8A-4147-A177-3AD203B41FA5}">
                      <a16:colId xmlns:a16="http://schemas.microsoft.com/office/drawing/2014/main" val="1639223555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3278315574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2986664476"/>
                    </a:ext>
                  </a:extLst>
                </a:gridCol>
                <a:gridCol w="838768">
                  <a:extLst>
                    <a:ext uri="{9D8B030D-6E8A-4147-A177-3AD203B41FA5}">
                      <a16:colId xmlns:a16="http://schemas.microsoft.com/office/drawing/2014/main" val="1317255731"/>
                    </a:ext>
                  </a:extLst>
                </a:gridCol>
              </a:tblGrid>
              <a:tr h="439993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 signalling label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(clause)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 Band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Channel bandwidth (MHz)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Resources blocks (NRB)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A-MPR (dB)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04338"/>
                  </a:ext>
                </a:extLst>
              </a:tr>
              <a:tr h="151553"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NS_06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6.5.2.3.4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n</a:t>
                      </a:r>
                      <a:r>
                        <a:rPr lang="x-none" sz="900" dirty="0">
                          <a:effectLst/>
                        </a:rPr>
                        <a:t>12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5, 10, 15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N/A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8058310"/>
                  </a:ext>
                </a:extLst>
              </a:tr>
              <a:tr h="15155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n14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,</a:t>
                      </a:r>
                      <a:r>
                        <a:rPr lang="x-none" sz="900" dirty="0">
                          <a:effectLst/>
                        </a:rPr>
                        <a:t> 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900" b="1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5,10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74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C3E86CC-24B2-45DA-9404-B96171C23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70620"/>
              </p:ext>
            </p:extLst>
          </p:nvPr>
        </p:nvGraphicFramePr>
        <p:xfrm>
          <a:off x="1714057" y="5718366"/>
          <a:ext cx="7764894" cy="487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2766">
                  <a:extLst>
                    <a:ext uri="{9D8B030D-6E8A-4147-A177-3AD203B41FA5}">
                      <a16:colId xmlns:a16="http://schemas.microsoft.com/office/drawing/2014/main" val="3915970972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191572546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4466911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82650324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41870823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155425327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35847753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346232589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066165607"/>
                    </a:ext>
                  </a:extLst>
                </a:gridCol>
              </a:tblGrid>
              <a:tr h="15748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Value of additionalSpectrumEmission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852708"/>
                  </a:ext>
                </a:extLst>
              </a:tr>
              <a:tr h="1390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2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3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4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6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7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772630"/>
                  </a:ext>
                </a:extLst>
              </a:tr>
              <a:tr h="1390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105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NS_01</a:t>
                      </a:r>
                      <a:endParaRPr lang="sv-SE" sz="105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NS_06</a:t>
                      </a:r>
                      <a:endParaRPr lang="sv-SE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53083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2A9BA025-2C81-412A-BF73-0F87BC7B6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552" y="5406642"/>
            <a:ext cx="145307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25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798C-DD44-4018-92FB-D6E2F295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4CCA-3E1C-454F-BFF1-ADBA09182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coexistence</a:t>
            </a:r>
          </a:p>
          <a:p>
            <a:pPr lvl="1"/>
            <a:r>
              <a:rPr lang="en-GB" dirty="0"/>
              <a:t>Band n85 shall be added to table 6.5.3.2-1: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94E36A-519D-4E5A-A927-EE33F5BD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73041"/>
              </p:ext>
            </p:extLst>
          </p:nvPr>
        </p:nvGraphicFramePr>
        <p:xfrm>
          <a:off x="1530349" y="2966103"/>
          <a:ext cx="8765118" cy="1894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768">
                  <a:extLst>
                    <a:ext uri="{9D8B030D-6E8A-4147-A177-3AD203B41FA5}">
                      <a16:colId xmlns:a16="http://schemas.microsoft.com/office/drawing/2014/main" val="4193948741"/>
                    </a:ext>
                  </a:extLst>
                </a:gridCol>
                <a:gridCol w="2391108">
                  <a:extLst>
                    <a:ext uri="{9D8B030D-6E8A-4147-A177-3AD203B41FA5}">
                      <a16:colId xmlns:a16="http://schemas.microsoft.com/office/drawing/2014/main" val="2216428074"/>
                    </a:ext>
                  </a:extLst>
                </a:gridCol>
                <a:gridCol w="618283">
                  <a:extLst>
                    <a:ext uri="{9D8B030D-6E8A-4147-A177-3AD203B41FA5}">
                      <a16:colId xmlns:a16="http://schemas.microsoft.com/office/drawing/2014/main" val="3492053288"/>
                    </a:ext>
                  </a:extLst>
                </a:gridCol>
                <a:gridCol w="678585">
                  <a:extLst>
                    <a:ext uri="{9D8B030D-6E8A-4147-A177-3AD203B41FA5}">
                      <a16:colId xmlns:a16="http://schemas.microsoft.com/office/drawing/2014/main" val="1085000079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554559517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3520051135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032876402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662374298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NR</a:t>
                      </a:r>
                      <a:r>
                        <a:rPr lang="sv-SE" sz="1200" dirty="0">
                          <a:effectLst/>
                        </a:rPr>
                        <a:t>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Spurious emission for UE co-existence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83214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Protected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Frequency range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Maximum Level (dBm)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MBW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NOTE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416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350532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chemeClr val="bg1"/>
                          </a:solidFill>
                          <a:effectLst/>
                        </a:rPr>
                        <a:t>n85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2, 5, 13, 14, 17, 24, 25, 26, 27, 30, 41, 53, 71, 74,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88407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4, </a:t>
                      </a:r>
                      <a:r>
                        <a:rPr lang="sv-SE" sz="1200" strike="sngStrike" dirty="0">
                          <a:solidFill>
                            <a:srgbClr val="FF0000"/>
                          </a:solidFill>
                          <a:effectLst/>
                        </a:rPr>
                        <a:t>10,</a:t>
                      </a:r>
                      <a:r>
                        <a:rPr lang="sv-SE" sz="1200" dirty="0">
                          <a:effectLst/>
                        </a:rPr>
                        <a:t> 48, 51, 66, 70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effectLst/>
                        </a:rPr>
                        <a:t>NR Band n77, n78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</a:t>
                      </a:r>
                      <a:r>
                        <a:rPr lang="sv-SE" sz="1200" baseline="-25000">
                          <a:effectLst/>
                        </a:rPr>
                        <a:t>DL_low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2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6813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12, 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15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811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08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REFSENS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n85 shall also be added in table 7.3.2-4, with NS_06.</a:t>
            </a:r>
            <a:endParaRPr lang="sv-S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0BD032-0240-484E-B08B-26EB3CC79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3521"/>
              </p:ext>
            </p:extLst>
          </p:nvPr>
        </p:nvGraphicFramePr>
        <p:xfrm>
          <a:off x="1155594" y="2347110"/>
          <a:ext cx="10198201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6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10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-97.0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-93.8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-94.1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6B24AC-5DBA-4AD1-879D-A60665CDD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826949"/>
              </p:ext>
            </p:extLst>
          </p:nvPr>
        </p:nvGraphicFramePr>
        <p:xfrm>
          <a:off x="1149297" y="3799319"/>
          <a:ext cx="10198200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5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n</a:t>
                      </a:r>
                      <a:r>
                        <a:rPr lang="en-US" sz="1050">
                          <a:effectLst/>
                        </a:rPr>
                        <a:t>85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107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3122</TotalTime>
  <Words>1212</Words>
  <Application>Microsoft Office PowerPoint</Application>
  <PresentationFormat>Widescreen</PresentationFormat>
  <Paragraphs>379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WF on the introduction of band n85   </vt:lpstr>
      <vt:lpstr>Band n85 – Update</vt:lpstr>
      <vt:lpstr>Band n85 - System parameters agreement</vt:lpstr>
      <vt:lpstr>Band n85 – BS Tx requirements agreement</vt:lpstr>
      <vt:lpstr>Band n85 – BS Tx requirements agreement</vt:lpstr>
      <vt:lpstr>Band n85 – BS Rx requirements agreement</vt:lpstr>
      <vt:lpstr>Band n85 – UE Tx requirements agreement</vt:lpstr>
      <vt:lpstr>Band n85 – UE Tx requirements agreement</vt:lpstr>
      <vt:lpstr>Band n85 – UE Rx requirements agreement</vt:lpstr>
      <vt:lpstr>Band n85 – UE Rx requirements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201</cp:revision>
  <dcterms:created xsi:type="dcterms:W3CDTF">2021-01-26T18:25:35Z</dcterms:created>
  <dcterms:modified xsi:type="dcterms:W3CDTF">2021-02-03T06:16:25Z</dcterms:modified>
</cp:coreProperties>
</file>