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90888-5A7E-43E1-8E3C-05E8F4AB4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8FB9-EDF2-4F72-915D-55B3A7F12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E987-987F-4B9E-8E6C-4D5C0CD10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C7047-BEEB-426D-B748-E3545C2B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B523C8-94A0-4BCB-AAA2-8E7B97A67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25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EB31A-CC95-4484-865E-E2D3D0763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00145-BEDF-484E-8256-99718649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363BC-FF6C-44A3-8F78-93C29134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EF0FE-86C9-48ED-B5D1-A8D0778A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147C2-5D96-4BA6-AB63-865455D1E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2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3D9B0-D87E-4400-827B-5CA0FCE73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E2AC0-B9B2-4259-A90E-CD6DA12B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64836-4837-47E6-9B8C-981A381F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2480-6DBF-43FA-B4C4-44179069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8EFE3-E324-4F4B-AEB7-0A4880D6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7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D3F5A-1FE9-46E9-B4F1-11EC83F4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0EC71-47F8-4E6F-B100-16E5ACAFC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8FA1B-29CC-44BE-AE63-11001722D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8C95-BC84-471B-B97F-4DFB880B9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82EEC-B5CD-4CAB-99A7-F6E0274C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9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7D86C-DB23-4898-A69A-AB2BF3AF0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48A6-6EF5-43EC-B8EA-AFDD4D3D6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71C8C-258F-410A-BBC7-7634737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7B30-3030-4131-A829-831220957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D6DEA-17BC-41F1-9525-F900C27E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4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A0D7-7BFC-4B92-AC25-33BC56A5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A264E-B4E1-462E-B044-DAAE4F37F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37B142-1367-45CD-8723-87D0B969B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D1258-AD9A-42F5-8202-938630D9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26823-791F-469C-B1CA-F66C490D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56975-BE7C-4028-BB7A-F7D37AB4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E21F-54D2-401F-B57F-1FA65F24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29D25-065B-4FA9-839A-6B67F71BB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2DCC9-8B53-4B5A-8886-C6E30ABCC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24FE4-321C-4297-9B93-D71D7C8CB6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453188-20BA-408A-9AA4-0E8383708E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A15C19-CB1D-4BC2-BBF7-A3097BBD8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5D88-3311-414D-B249-5491D1E0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CAA46-F3CB-482A-93B0-5066A6211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9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10E8-196E-4DC2-B753-C9F12D21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47611F-E38B-4341-A32D-3305B779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D0C0B6-BDD7-48FC-B9A6-654B142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53B76-DBF2-4092-A9C9-BFF6EC37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40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25087C-708D-4604-A7E7-644BAF46F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FF53A-92ED-4812-BB21-68CCC167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BB8B2F-D65D-47A5-BA50-96751096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0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249-D755-48D7-8D4A-4C9284BC5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69415-3C94-4E9B-AE9A-B5B67BFF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551D4D-69EE-4A78-B1AA-FB24A6BB8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9447E-2CE8-456D-8237-3998612D9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D26DC-4C48-4764-8BA7-034A9183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D19A6-F58D-491B-A7A4-E65905BE1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2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7F22-C76A-494B-81E8-E106F72D7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B6D911-C252-4E5E-9AA3-2AE820F769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A8E32-0525-47A6-8FC5-921AEE4D1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E6962-2F43-45E4-AB70-88F96181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CD961-D9E1-4562-8DAD-0A3A05AD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45492-4E1C-4B37-BF19-44D074E0E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743D1-B535-446F-A038-23EF3C2C6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0C537-F153-4F6E-9721-8E9377508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D9548-4045-4C34-8FA5-44BD4ABD35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1/30/2021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36233-F99E-4F13-8912-AF857B3C27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395DE-628C-4418-86D7-A791F59A9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13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151B6-088C-4DFA-B7BD-359F41AF51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the introduction </a:t>
            </a:r>
            <a:r>
              <a:rPr lang="en-US" sz="4400"/>
              <a:t>of band n67</a:t>
            </a:r>
            <a:r>
              <a:rPr lang="en-GB" sz="440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7F21B9-3A98-4AA3-AE11-3A0D4D9D4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47559D5-75F5-4F95-A553-D91C445C206C}"/>
              </a:ext>
            </a:extLst>
          </p:cNvPr>
          <p:cNvSpPr txBox="1">
            <a:spLocks/>
          </p:cNvSpPr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R4-210xxxx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32D4D6E-6063-48DD-B119-82DA303CC39C}"/>
              </a:ext>
            </a:extLst>
          </p:cNvPr>
          <p:cNvSpPr txBox="1">
            <a:spLocks/>
          </p:cNvSpPr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98-e </a:t>
            </a:r>
          </a:p>
          <a:p>
            <a:pPr algn="l"/>
            <a:r>
              <a:rPr lang="en-GB" sz="1600" b="1" dirty="0"/>
              <a:t>Electronic Meeting, </a:t>
            </a:r>
            <a:r>
              <a:rPr lang="en-GB" altLang="zh-CN" sz="1600" b="1" dirty="0"/>
              <a:t>25 Jan - 5 Feb.,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4479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268E-46AF-4686-9E56-B3124A1C4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n67 - System parameters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63E81-71E0-4EF1-A49C-60FD86E14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Band definition</a:t>
            </a:r>
          </a:p>
          <a:p>
            <a:endParaRPr lang="en-US" dirty="0"/>
          </a:p>
          <a:p>
            <a:r>
              <a:rPr lang="sv-SE" dirty="0"/>
              <a:t>Supported channel BWs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Channel arrangement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55E8003-DE65-488C-8478-13F93ABDB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272792"/>
              </p:ext>
            </p:extLst>
          </p:nvPr>
        </p:nvGraphicFramePr>
        <p:xfrm>
          <a:off x="3836303" y="1690688"/>
          <a:ext cx="491236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495">
                  <a:extLst>
                    <a:ext uri="{9D8B030D-6E8A-4147-A177-3AD203B41FA5}">
                      <a16:colId xmlns:a16="http://schemas.microsoft.com/office/drawing/2014/main" val="2991570086"/>
                    </a:ext>
                  </a:extLst>
                </a:gridCol>
                <a:gridCol w="1655445">
                  <a:extLst>
                    <a:ext uri="{9D8B030D-6E8A-4147-A177-3AD203B41FA5}">
                      <a16:colId xmlns:a16="http://schemas.microsoft.com/office/drawing/2014/main" val="2086670214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614326656"/>
                    </a:ext>
                  </a:extLst>
                </a:gridCol>
                <a:gridCol w="816610">
                  <a:extLst>
                    <a:ext uri="{9D8B030D-6E8A-4147-A177-3AD203B41FA5}">
                      <a16:colId xmlns:a16="http://schemas.microsoft.com/office/drawing/2014/main" val="1196305268"/>
                    </a:ext>
                  </a:extLst>
                </a:gridCol>
              </a:tblGrid>
              <a:tr h="62520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 (UL)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receive / UE transmit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UL,low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UL,high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 (DL) operating band</a:t>
                      </a:r>
                      <a:br>
                        <a:rPr lang="x-none" sz="1000" dirty="0">
                          <a:effectLst/>
                        </a:rPr>
                      </a:br>
                      <a:r>
                        <a:rPr lang="x-none" sz="1000" dirty="0">
                          <a:effectLst/>
                        </a:rPr>
                        <a:t>BS transmit / UE receive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F</a:t>
                      </a:r>
                      <a:r>
                        <a:rPr lang="x-none" sz="1000" baseline="-25000" dirty="0">
                          <a:effectLst/>
                        </a:rPr>
                        <a:t>DL,low</a:t>
                      </a:r>
                      <a:r>
                        <a:rPr lang="x-none" sz="1000" dirty="0">
                          <a:effectLst/>
                        </a:rPr>
                        <a:t>   –  F</a:t>
                      </a:r>
                      <a:r>
                        <a:rPr lang="x-none" sz="1000" baseline="-25000" dirty="0">
                          <a:effectLst/>
                        </a:rPr>
                        <a:t>DL,high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Duplex mode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7201478"/>
                  </a:ext>
                </a:extLst>
              </a:tr>
              <a:tr h="2883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n67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N/A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738-758MHz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SDL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01625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E02EFA8-48E9-4EB7-85E4-CD0E3E2F39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433942"/>
              </p:ext>
            </p:extLst>
          </p:nvPr>
        </p:nvGraphicFramePr>
        <p:xfrm>
          <a:off x="2743200" y="3336903"/>
          <a:ext cx="6705600" cy="913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637">
                  <a:extLst>
                    <a:ext uri="{9D8B030D-6E8A-4147-A177-3AD203B41FA5}">
                      <a16:colId xmlns:a16="http://schemas.microsoft.com/office/drawing/2014/main" val="384945481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17614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253021596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507679321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180012780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21873795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81463574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292694707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91369741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723707887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1781436364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3822215472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137103143"/>
                    </a:ext>
                  </a:extLst>
                </a:gridCol>
                <a:gridCol w="436493">
                  <a:extLst>
                    <a:ext uri="{9D8B030D-6E8A-4147-A177-3AD203B41FA5}">
                      <a16:colId xmlns:a16="http://schemas.microsoft.com/office/drawing/2014/main" val="472503049"/>
                    </a:ext>
                  </a:extLst>
                </a:gridCol>
                <a:gridCol w="455554">
                  <a:extLst>
                    <a:ext uri="{9D8B030D-6E8A-4147-A177-3AD203B41FA5}">
                      <a16:colId xmlns:a16="http://schemas.microsoft.com/office/drawing/2014/main" val="2818664743"/>
                    </a:ext>
                  </a:extLst>
                </a:gridCol>
              </a:tblGrid>
              <a:tr h="1522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 / SCS / BS channel bandwidth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907938"/>
                  </a:ext>
                </a:extLst>
              </a:tr>
              <a:tr h="3045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25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40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50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60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70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80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90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100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245202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Yes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Yes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Yes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0150103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n67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Yes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0007067"/>
                  </a:ext>
                </a:extLst>
              </a:tr>
              <a:tr h="1522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60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901866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AD646ED-9A39-4CE6-B85B-C18A6ED3A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283067"/>
              </p:ext>
            </p:extLst>
          </p:nvPr>
        </p:nvGraphicFramePr>
        <p:xfrm>
          <a:off x="2743200" y="4913426"/>
          <a:ext cx="5169535" cy="746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670">
                  <a:extLst>
                    <a:ext uri="{9D8B030D-6E8A-4147-A177-3AD203B41FA5}">
                      <a16:colId xmlns:a16="http://schemas.microsoft.com/office/drawing/2014/main" val="3526549303"/>
                    </a:ext>
                  </a:extLst>
                </a:gridCol>
                <a:gridCol w="727710">
                  <a:extLst>
                    <a:ext uri="{9D8B030D-6E8A-4147-A177-3AD203B41FA5}">
                      <a16:colId xmlns:a16="http://schemas.microsoft.com/office/drawing/2014/main" val="1529205228"/>
                    </a:ext>
                  </a:extLst>
                </a:gridCol>
                <a:gridCol w="1826260">
                  <a:extLst>
                    <a:ext uri="{9D8B030D-6E8A-4147-A177-3AD203B41FA5}">
                      <a16:colId xmlns:a16="http://schemas.microsoft.com/office/drawing/2014/main" val="2301099114"/>
                    </a:ext>
                  </a:extLst>
                </a:gridCol>
                <a:gridCol w="1826895">
                  <a:extLst>
                    <a:ext uri="{9D8B030D-6E8A-4147-A177-3AD203B41FA5}">
                      <a16:colId xmlns:a16="http://schemas.microsoft.com/office/drawing/2014/main" val="307644517"/>
                    </a:ext>
                  </a:extLst>
                </a:gridCol>
              </a:tblGrid>
              <a:tr h="5333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NR operating band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ΔF</a:t>
                      </a:r>
                      <a:r>
                        <a:rPr lang="x-none" sz="1000" baseline="-25000" dirty="0">
                          <a:effectLst/>
                        </a:rPr>
                        <a:t>Raster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(kHz)</a:t>
                      </a:r>
                      <a:r>
                        <a:rPr lang="x-none" sz="1000" baseline="-25000" dirty="0">
                          <a:effectLst/>
                        </a:rPr>
                        <a:t> 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Uplink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Downlink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Range of N</a:t>
                      </a:r>
                      <a:r>
                        <a:rPr lang="x-none" sz="1000" baseline="-25000" dirty="0">
                          <a:effectLst/>
                        </a:rPr>
                        <a:t>REF</a:t>
                      </a:r>
                      <a:endParaRPr lang="sv-SE" sz="10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(First – &lt;Step size&gt; – Last)</a:t>
                      </a:r>
                      <a:endParaRPr lang="sv-SE" sz="1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989674"/>
                  </a:ext>
                </a:extLst>
              </a:tr>
              <a:tr h="2133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n67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100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-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147600– &lt;20&gt; – 151600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08577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520EE8D-FC0C-4D6D-9FED-54A6F8F9EE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806363"/>
              </p:ext>
            </p:extLst>
          </p:nvPr>
        </p:nvGraphicFramePr>
        <p:xfrm>
          <a:off x="2743200" y="5863540"/>
          <a:ext cx="5169536" cy="567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2064">
                  <a:extLst>
                    <a:ext uri="{9D8B030D-6E8A-4147-A177-3AD203B41FA5}">
                      <a16:colId xmlns:a16="http://schemas.microsoft.com/office/drawing/2014/main" val="51330719"/>
                    </a:ext>
                  </a:extLst>
                </a:gridCol>
                <a:gridCol w="957453">
                  <a:extLst>
                    <a:ext uri="{9D8B030D-6E8A-4147-A177-3AD203B41FA5}">
                      <a16:colId xmlns:a16="http://schemas.microsoft.com/office/drawing/2014/main" val="2979159801"/>
                    </a:ext>
                  </a:extLst>
                </a:gridCol>
                <a:gridCol w="1340434">
                  <a:extLst>
                    <a:ext uri="{9D8B030D-6E8A-4147-A177-3AD203B41FA5}">
                      <a16:colId xmlns:a16="http://schemas.microsoft.com/office/drawing/2014/main" val="2738550061"/>
                    </a:ext>
                  </a:extLst>
                </a:gridCol>
                <a:gridCol w="1659585">
                  <a:extLst>
                    <a:ext uri="{9D8B030D-6E8A-4147-A177-3AD203B41FA5}">
                      <a16:colId xmlns:a16="http://schemas.microsoft.com/office/drawing/2014/main" val="1823709507"/>
                    </a:ext>
                  </a:extLst>
                </a:gridCol>
              </a:tblGrid>
              <a:tr h="3783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NR operating band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SCS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SS Block pattern</a:t>
                      </a:r>
                      <a:r>
                        <a:rPr lang="x-none" sz="1000" baseline="30000">
                          <a:effectLst/>
                        </a:rPr>
                        <a:t>1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Range of GSCN</a:t>
                      </a:r>
                      <a:endParaRPr lang="sv-SE" sz="10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(First – &lt;Step size&gt; – Last)</a:t>
                      </a:r>
                      <a:endParaRPr lang="sv-SE" sz="1000" b="1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5224952"/>
                  </a:ext>
                </a:extLst>
              </a:tr>
              <a:tr h="189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n67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>
                          <a:effectLst/>
                        </a:rPr>
                        <a:t>15 kHz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Case A</a:t>
                      </a:r>
                      <a:endParaRPr lang="sv-SE" sz="10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1000" dirty="0">
                          <a:effectLst/>
                        </a:rPr>
                        <a:t>1850 – &lt;1&gt; – 1888</a:t>
                      </a:r>
                      <a:endParaRPr lang="sv-SE" sz="10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7903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94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n67 – BS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OBUE</a:t>
            </a:r>
          </a:p>
          <a:p>
            <a:pPr lvl="1"/>
            <a:r>
              <a:rPr lang="en-GB" dirty="0"/>
              <a:t>n67 shall be added to the list of bands for Wide Area cat B option 1 limits for bands below 1GHz, in clause 6.6.4.2.2</a:t>
            </a:r>
            <a:endParaRPr lang="en-US" dirty="0"/>
          </a:p>
          <a:p>
            <a:r>
              <a:rPr lang="en-US" dirty="0"/>
              <a:t>Spurious</a:t>
            </a:r>
          </a:p>
          <a:p>
            <a:pPr lvl="1"/>
            <a:r>
              <a:rPr lang="en-GB" dirty="0"/>
              <a:t>Spurious: Band n67 shall be added to the coexistence spurious emissions limits, table 6.6.5.2.3-1.</a:t>
            </a:r>
            <a:endParaRPr lang="sv-SE" dirty="0"/>
          </a:p>
          <a:p>
            <a:pPr lvl="1"/>
            <a:endParaRPr lang="sv-S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8D8DCD-3310-404B-82BA-9BF6B6B73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78433"/>
              </p:ext>
            </p:extLst>
          </p:nvPr>
        </p:nvGraphicFramePr>
        <p:xfrm>
          <a:off x="2689934" y="4191084"/>
          <a:ext cx="8561033" cy="2457896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65822">
                  <a:extLst>
                    <a:ext uri="{9D8B030D-6E8A-4147-A177-3AD203B41FA5}">
                      <a16:colId xmlns:a16="http://schemas.microsoft.com/office/drawing/2014/main" val="2327081962"/>
                    </a:ext>
                  </a:extLst>
                </a:gridCol>
                <a:gridCol w="1065822">
                  <a:extLst>
                    <a:ext uri="{9D8B030D-6E8A-4147-A177-3AD203B41FA5}">
                      <a16:colId xmlns:a16="http://schemas.microsoft.com/office/drawing/2014/main" val="422727482"/>
                    </a:ext>
                  </a:extLst>
                </a:gridCol>
                <a:gridCol w="887871">
                  <a:extLst>
                    <a:ext uri="{9D8B030D-6E8A-4147-A177-3AD203B41FA5}">
                      <a16:colId xmlns:a16="http://schemas.microsoft.com/office/drawing/2014/main" val="3967668975"/>
                    </a:ext>
                  </a:extLst>
                </a:gridCol>
                <a:gridCol w="2770759">
                  <a:extLst>
                    <a:ext uri="{9D8B030D-6E8A-4147-A177-3AD203B41FA5}">
                      <a16:colId xmlns:a16="http://schemas.microsoft.com/office/drawing/2014/main" val="3269987894"/>
                    </a:ext>
                  </a:extLst>
                </a:gridCol>
                <a:gridCol w="2770759">
                  <a:extLst>
                    <a:ext uri="{9D8B030D-6E8A-4147-A177-3AD203B41FA5}">
                      <a16:colId xmlns:a16="http://schemas.microsoft.com/office/drawing/2014/main" val="1810509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System type for NR to co-exist with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Frequency range for co-existence requirement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Basic limits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Measurement bandwidth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Note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525341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E-UTRA Band 28 or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NR Band n28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758 – 803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This requirement does not apply to BS operating in band n20</a:t>
                      </a: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, n67</a:t>
                      </a:r>
                      <a:r>
                        <a:rPr lang="sv-SE" sz="900" dirty="0">
                          <a:effectLst/>
                        </a:rPr>
                        <a:t> or n28.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54556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703 – 748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-49 dBm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This requirement does not apply to BS operating in band n28, since it is already covered by the requirement in clause 6.6.5.2.2.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  <a:highlight>
                            <a:srgbClr val="FFFF00"/>
                          </a:highlight>
                        </a:rPr>
                        <a:t>For BS operating in band n67, it applies for 703 MHz to 736 MHz.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7730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E-UTRA Band 67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or NR band n67</a:t>
                      </a:r>
                      <a:endParaRPr lang="sv-SE" sz="900" b="1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738 – 758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-52 dBm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900" dirty="0">
                          <a:effectLst/>
                        </a:rPr>
                        <a:t>This requirement does not apply to BS operating in Band n28 or </a:t>
                      </a: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n67</a:t>
                      </a:r>
                      <a:r>
                        <a:rPr lang="sv-SE" sz="900" dirty="0">
                          <a:effectLst/>
                        </a:rPr>
                        <a:t>.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5371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NR Band n83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703 – 748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-49 dBm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>
                          <a:effectLst/>
                        </a:rPr>
                        <a:t>1 MHz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</a:rPr>
                        <a:t>This requirement does not apply to BS operating in band n28, since it is already covered by the requirement in clause 6.6.5.2.2.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900" dirty="0">
                          <a:effectLst/>
                          <a:highlight>
                            <a:srgbClr val="FFFF00"/>
                          </a:highlight>
                        </a:rPr>
                        <a:t>For BS operating in Band n67, it applies for 703 MHz to 736 MHz.</a:t>
                      </a:r>
                      <a:r>
                        <a:rPr lang="sv-SE" sz="900" dirty="0">
                          <a:effectLst/>
                        </a:rPr>
                        <a:t> 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4875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44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n67 – BS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impact on Rx requirements when introducing band n67.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821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Band n67 – UE Tx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impact on Tx requirements when introducing band n67.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8251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F624B-4DD9-4EC3-BEFC-2D170525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Band n67 – UE Rx requirements agreement</a:t>
            </a:r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6079-73EE-47C9-95A9-901F0D153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REFSENS</a:t>
            </a:r>
            <a:endParaRPr lang="sv-S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0BD032-0240-484E-B08B-26EB3CC79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319346"/>
              </p:ext>
            </p:extLst>
          </p:nvPr>
        </p:nvGraphicFramePr>
        <p:xfrm>
          <a:off x="1155595" y="2347110"/>
          <a:ext cx="8026190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562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506323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439345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493482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762304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Operating band / SCS / Channel bandwidth / Duplex-mode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20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25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30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40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60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70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80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90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 dirty="0">
                          <a:effectLst/>
                        </a:rPr>
                        <a:t>Duplex Mode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n67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-100.0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-96.8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-95.0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-93.8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 dirty="0">
                          <a:effectLst/>
                        </a:rPr>
                        <a:t>SDL</a:t>
                      </a:r>
                      <a:endParaRPr lang="sv-SE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-97.1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-95.1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-94.0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E6B24AC-5DBA-4AD1-879D-A60665CDD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633056"/>
              </p:ext>
            </p:extLst>
          </p:nvPr>
        </p:nvGraphicFramePr>
        <p:xfrm>
          <a:off x="1149298" y="3799319"/>
          <a:ext cx="8026190" cy="1115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562">
                  <a:extLst>
                    <a:ext uri="{9D8B030D-6E8A-4147-A177-3AD203B41FA5}">
                      <a16:colId xmlns:a16="http://schemas.microsoft.com/office/drawing/2014/main" val="4134140554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2878937769"/>
                    </a:ext>
                  </a:extLst>
                </a:gridCol>
                <a:gridCol w="506323">
                  <a:extLst>
                    <a:ext uri="{9D8B030D-6E8A-4147-A177-3AD203B41FA5}">
                      <a16:colId xmlns:a16="http://schemas.microsoft.com/office/drawing/2014/main" val="3161994234"/>
                    </a:ext>
                  </a:extLst>
                </a:gridCol>
                <a:gridCol w="439345">
                  <a:extLst>
                    <a:ext uri="{9D8B030D-6E8A-4147-A177-3AD203B41FA5}">
                      <a16:colId xmlns:a16="http://schemas.microsoft.com/office/drawing/2014/main" val="518157084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94707015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777316471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314356218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75779250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75956399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403944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1309296253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646872516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3099804743"/>
                    </a:ext>
                  </a:extLst>
                </a:gridCol>
                <a:gridCol w="472834">
                  <a:extLst>
                    <a:ext uri="{9D8B030D-6E8A-4147-A177-3AD203B41FA5}">
                      <a16:colId xmlns:a16="http://schemas.microsoft.com/office/drawing/2014/main" val="1010153093"/>
                    </a:ext>
                  </a:extLst>
                </a:gridCol>
                <a:gridCol w="493482">
                  <a:extLst>
                    <a:ext uri="{9D8B030D-6E8A-4147-A177-3AD203B41FA5}">
                      <a16:colId xmlns:a16="http://schemas.microsoft.com/office/drawing/2014/main" val="4109970162"/>
                    </a:ext>
                  </a:extLst>
                </a:gridCol>
                <a:gridCol w="762304">
                  <a:extLst>
                    <a:ext uri="{9D8B030D-6E8A-4147-A177-3AD203B41FA5}">
                      <a16:colId xmlns:a16="http://schemas.microsoft.com/office/drawing/2014/main" val="1726819602"/>
                    </a:ext>
                  </a:extLst>
                </a:gridCol>
              </a:tblGrid>
              <a:tr h="199068">
                <a:tc grid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Operating band / SCS / Channel bandwidth / Duplex-mode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943118"/>
                  </a:ext>
                </a:extLst>
              </a:tr>
              <a:tr h="51802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NR Band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SCS</a:t>
                      </a:r>
                      <a:endParaRPr lang="sv-SE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kHz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 MHz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20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25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30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9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40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50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60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70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80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90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100 MHz</a:t>
                      </a:r>
                      <a:endParaRPr lang="en-US" sz="9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(dBm)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 dirty="0">
                          <a:effectLst/>
                        </a:rPr>
                        <a:t>Duplex Mode</a:t>
                      </a:r>
                      <a:endParaRPr lang="sv-SE" sz="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2453668850"/>
                  </a:ext>
                </a:extLst>
              </a:tr>
              <a:tr h="1990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n67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15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15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25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x-none" sz="8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x-none" sz="8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 dirty="0">
                          <a:effectLst/>
                        </a:rPr>
                        <a:t>SDL</a:t>
                      </a:r>
                      <a:endParaRPr lang="sv-SE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2289" marR="62289" marT="0" marB="0" anchor="ctr"/>
                </a:tc>
                <a:extLst>
                  <a:ext uri="{0D108BD9-81ED-4DB2-BD59-A6C34878D82A}">
                    <a16:rowId xmlns:a16="http://schemas.microsoft.com/office/drawing/2014/main" val="4018370213"/>
                  </a:ext>
                </a:extLst>
              </a:tr>
              <a:tr h="199068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30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30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x-none" sz="800" baseline="30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sv-SE" sz="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x-none" sz="8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sv-SE" sz="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>
                          <a:effectLst/>
                        </a:rPr>
                        <a:t> </a:t>
                      </a:r>
                      <a:endParaRPr lang="sv-SE" sz="9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x-none" sz="900" dirty="0">
                          <a:effectLst/>
                        </a:rPr>
                        <a:t> </a:t>
                      </a:r>
                      <a:endParaRPr lang="sv-SE" sz="9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4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7107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2840</TotalTime>
  <Words>751</Words>
  <Application>Microsoft Office PowerPoint</Application>
  <PresentationFormat>Widescreen</PresentationFormat>
  <Paragraphs>265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the introduction of band n67   </vt:lpstr>
      <vt:lpstr>Band n67 - System parameters agreement</vt:lpstr>
      <vt:lpstr>Band n67 – BS Tx requirements agreement</vt:lpstr>
      <vt:lpstr>Band n67 – BS Rx requirements agreement</vt:lpstr>
      <vt:lpstr>Band n67 – UE Tx requirements agreement</vt:lpstr>
      <vt:lpstr>Band n67 – UE Rx requirements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D. Everaere</cp:lastModifiedBy>
  <cp:revision>156</cp:revision>
  <dcterms:created xsi:type="dcterms:W3CDTF">2021-01-26T18:25:35Z</dcterms:created>
  <dcterms:modified xsi:type="dcterms:W3CDTF">2021-01-31T16:07:34Z</dcterms:modified>
</cp:coreProperties>
</file>