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0"/>
  </p:notesMasterIdLst>
  <p:handoutMasterIdLst>
    <p:handoutMasterId r:id="rId21"/>
  </p:handoutMasterIdLst>
  <p:sldIdLst>
    <p:sldId id="341" r:id="rId5"/>
    <p:sldId id="364" r:id="rId6"/>
    <p:sldId id="368" r:id="rId7"/>
    <p:sldId id="392" r:id="rId8"/>
    <p:sldId id="408" r:id="rId9"/>
    <p:sldId id="410" r:id="rId10"/>
    <p:sldId id="386" r:id="rId11"/>
    <p:sldId id="409" r:id="rId12"/>
    <p:sldId id="411" r:id="rId13"/>
    <p:sldId id="417" r:id="rId14"/>
    <p:sldId id="415" r:id="rId15"/>
    <p:sldId id="414" r:id="rId16"/>
    <p:sldId id="416" r:id="rId17"/>
    <p:sldId id="389" r:id="rId18"/>
    <p:sldId id="388" r:id="rId1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 Everaere" initials="DE" lastIdx="5" clrIdx="0">
    <p:extLst>
      <p:ext uri="{19B8F6BF-5375-455C-9EA6-DF929625EA0E}">
        <p15:presenceInfo xmlns:p15="http://schemas.microsoft.com/office/powerpoint/2012/main" userId="D. Everaere" providerId="None"/>
      </p:ext>
    </p:extLst>
  </p:cmAuthor>
  <p:cmAuthor id="2" name="Samsung" initials="JK" lastIdx="1" clrIdx="1">
    <p:extLst>
      <p:ext uri="{19B8F6BF-5375-455C-9EA6-DF929625EA0E}">
        <p15:presenceInfo xmlns:p15="http://schemas.microsoft.com/office/powerpoint/2012/main" userId="Samsung" providerId="None"/>
      </p:ext>
    </p:extLst>
  </p:cmAuthor>
  <p:cmAuthor id="3" name="JOH, Nokia" initials="JOH" lastIdx="5" clrIdx="2">
    <p:extLst>
      <p:ext uri="{19B8F6BF-5375-455C-9EA6-DF929625EA0E}">
        <p15:presenceInfo xmlns:p15="http://schemas.microsoft.com/office/powerpoint/2012/main" userId="JOH, Noki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627" autoAdjust="0"/>
    <p:restoredTop sz="96461" autoAdjust="0"/>
  </p:normalViewPr>
  <p:slideViewPr>
    <p:cSldViewPr snapToGrid="0">
      <p:cViewPr varScale="1">
        <p:scale>
          <a:sx n="114" d="100"/>
          <a:sy n="114" d="100"/>
        </p:scale>
        <p:origin x="240" y="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8" d="100"/>
          <a:sy n="78" d="100"/>
        </p:scale>
        <p:origin x="3948" y="120"/>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xmlns=""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xmlns=""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xmlns=""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xmlns=""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7198339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xmlns=""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xmlns=""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xmlns=""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xmlns=""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xmlns=""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xmlns=""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102789444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4175774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10</a:t>
            </a:fld>
            <a:endParaRPr lang="en-GB" altLang="en-US"/>
          </a:p>
        </p:txBody>
      </p:sp>
    </p:spTree>
    <p:extLst>
      <p:ext uri="{BB962C8B-B14F-4D97-AF65-F5344CB8AC3E}">
        <p14:creationId xmlns:p14="http://schemas.microsoft.com/office/powerpoint/2010/main" val="16575129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12</a:t>
            </a:fld>
            <a:endParaRPr lang="en-GB" altLang="en-US"/>
          </a:p>
        </p:txBody>
      </p:sp>
    </p:spTree>
    <p:extLst>
      <p:ext uri="{BB962C8B-B14F-4D97-AF65-F5344CB8AC3E}">
        <p14:creationId xmlns:p14="http://schemas.microsoft.com/office/powerpoint/2010/main" val="37261815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xmlns=""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xmlns=""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xmlns=""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xmlns=""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xmlns=""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2020</a:t>
            </a:r>
          </a:p>
        </p:txBody>
      </p:sp>
      <p:pic>
        <p:nvPicPr>
          <p:cNvPr id="1031" name="Picture 1">
            <a:extLst>
              <a:ext uri="{FF2B5EF4-FFF2-40B4-BE49-F238E27FC236}">
                <a16:creationId xmlns:a16="http://schemas.microsoft.com/office/drawing/2014/main" xmlns=""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xmlns=""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xmlns="" id="{AA2802BD-1B72-4AD1-8184-0FD099607084}"/>
              </a:ext>
            </a:extLst>
          </p:cNvPr>
          <p:cNvSpPr txBox="1">
            <a:spLocks noChangeArrowheads="1"/>
          </p:cNvSpPr>
          <p:nvPr userDrawn="1"/>
        </p:nvSpPr>
        <p:spPr bwMode="auto">
          <a:xfrm>
            <a:off x="133350" y="36513"/>
            <a:ext cx="38430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mn-lt"/>
              </a:rPr>
              <a:t>3GPP TSG-RAN WG4 Meeting # 98-e</a:t>
            </a:r>
          </a:p>
          <a:p>
            <a:pPr eaLnBrk="1" hangingPunct="1">
              <a:defRPr/>
            </a:pPr>
            <a:r>
              <a:rPr lang="en-US" altLang="en-US" sz="1200" b="1" dirty="0">
                <a:latin typeface="+mn-lt"/>
              </a:rPr>
              <a:t>Electronic Meeting, 25</a:t>
            </a:r>
            <a:r>
              <a:rPr lang="en-US" altLang="en-US" sz="1200" b="1" baseline="30000" dirty="0">
                <a:latin typeface="+mn-lt"/>
              </a:rPr>
              <a:t>th</a:t>
            </a:r>
            <a:r>
              <a:rPr lang="en-US" altLang="en-US" sz="1200" b="1" baseline="0" dirty="0">
                <a:latin typeface="+mn-lt"/>
              </a:rPr>
              <a:t> </a:t>
            </a:r>
            <a:r>
              <a:rPr lang="en-US" altLang="en-US" sz="1200" b="1" dirty="0">
                <a:latin typeface="+mn-lt"/>
              </a:rPr>
              <a:t>Jan.</a:t>
            </a:r>
            <a:r>
              <a:rPr lang="en-US" altLang="zh-CN" sz="1200" b="1" dirty="0">
                <a:latin typeface="+mn-lt"/>
              </a:rPr>
              <a:t>- </a:t>
            </a:r>
            <a:r>
              <a:rPr lang="en-US" altLang="en-US" sz="1200" b="1" dirty="0">
                <a:latin typeface="+mn-lt"/>
              </a:rPr>
              <a:t>5</a:t>
            </a:r>
            <a:r>
              <a:rPr lang="en-US" altLang="en-US" sz="1200" b="1" baseline="30000" dirty="0">
                <a:latin typeface="+mn-lt"/>
              </a:rPr>
              <a:t>th</a:t>
            </a:r>
            <a:r>
              <a:rPr lang="en-US" altLang="en-US" sz="1200" b="1" dirty="0">
                <a:latin typeface="+mn-lt"/>
              </a:rPr>
              <a:t> Feb., 2021</a:t>
            </a:r>
            <a:endParaRPr lang="sv-SE" altLang="en-US" sz="1200" b="1" dirty="0">
              <a:latin typeface="+mn-lt"/>
            </a:endParaRPr>
          </a:p>
        </p:txBody>
      </p:sp>
      <p:sp>
        <p:nvSpPr>
          <p:cNvPr id="13" name="Text Box 14">
            <a:extLst>
              <a:ext uri="{FF2B5EF4-FFF2-40B4-BE49-F238E27FC236}">
                <a16:creationId xmlns:a16="http://schemas.microsoft.com/office/drawing/2014/main" xmlns=""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mn-lt"/>
              </a:rPr>
              <a:t>R4-2103878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openxmlformats.org/officeDocument/2006/relationships/hyperlink" Target="https://www.3gpp.org/ftp/TSG_RAN/WG4_Radio/TSGR4_98_e/Docs/R4-2101859.zip" TargetMode="External"/><Relationship Id="rId13" Type="http://schemas.openxmlformats.org/officeDocument/2006/relationships/hyperlink" Target="https://www.3gpp.org/ftp/TSG_RAN/WG4_Radio/TSGR4_98_e/Docs/R4-2102174.zip" TargetMode="External"/><Relationship Id="rId3" Type="http://schemas.openxmlformats.org/officeDocument/2006/relationships/hyperlink" Target="https://www.3gpp.org/ftp/TSG_RAN/WG4_Radio/TSGR4_98_e/Docs/R4-2100486.zip" TargetMode="External"/><Relationship Id="rId7" Type="http://schemas.openxmlformats.org/officeDocument/2006/relationships/hyperlink" Target="https://www.3gpp.org/ftp/TSG_RAN/WG4_Radio/TSGR4_98_e/Docs/R4-2101812.zip" TargetMode="External"/><Relationship Id="rId12" Type="http://schemas.openxmlformats.org/officeDocument/2006/relationships/hyperlink" Target="https://www.3gpp.org/ftp/TSG_RAN/WG4_Radio/TSGR4_98_e/Docs/R4-2101964.zip" TargetMode="External"/><Relationship Id="rId2" Type="http://schemas.openxmlformats.org/officeDocument/2006/relationships/hyperlink" Target="https://www.3gpp.org/ftp/TSG_RAN/WG4_Radio/TSGR4_98_e/Docs/R4-2100399.zip" TargetMode="External"/><Relationship Id="rId1" Type="http://schemas.openxmlformats.org/officeDocument/2006/relationships/slideLayout" Target="../slideLayouts/slideLayout2.xml"/><Relationship Id="rId6" Type="http://schemas.openxmlformats.org/officeDocument/2006/relationships/hyperlink" Target="https://www.3gpp.org/ftp/TSG_RAN/WG4_Radio/TSGR4_98_e/Docs/R4-2101105.zip" TargetMode="External"/><Relationship Id="rId11" Type="http://schemas.openxmlformats.org/officeDocument/2006/relationships/hyperlink" Target="https://www.3gpp.org/ftp/TSG_RAN/WG4_Radio/TSGR4_98_e/Docs/R4-2101935.zip" TargetMode="External"/><Relationship Id="rId5" Type="http://schemas.openxmlformats.org/officeDocument/2006/relationships/hyperlink" Target="https://www.3gpp.org/ftp/TSG_RAN/WG4_Radio/TSGR4_98_e/Docs/R4-2100904.zip" TargetMode="External"/><Relationship Id="rId15" Type="http://schemas.openxmlformats.org/officeDocument/2006/relationships/hyperlink" Target="https://www.3gpp.org/ftp/TSG_RAN/WG4_Radio/TSGR4_98_e/Docs/R4-2102508.zip" TargetMode="External"/><Relationship Id="rId10" Type="http://schemas.openxmlformats.org/officeDocument/2006/relationships/hyperlink" Target="https://www.3gpp.org/ftp/TSG_RAN/WG4_Radio/TSGR4_98_e/Docs/R4-2101934.zip" TargetMode="External"/><Relationship Id="rId4" Type="http://schemas.openxmlformats.org/officeDocument/2006/relationships/hyperlink" Target="https://www.3gpp.org/ftp/TSG_RAN/WG4_Radio/TSGR4_98_e/Docs/R4-2100487.zip" TargetMode="External"/><Relationship Id="rId9" Type="http://schemas.openxmlformats.org/officeDocument/2006/relationships/hyperlink" Target="https://www.3gpp.org/ftp/TSG_RAN/WG4_Radio/TSGR4_98_e/Docs/R4-2101880.zip" TargetMode="External"/><Relationship Id="rId14" Type="http://schemas.openxmlformats.org/officeDocument/2006/relationships/hyperlink" Target="https://www.3gpp.org/ftp/TSG_RAN/WG4_Radio/TSGR4_98_e/Docs/R4-2102176.zip"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xmlns="" id="{6BFCA172-672F-4297-B767-9F7EDE373FA1}"/>
              </a:ext>
            </a:extLst>
          </p:cNvPr>
          <p:cNvSpPr>
            <a:spLocks noGrp="1"/>
          </p:cNvSpPr>
          <p:nvPr>
            <p:ph type="ctrTitle"/>
          </p:nvPr>
        </p:nvSpPr>
        <p:spPr/>
        <p:txBody>
          <a:bodyPr/>
          <a:lstStyle/>
          <a:p>
            <a:pPr eaLnBrk="1" hangingPunct="1"/>
            <a:r>
              <a:rPr lang="en-GB" altLang="en-US" sz="4800" dirty="0" smtClean="0"/>
              <a:t>Way </a:t>
            </a:r>
            <a:r>
              <a:rPr lang="en-GB" altLang="en-US" sz="4800" dirty="0"/>
              <a:t>Forward </a:t>
            </a:r>
            <a:r>
              <a:rPr lang="en-US" altLang="zh-CN" sz="4800" dirty="0"/>
              <a:t>for </a:t>
            </a:r>
            <a:br>
              <a:rPr lang="en-US" altLang="zh-CN" sz="4800" dirty="0"/>
            </a:br>
            <a:r>
              <a:rPr lang="en-US" altLang="zh-CN" sz="4800" dirty="0"/>
              <a:t>NTN Coexistence Study</a:t>
            </a:r>
            <a:endParaRPr lang="en-GB" altLang="en-US" sz="4800" dirty="0"/>
          </a:p>
        </p:txBody>
      </p:sp>
      <p:sp>
        <p:nvSpPr>
          <p:cNvPr id="5123" name="Text Placeholder 2">
            <a:extLst>
              <a:ext uri="{FF2B5EF4-FFF2-40B4-BE49-F238E27FC236}">
                <a16:creationId xmlns:a16="http://schemas.microsoft.com/office/drawing/2014/main" xmlns="" id="{9FAD3684-801E-4E1E-85EB-F5F3E5D37277}"/>
              </a:ext>
            </a:extLst>
          </p:cNvPr>
          <p:cNvSpPr>
            <a:spLocks noGrp="1"/>
          </p:cNvSpPr>
          <p:nvPr>
            <p:ph type="subTitle" idx="1"/>
          </p:nvPr>
        </p:nvSpPr>
        <p:spPr/>
        <p:txBody>
          <a:bodyPr/>
          <a:lstStyle/>
          <a:p>
            <a:pPr marL="0" indent="0" eaLnBrk="1" hangingPunct="1">
              <a:buFontTx/>
              <a:buNone/>
            </a:pPr>
            <a:endParaRPr lang="en-GB" altLang="en-US" dirty="0"/>
          </a:p>
          <a:p>
            <a:pPr marL="0" indent="0" eaLnBrk="1" hangingPunct="1">
              <a:buFontTx/>
              <a:buNone/>
            </a:pPr>
            <a:r>
              <a:rPr lang="en-GB" altLang="en-US" dirty="0"/>
              <a:t>Moderator, Samsung</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US" altLang="en-US" sz="3600" dirty="0" smtClean="0"/>
              <a:t>Scenarios</a:t>
            </a:r>
            <a:endParaRPr lang="en-GB" altLang="en-US" dirty="0"/>
          </a:p>
        </p:txBody>
      </p:sp>
      <p:sp>
        <p:nvSpPr>
          <p:cNvPr id="8" name="Content Placeholder 2">
            <a:extLst>
              <a:ext uri="{FF2B5EF4-FFF2-40B4-BE49-F238E27FC236}">
                <a16:creationId xmlns:a16="http://schemas.microsoft.com/office/drawing/2014/main" xmlns="" id="{8B215120-9330-4C24-86C0-93DB3C460B0D}"/>
              </a:ext>
            </a:extLst>
          </p:cNvPr>
          <p:cNvSpPr txBox="1">
            <a:spLocks/>
          </p:cNvSpPr>
          <p:nvPr/>
        </p:nvSpPr>
        <p:spPr bwMode="auto">
          <a:xfrm>
            <a:off x="413596" y="1844915"/>
            <a:ext cx="10834135" cy="4100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8775" indent="-358775"/>
            <a:r>
              <a:rPr lang="en-US" altLang="zh-CN" sz="2000" dirty="0"/>
              <a:t>Whether coexistence study for HAPS should be prioritized at current stage needs further discussion. </a:t>
            </a:r>
          </a:p>
          <a:p>
            <a:pPr marL="358775" indent="-358775"/>
            <a:r>
              <a:rPr lang="en-US" altLang="zh-CN" sz="2000" dirty="0"/>
              <a:t>Further discuss following option for coexistence scenarios. (Not exclusive list)</a:t>
            </a:r>
          </a:p>
          <a:p>
            <a:pPr marL="815975" lvl="1" indent="-358775"/>
            <a:r>
              <a:rPr lang="en-GB" altLang="zh-CN" sz="1600" dirty="0"/>
              <a:t>Consider both densely deployed TN and sparsely deployed TN in HAPS-TN co-existence scenarios. </a:t>
            </a:r>
          </a:p>
          <a:p>
            <a:pPr marL="815975" lvl="1" indent="-358775"/>
            <a:r>
              <a:rPr lang="en-GB" altLang="zh-CN" sz="1600" dirty="0"/>
              <a:t>To consider wrap-around with 19 sites (3 sectors </a:t>
            </a:r>
            <a:r>
              <a:rPr lang="en-GB" altLang="zh-CN" sz="1600"/>
              <a:t>per site) </a:t>
            </a:r>
            <a:r>
              <a:rPr lang="en-GB" altLang="zh-CN" sz="1600" dirty="0"/>
              <a:t>for TN network.</a:t>
            </a:r>
          </a:p>
          <a:p>
            <a:pPr marL="815975" lvl="1" indent="-358775"/>
            <a:r>
              <a:rPr lang="en-GB" altLang="zh-CN" sz="1600" dirty="0"/>
              <a:t>FFS if multiple HAPS platform instead of only one is to be considered.</a:t>
            </a:r>
          </a:p>
          <a:p>
            <a:pPr marL="815975" lvl="1" indent="-358775"/>
            <a:r>
              <a:rPr lang="en-GB" altLang="zh-CN" sz="1600" dirty="0"/>
              <a:t>FFS </a:t>
            </a:r>
            <a:r>
              <a:rPr lang="en-GB" altLang="zh-CN" sz="1600" dirty="0" err="1"/>
              <a:t>i</a:t>
            </a:r>
            <a:r>
              <a:rPr lang="da-DK" altLang="zh-CN" sz="1600" dirty="0"/>
              <a:t>f</a:t>
            </a:r>
            <a:r>
              <a:rPr lang="en-US" altLang="zh-CN" sz="1600" dirty="0"/>
              <a:t> </a:t>
            </a:r>
            <a:r>
              <a:rPr lang="en-GB" altLang="zh-CN" sz="1600" dirty="0"/>
              <a:t>uncoordinated operation between two adjacent channel operators</a:t>
            </a:r>
            <a:r>
              <a:rPr lang="en-US" altLang="zh-CN" sz="1600" dirty="0"/>
              <a:t> for HAPS to HAPS scenario is needed.</a:t>
            </a:r>
          </a:p>
          <a:p>
            <a:pPr marL="815975" lvl="1" indent="-358775"/>
            <a:endParaRPr lang="en-GB" altLang="zh-CN" sz="1600" dirty="0"/>
          </a:p>
          <a:p>
            <a:pPr marL="815975" lvl="1" indent="-358775"/>
            <a:endParaRPr lang="en-GB" altLang="zh-CN" sz="1600" dirty="0"/>
          </a:p>
          <a:p>
            <a:pPr marL="815975" lvl="1" indent="-358775"/>
            <a:endParaRPr lang="en-US" altLang="zh-CN" sz="1600" dirty="0"/>
          </a:p>
        </p:txBody>
      </p:sp>
      <p:graphicFrame>
        <p:nvGraphicFramePr>
          <p:cNvPr id="4" name="表格 3"/>
          <p:cNvGraphicFramePr>
            <a:graphicFrameLocks noGrp="1"/>
          </p:cNvGraphicFramePr>
          <p:nvPr>
            <p:extLst>
              <p:ext uri="{D42A27DB-BD31-4B8C-83A1-F6EECF244321}">
                <p14:modId xmlns:p14="http://schemas.microsoft.com/office/powerpoint/2010/main" val="3109419770"/>
              </p:ext>
            </p:extLst>
          </p:nvPr>
        </p:nvGraphicFramePr>
        <p:xfrm>
          <a:off x="3148136" y="3800783"/>
          <a:ext cx="5136127" cy="2572640"/>
        </p:xfrm>
        <a:graphic>
          <a:graphicData uri="http://schemas.openxmlformats.org/drawingml/2006/table">
            <a:tbl>
              <a:tblPr firstRow="1" firstCol="1" bandRow="1">
                <a:tableStyleId>{5940675A-B579-460E-94D1-54222C63F5DA}</a:tableStyleId>
              </a:tblPr>
              <a:tblGrid>
                <a:gridCol w="1057276">
                  <a:extLst>
                    <a:ext uri="{9D8B030D-6E8A-4147-A177-3AD203B41FA5}">
                      <a16:colId xmlns:a16="http://schemas.microsoft.com/office/drawing/2014/main" xmlns="" val="20000"/>
                    </a:ext>
                  </a:extLst>
                </a:gridCol>
                <a:gridCol w="2158839">
                  <a:extLst>
                    <a:ext uri="{9D8B030D-6E8A-4147-A177-3AD203B41FA5}">
                      <a16:colId xmlns:a16="http://schemas.microsoft.com/office/drawing/2014/main" xmlns="" val="20001"/>
                    </a:ext>
                  </a:extLst>
                </a:gridCol>
                <a:gridCol w="1920012">
                  <a:extLst>
                    <a:ext uri="{9D8B030D-6E8A-4147-A177-3AD203B41FA5}">
                      <a16:colId xmlns:a16="http://schemas.microsoft.com/office/drawing/2014/main" xmlns="" val="20002"/>
                    </a:ext>
                  </a:extLst>
                </a:gridCol>
              </a:tblGrid>
              <a:tr h="2402138">
                <a:tc>
                  <a:txBody>
                    <a:bodyPr/>
                    <a:lstStyle/>
                    <a:p>
                      <a:pPr marL="0" indent="0" fontAlgn="auto" hangingPunct="1">
                        <a:spcAft>
                          <a:spcPts val="600"/>
                        </a:spcAft>
                      </a:pPr>
                      <a:r>
                        <a:rPr lang="en-GB" sz="1000" dirty="0">
                          <a:effectLst/>
                        </a:rPr>
                        <a:t>HAPS – TN ACI</a:t>
                      </a:r>
                      <a:endParaRPr lang="zh-CN" sz="1000" dirty="0">
                        <a:effectLst/>
                        <a:latin typeface="Times New Roman" panose="02020603050405020304" pitchFamily="18" charset="0"/>
                        <a:ea typeface="MS Mincho"/>
                      </a:endParaRPr>
                    </a:p>
                  </a:txBody>
                  <a:tcPr marL="68580" marR="68580" marT="0" marB="0"/>
                </a:tc>
                <a:tc>
                  <a:txBody>
                    <a:bodyPr/>
                    <a:lstStyle/>
                    <a:p>
                      <a:pPr marL="0" indent="0" fontAlgn="auto" hangingPunct="1">
                        <a:spcAft>
                          <a:spcPts val="600"/>
                        </a:spcAft>
                      </a:pPr>
                      <a:r>
                        <a:rPr lang="en-GB" sz="1000" dirty="0">
                          <a:effectLst/>
                        </a:rPr>
                        <a:t>HAPS may cover a large area with multiple cells.</a:t>
                      </a:r>
                    </a:p>
                    <a:p>
                      <a:pPr marL="0" indent="0" fontAlgn="auto" hangingPunct="1">
                        <a:spcAft>
                          <a:spcPts val="600"/>
                        </a:spcAft>
                      </a:pPr>
                      <a:r>
                        <a:rPr lang="en-GB" sz="1000" dirty="0">
                          <a:effectLst/>
                        </a:rPr>
                        <a:t>A cellular layout of 19 sites, 57 cells with a certain ISD may be used to model TN</a:t>
                      </a:r>
                      <a:endParaRPr lang="zh-CN" sz="1000" dirty="0">
                        <a:effectLst/>
                        <a:latin typeface="Times New Roman" panose="02020603050405020304" pitchFamily="18" charset="0"/>
                        <a:ea typeface="MS Mincho"/>
                      </a:endParaRPr>
                    </a:p>
                  </a:txBody>
                  <a:tcPr marL="68580" marR="68580" marT="0" marB="0"/>
                </a:tc>
                <a:tc>
                  <a:txBody>
                    <a:bodyPr/>
                    <a:lstStyle/>
                    <a:p>
                      <a:pPr marL="0" indent="0" fontAlgn="auto" hangingPunct="1">
                        <a:spcAft>
                          <a:spcPts val="600"/>
                        </a:spcAft>
                      </a:pPr>
                      <a:r>
                        <a:rPr lang="en-GB" sz="1000" dirty="0">
                          <a:effectLst/>
                        </a:rPr>
                        <a:t>HAPS coverage overlaps spotty TN cells</a:t>
                      </a:r>
                      <a:endParaRPr lang="zh-CN" sz="1000" dirty="0">
                        <a:effectLst/>
                        <a:latin typeface="Times New Roman" panose="02020603050405020304" pitchFamily="18" charset="0"/>
                        <a:ea typeface="MS Mincho"/>
                      </a:endParaRPr>
                    </a:p>
                  </a:txBody>
                  <a:tcPr marL="68580" marR="68580" marT="0" marB="0"/>
                </a:tc>
                <a:extLst>
                  <a:ext uri="{0D108BD9-81ED-4DB2-BD59-A6C34878D82A}">
                    <a16:rowId xmlns:a16="http://schemas.microsoft.com/office/drawing/2014/main" xmlns="" val="10000"/>
                  </a:ext>
                </a:extLst>
              </a:tr>
              <a:tr h="170502">
                <a:tc>
                  <a:txBody>
                    <a:bodyPr/>
                    <a:lstStyle/>
                    <a:p>
                      <a:pPr marL="0" indent="0" fontAlgn="auto" hangingPunct="1">
                        <a:spcAft>
                          <a:spcPts val="600"/>
                        </a:spcAft>
                      </a:pPr>
                      <a:r>
                        <a:rPr lang="en-GB" sz="1000" dirty="0">
                          <a:effectLst/>
                        </a:rPr>
                        <a:t>HAPS-HAPS ACI</a:t>
                      </a:r>
                      <a:endParaRPr lang="zh-CN" sz="1000" dirty="0">
                        <a:effectLst/>
                        <a:latin typeface="Times New Roman" panose="02020603050405020304" pitchFamily="18" charset="0"/>
                        <a:ea typeface="MS Mincho"/>
                      </a:endParaRPr>
                    </a:p>
                  </a:txBody>
                  <a:tcPr marL="68580" marR="68580" marT="0" marB="0"/>
                </a:tc>
                <a:tc gridSpan="2">
                  <a:txBody>
                    <a:bodyPr/>
                    <a:lstStyle/>
                    <a:p>
                      <a:pPr indent="266700" fontAlgn="auto" hangingPunct="1">
                        <a:spcAft>
                          <a:spcPts val="600"/>
                        </a:spcAft>
                      </a:pPr>
                      <a:r>
                        <a:rPr lang="en-GB" sz="1000" dirty="0">
                          <a:effectLst/>
                        </a:rPr>
                        <a:t>FFS</a:t>
                      </a:r>
                      <a:endParaRPr lang="zh-CN" sz="1000" dirty="0">
                        <a:effectLst/>
                        <a:latin typeface="Times New Roman" panose="02020603050405020304" pitchFamily="18" charset="0"/>
                        <a:ea typeface="MS Mincho"/>
                      </a:endParaRPr>
                    </a:p>
                  </a:txBody>
                  <a:tcPr marL="68580" marR="68580" marT="0" marB="0"/>
                </a:tc>
                <a:tc hMerge="1">
                  <a:txBody>
                    <a:bodyPr/>
                    <a:lstStyle/>
                    <a:p>
                      <a:endParaRPr lang="zh-CN" altLang="en-US"/>
                    </a:p>
                  </a:txBody>
                  <a:tcPr/>
                </a:tc>
                <a:extLst>
                  <a:ext uri="{0D108BD9-81ED-4DB2-BD59-A6C34878D82A}">
                    <a16:rowId xmlns:a16="http://schemas.microsoft.com/office/drawing/2014/main" xmlns="" val="10001"/>
                  </a:ext>
                </a:extLst>
              </a:tr>
            </a:tbl>
          </a:graphicData>
        </a:graphic>
      </p:graphicFrame>
      <p:pic>
        <p:nvPicPr>
          <p:cNvPr id="1029" name="Picture 4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67129" y="4707163"/>
            <a:ext cx="1943100" cy="14478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23" descr="Diagram&#10;&#10;Description automatically generate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73346" y="4435976"/>
            <a:ext cx="1447800" cy="1419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7853536"/>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US" altLang="en-US" sz="3600" dirty="0"/>
              <a:t>Simulation Assumptions</a:t>
            </a:r>
            <a:endParaRPr lang="en-GB" altLang="en-US" dirty="0"/>
          </a:p>
        </p:txBody>
      </p:sp>
      <p:sp>
        <p:nvSpPr>
          <p:cNvPr id="5" name="Content Placeholder 2">
            <a:extLst>
              <a:ext uri="{FF2B5EF4-FFF2-40B4-BE49-F238E27FC236}">
                <a16:creationId xmlns:a16="http://schemas.microsoft.com/office/drawing/2014/main" xmlns="" id="{8B215120-9330-4C24-86C0-93DB3C460B0D}"/>
              </a:ext>
            </a:extLst>
          </p:cNvPr>
          <p:cNvSpPr txBox="1">
            <a:spLocks/>
          </p:cNvSpPr>
          <p:nvPr/>
        </p:nvSpPr>
        <p:spPr bwMode="auto">
          <a:xfrm>
            <a:off x="676275" y="1799288"/>
            <a:ext cx="6573452" cy="167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8775" indent="-358775"/>
            <a:r>
              <a:rPr lang="en-GB" altLang="zh-CN" sz="2400" dirty="0"/>
              <a:t>Further discuss Simulation assumptions for HAPS - TN</a:t>
            </a:r>
            <a:r>
              <a:rPr lang="en-US" altLang="zh-CN" sz="2400" dirty="0"/>
              <a:t>: </a:t>
            </a:r>
          </a:p>
          <a:p>
            <a:pPr marL="806450" indent="-447675"/>
            <a:r>
              <a:rPr lang="en-US" altLang="zh-CN" sz="2400" dirty="0"/>
              <a:t>The example table could be a starting point </a:t>
            </a:r>
          </a:p>
          <a:p>
            <a:pPr marL="806450" indent="-447675"/>
            <a:r>
              <a:rPr lang="en-US" altLang="zh-CN" sz="2400" dirty="0"/>
              <a:t>These parameters are being considered in ITU-R.</a:t>
            </a:r>
            <a:endParaRPr lang="zh-CN" altLang="zh-CN" sz="2400" dirty="0"/>
          </a:p>
          <a:p>
            <a:pPr marL="806450" indent="-447675"/>
            <a:endParaRPr lang="en-US" altLang="zh-CN" sz="2400" dirty="0"/>
          </a:p>
          <a:p>
            <a:pPr marL="806450" indent="-447675"/>
            <a:endParaRPr lang="en-US" altLang="zh-CN" sz="2000" dirty="0"/>
          </a:p>
        </p:txBody>
      </p:sp>
      <p:graphicFrame>
        <p:nvGraphicFramePr>
          <p:cNvPr id="3" name="表格 2"/>
          <p:cNvGraphicFramePr>
            <a:graphicFrameLocks noGrp="1"/>
          </p:cNvGraphicFramePr>
          <p:nvPr>
            <p:extLst>
              <p:ext uri="{D42A27DB-BD31-4B8C-83A1-F6EECF244321}">
                <p14:modId xmlns:p14="http://schemas.microsoft.com/office/powerpoint/2010/main" val="4213030434"/>
              </p:ext>
            </p:extLst>
          </p:nvPr>
        </p:nvGraphicFramePr>
        <p:xfrm>
          <a:off x="7411652" y="1797051"/>
          <a:ext cx="4008822" cy="4592557"/>
        </p:xfrm>
        <a:graphic>
          <a:graphicData uri="http://schemas.openxmlformats.org/drawingml/2006/table">
            <a:tbl>
              <a:tblPr firstRow="1" firstCol="1" bandRow="1">
                <a:tableStyleId>{5940675A-B579-460E-94D1-54222C63F5DA}</a:tableStyleId>
              </a:tblPr>
              <a:tblGrid>
                <a:gridCol w="1436995">
                  <a:extLst>
                    <a:ext uri="{9D8B030D-6E8A-4147-A177-3AD203B41FA5}">
                      <a16:colId xmlns:a16="http://schemas.microsoft.com/office/drawing/2014/main" xmlns="" val="20000"/>
                    </a:ext>
                  </a:extLst>
                </a:gridCol>
                <a:gridCol w="1330018">
                  <a:extLst>
                    <a:ext uri="{9D8B030D-6E8A-4147-A177-3AD203B41FA5}">
                      <a16:colId xmlns:a16="http://schemas.microsoft.com/office/drawing/2014/main" xmlns="" val="20001"/>
                    </a:ext>
                  </a:extLst>
                </a:gridCol>
                <a:gridCol w="1241809">
                  <a:extLst>
                    <a:ext uri="{9D8B030D-6E8A-4147-A177-3AD203B41FA5}">
                      <a16:colId xmlns:a16="http://schemas.microsoft.com/office/drawing/2014/main" xmlns="" val="20002"/>
                    </a:ext>
                  </a:extLst>
                </a:gridCol>
              </a:tblGrid>
              <a:tr h="232205">
                <a:tc>
                  <a:txBody>
                    <a:bodyPr/>
                    <a:lstStyle/>
                    <a:p>
                      <a:pPr algn="ctr" fontAlgn="base" hangingPunct="0">
                        <a:spcAft>
                          <a:spcPts val="0"/>
                        </a:spcAft>
                      </a:pPr>
                      <a:r>
                        <a:rPr lang="zh-CN" sz="800">
                          <a:effectLst/>
                        </a:rPr>
                        <a:t>Frequency band </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23394" marB="23394" anchor="ctr"/>
                </a:tc>
                <a:tc gridSpan="2">
                  <a:txBody>
                    <a:bodyPr/>
                    <a:lstStyle/>
                    <a:p>
                      <a:pPr algn="ctr" fontAlgn="auto" hangingPunct="1">
                        <a:spcAft>
                          <a:spcPts val="0"/>
                        </a:spcAft>
                      </a:pPr>
                      <a:r>
                        <a:rPr lang="en-US" sz="800">
                          <a:effectLst/>
                        </a:rPr>
                        <a:t>Band n1 (UL: 1920-1980 MHz, DL: 2110-2170 MHz)</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0" marB="0"/>
                </a:tc>
                <a:tc hMerge="1">
                  <a:txBody>
                    <a:bodyPr/>
                    <a:lstStyle/>
                    <a:p>
                      <a:endParaRPr lang="zh-CN" altLang="en-US"/>
                    </a:p>
                  </a:txBody>
                  <a:tcPr/>
                </a:tc>
                <a:extLst>
                  <a:ext uri="{0D108BD9-81ED-4DB2-BD59-A6C34878D82A}">
                    <a16:rowId xmlns:a16="http://schemas.microsoft.com/office/drawing/2014/main" xmlns="" val="10000"/>
                  </a:ext>
                </a:extLst>
              </a:tr>
              <a:tr h="164479">
                <a:tc>
                  <a:txBody>
                    <a:bodyPr/>
                    <a:lstStyle/>
                    <a:p>
                      <a:pPr algn="ctr" fontAlgn="base" hangingPunct="0">
                        <a:spcAft>
                          <a:spcPts val="0"/>
                        </a:spcAft>
                      </a:pPr>
                      <a:r>
                        <a:rPr lang="zh-CN" sz="800">
                          <a:effectLst/>
                        </a:rPr>
                        <a:t>Terrestrial environment</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23394" marB="23394" anchor="ctr"/>
                </a:tc>
                <a:tc>
                  <a:txBody>
                    <a:bodyPr/>
                    <a:lstStyle/>
                    <a:p>
                      <a:pPr algn="ctr" fontAlgn="base" hangingPunct="0">
                        <a:spcAft>
                          <a:spcPts val="0"/>
                        </a:spcAft>
                      </a:pPr>
                      <a:r>
                        <a:rPr lang="zh-CN" sz="800">
                          <a:effectLst/>
                        </a:rPr>
                        <a:t>Urban Macro</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0" marB="0"/>
                </a:tc>
                <a:tc>
                  <a:txBody>
                    <a:bodyPr/>
                    <a:lstStyle/>
                    <a:p>
                      <a:pPr algn="ctr" fontAlgn="base" hangingPunct="0">
                        <a:spcAft>
                          <a:spcPts val="0"/>
                        </a:spcAft>
                      </a:pPr>
                      <a:r>
                        <a:rPr lang="zh-CN" sz="800">
                          <a:effectLst/>
                        </a:rPr>
                        <a:t>Rural Macro</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23394" marB="23394" anchor="ctr"/>
                </a:tc>
                <a:extLst>
                  <a:ext uri="{0D108BD9-81ED-4DB2-BD59-A6C34878D82A}">
                    <a16:rowId xmlns:a16="http://schemas.microsoft.com/office/drawing/2014/main" xmlns="" val="10001"/>
                  </a:ext>
                </a:extLst>
              </a:tr>
              <a:tr h="164479">
                <a:tc>
                  <a:txBody>
                    <a:bodyPr/>
                    <a:lstStyle/>
                    <a:p>
                      <a:pPr algn="ctr" fontAlgn="base" hangingPunct="0">
                        <a:spcAft>
                          <a:spcPts val="0"/>
                        </a:spcAft>
                      </a:pPr>
                      <a:r>
                        <a:rPr lang="zh-CN" sz="800">
                          <a:effectLst/>
                        </a:rPr>
                        <a:t>Channel bandwidth</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23394" marB="23394" anchor="ctr"/>
                </a:tc>
                <a:tc>
                  <a:txBody>
                    <a:bodyPr/>
                    <a:lstStyle/>
                    <a:p>
                      <a:pPr algn="ctr" fontAlgn="base" hangingPunct="0">
                        <a:spcAft>
                          <a:spcPts val="0"/>
                        </a:spcAft>
                      </a:pPr>
                      <a:r>
                        <a:rPr lang="zh-CN" sz="800">
                          <a:effectLst/>
                        </a:rPr>
                        <a:t>20 MHz</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0" marB="0" anchor="ctr"/>
                </a:tc>
                <a:tc>
                  <a:txBody>
                    <a:bodyPr/>
                    <a:lstStyle/>
                    <a:p>
                      <a:pPr algn="ctr" fontAlgn="base" hangingPunct="0">
                        <a:spcAft>
                          <a:spcPts val="0"/>
                        </a:spcAft>
                      </a:pPr>
                      <a:r>
                        <a:rPr lang="zh-CN" sz="800">
                          <a:effectLst/>
                        </a:rPr>
                        <a:t>20 MHz</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23394" marB="23394" anchor="ctr"/>
                </a:tc>
                <a:extLst>
                  <a:ext uri="{0D108BD9-81ED-4DB2-BD59-A6C34878D82A}">
                    <a16:rowId xmlns:a16="http://schemas.microsoft.com/office/drawing/2014/main" xmlns="" val="10002"/>
                  </a:ext>
                </a:extLst>
              </a:tr>
              <a:tr h="164479">
                <a:tc>
                  <a:txBody>
                    <a:bodyPr/>
                    <a:lstStyle/>
                    <a:p>
                      <a:pPr algn="ctr" fontAlgn="base" hangingPunct="0">
                        <a:spcAft>
                          <a:spcPts val="0"/>
                        </a:spcAft>
                      </a:pPr>
                      <a:r>
                        <a:rPr lang="zh-CN" sz="800">
                          <a:effectLst/>
                        </a:rPr>
                        <a:t>HAPS altitude </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23394" marB="23394" anchor="ctr"/>
                </a:tc>
                <a:tc>
                  <a:txBody>
                    <a:bodyPr/>
                    <a:lstStyle/>
                    <a:p>
                      <a:pPr algn="ctr" fontAlgn="base" hangingPunct="0">
                        <a:spcAft>
                          <a:spcPts val="0"/>
                        </a:spcAft>
                      </a:pPr>
                      <a:r>
                        <a:rPr lang="zh-CN" sz="800">
                          <a:effectLst/>
                        </a:rPr>
                        <a:t>20 Km</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0" marB="0" anchor="ctr"/>
                </a:tc>
                <a:tc>
                  <a:txBody>
                    <a:bodyPr/>
                    <a:lstStyle/>
                    <a:p>
                      <a:pPr algn="ctr" fontAlgn="base" hangingPunct="0">
                        <a:spcAft>
                          <a:spcPts val="0"/>
                        </a:spcAft>
                      </a:pPr>
                      <a:r>
                        <a:rPr lang="zh-CN" sz="800">
                          <a:effectLst/>
                        </a:rPr>
                        <a:t>20 Km</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23394" marB="23394" anchor="ctr"/>
                </a:tc>
                <a:extLst>
                  <a:ext uri="{0D108BD9-81ED-4DB2-BD59-A6C34878D82A}">
                    <a16:rowId xmlns:a16="http://schemas.microsoft.com/office/drawing/2014/main" xmlns="" val="10003"/>
                  </a:ext>
                </a:extLst>
              </a:tr>
              <a:tr h="164479">
                <a:tc>
                  <a:txBody>
                    <a:bodyPr/>
                    <a:lstStyle/>
                    <a:p>
                      <a:pPr algn="ctr" fontAlgn="base" hangingPunct="0">
                        <a:spcAft>
                          <a:spcPts val="0"/>
                        </a:spcAft>
                      </a:pPr>
                      <a:r>
                        <a:rPr lang="zh-CN" sz="800">
                          <a:effectLst/>
                        </a:rPr>
                        <a:t>HAPS coverage radius</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23394" marB="23394" anchor="ctr"/>
                </a:tc>
                <a:tc>
                  <a:txBody>
                    <a:bodyPr/>
                    <a:lstStyle/>
                    <a:p>
                      <a:pPr algn="ctr" fontAlgn="base" hangingPunct="0">
                        <a:spcAft>
                          <a:spcPts val="0"/>
                        </a:spcAft>
                      </a:pPr>
                      <a:r>
                        <a:rPr lang="zh-CN" sz="800">
                          <a:effectLst/>
                        </a:rPr>
                        <a:t>100 Km</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0" marB="0" anchor="ctr"/>
                </a:tc>
                <a:tc>
                  <a:txBody>
                    <a:bodyPr/>
                    <a:lstStyle/>
                    <a:p>
                      <a:pPr algn="ctr" fontAlgn="base" hangingPunct="0">
                        <a:spcAft>
                          <a:spcPts val="0"/>
                        </a:spcAft>
                      </a:pPr>
                      <a:r>
                        <a:rPr lang="zh-CN" sz="800">
                          <a:effectLst/>
                        </a:rPr>
                        <a:t>100 Km</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23394" marB="23394" anchor="ctr"/>
                </a:tc>
                <a:extLst>
                  <a:ext uri="{0D108BD9-81ED-4DB2-BD59-A6C34878D82A}">
                    <a16:rowId xmlns:a16="http://schemas.microsoft.com/office/drawing/2014/main" xmlns="" val="10004"/>
                  </a:ext>
                </a:extLst>
              </a:tr>
              <a:tr h="280582">
                <a:tc>
                  <a:txBody>
                    <a:bodyPr/>
                    <a:lstStyle/>
                    <a:p>
                      <a:pPr marR="17780" algn="ctr" fontAlgn="auto" hangingPunct="1">
                        <a:spcAft>
                          <a:spcPts val="0"/>
                        </a:spcAft>
                      </a:pPr>
                      <a:r>
                        <a:rPr lang="en-US" sz="800">
                          <a:effectLst/>
                        </a:rPr>
                        <a:t>HAPS and TN coverage center distance</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23394" marB="23394" anchor="ctr"/>
                </a:tc>
                <a:tc>
                  <a:txBody>
                    <a:bodyPr/>
                    <a:lstStyle/>
                    <a:p>
                      <a:pPr algn="ctr" fontAlgn="base" hangingPunct="0">
                        <a:spcAft>
                          <a:spcPts val="0"/>
                        </a:spcAft>
                      </a:pPr>
                      <a:r>
                        <a:rPr lang="zh-CN" sz="800">
                          <a:effectLst/>
                        </a:rPr>
                        <a:t>0, 20, 40 Km</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0" marB="0" anchor="ctr"/>
                </a:tc>
                <a:tc>
                  <a:txBody>
                    <a:bodyPr/>
                    <a:lstStyle/>
                    <a:p>
                      <a:pPr algn="ctr" fontAlgn="base" hangingPunct="0">
                        <a:spcAft>
                          <a:spcPts val="0"/>
                        </a:spcAft>
                      </a:pPr>
                      <a:r>
                        <a:rPr lang="zh-CN" sz="800">
                          <a:effectLst/>
                        </a:rPr>
                        <a:t>0, 20, 40 Km</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23394" marB="23394" anchor="ctr"/>
                </a:tc>
                <a:extLst>
                  <a:ext uri="{0D108BD9-81ED-4DB2-BD59-A6C34878D82A}">
                    <a16:rowId xmlns:a16="http://schemas.microsoft.com/office/drawing/2014/main" xmlns="" val="10005"/>
                  </a:ext>
                </a:extLst>
              </a:tr>
              <a:tr h="164479">
                <a:tc>
                  <a:txBody>
                    <a:bodyPr/>
                    <a:lstStyle/>
                    <a:p>
                      <a:pPr algn="ctr" fontAlgn="base" hangingPunct="0">
                        <a:spcAft>
                          <a:spcPts val="0"/>
                        </a:spcAft>
                      </a:pPr>
                      <a:r>
                        <a:rPr lang="zh-CN" sz="800">
                          <a:effectLst/>
                        </a:rPr>
                        <a:t>HAPS channel model</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23394" marB="23394" anchor="ctr"/>
                </a:tc>
                <a:tc>
                  <a:txBody>
                    <a:bodyPr/>
                    <a:lstStyle/>
                    <a:p>
                      <a:pPr algn="ctr" fontAlgn="base" hangingPunct="0">
                        <a:spcAft>
                          <a:spcPts val="0"/>
                        </a:spcAft>
                      </a:pPr>
                      <a:r>
                        <a:rPr lang="zh-CN" sz="800">
                          <a:effectLst/>
                        </a:rPr>
                        <a:t>NTN urban [7]</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0" marB="0" anchor="ctr"/>
                </a:tc>
                <a:tc>
                  <a:txBody>
                    <a:bodyPr/>
                    <a:lstStyle/>
                    <a:p>
                      <a:pPr algn="ctr" fontAlgn="base" hangingPunct="0">
                        <a:spcAft>
                          <a:spcPts val="0"/>
                        </a:spcAft>
                      </a:pPr>
                      <a:r>
                        <a:rPr lang="zh-CN" sz="800">
                          <a:effectLst/>
                        </a:rPr>
                        <a:t>NTN rural [7]</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23394" marB="23394" anchor="ctr"/>
                </a:tc>
                <a:extLst>
                  <a:ext uri="{0D108BD9-81ED-4DB2-BD59-A6C34878D82A}">
                    <a16:rowId xmlns:a16="http://schemas.microsoft.com/office/drawing/2014/main" xmlns="" val="10006"/>
                  </a:ext>
                </a:extLst>
              </a:tr>
              <a:tr h="280582">
                <a:tc>
                  <a:txBody>
                    <a:bodyPr/>
                    <a:lstStyle/>
                    <a:p>
                      <a:pPr algn="ctr" fontAlgn="base" hangingPunct="0">
                        <a:spcAft>
                          <a:spcPts val="0"/>
                        </a:spcAft>
                      </a:pPr>
                      <a:r>
                        <a:rPr lang="zh-CN" sz="800">
                          <a:effectLst/>
                        </a:rPr>
                        <a:t>HAPS indoor UE percentage</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23394" marB="23394" anchor="ctr"/>
                </a:tc>
                <a:tc>
                  <a:txBody>
                    <a:bodyPr/>
                    <a:lstStyle/>
                    <a:p>
                      <a:pPr algn="ctr" fontAlgn="base" hangingPunct="0">
                        <a:spcAft>
                          <a:spcPts val="0"/>
                        </a:spcAft>
                      </a:pPr>
                      <a:r>
                        <a:rPr lang="zh-CN" sz="800">
                          <a:effectLst/>
                        </a:rPr>
                        <a:t>0%</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0" marB="0" anchor="ctr"/>
                </a:tc>
                <a:tc>
                  <a:txBody>
                    <a:bodyPr/>
                    <a:lstStyle/>
                    <a:p>
                      <a:pPr algn="ctr" fontAlgn="base" hangingPunct="0">
                        <a:spcAft>
                          <a:spcPts val="0"/>
                        </a:spcAft>
                      </a:pPr>
                      <a:r>
                        <a:rPr lang="zh-CN" sz="800">
                          <a:effectLst/>
                        </a:rPr>
                        <a:t>0%</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23394" marB="23394" anchor="ctr"/>
                </a:tc>
                <a:extLst>
                  <a:ext uri="{0D108BD9-81ED-4DB2-BD59-A6C34878D82A}">
                    <a16:rowId xmlns:a16="http://schemas.microsoft.com/office/drawing/2014/main" xmlns="" val="10007"/>
                  </a:ext>
                </a:extLst>
              </a:tr>
              <a:tr h="164479">
                <a:tc>
                  <a:txBody>
                    <a:bodyPr/>
                    <a:lstStyle/>
                    <a:p>
                      <a:pPr algn="ctr" fontAlgn="base" hangingPunct="0">
                        <a:spcAft>
                          <a:spcPts val="0"/>
                        </a:spcAft>
                      </a:pPr>
                      <a:r>
                        <a:rPr lang="zh-CN" sz="800">
                          <a:effectLst/>
                        </a:rPr>
                        <a:t>TN inter-site distance</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23394" marB="23394" anchor="ctr"/>
                </a:tc>
                <a:tc>
                  <a:txBody>
                    <a:bodyPr/>
                    <a:lstStyle/>
                    <a:p>
                      <a:pPr algn="ctr" fontAlgn="base" hangingPunct="0">
                        <a:spcAft>
                          <a:spcPts val="0"/>
                        </a:spcAft>
                      </a:pPr>
                      <a:r>
                        <a:rPr lang="zh-CN" sz="800">
                          <a:effectLst/>
                        </a:rPr>
                        <a:t>1 Km</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0" marB="0" anchor="ctr"/>
                </a:tc>
                <a:tc>
                  <a:txBody>
                    <a:bodyPr/>
                    <a:lstStyle/>
                    <a:p>
                      <a:pPr algn="ctr" fontAlgn="base" hangingPunct="0">
                        <a:spcAft>
                          <a:spcPts val="0"/>
                        </a:spcAft>
                      </a:pPr>
                      <a:r>
                        <a:rPr lang="zh-CN" sz="800">
                          <a:effectLst/>
                        </a:rPr>
                        <a:t>2 Km</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23394" marB="23394" anchor="ctr"/>
                </a:tc>
                <a:extLst>
                  <a:ext uri="{0D108BD9-81ED-4DB2-BD59-A6C34878D82A}">
                    <a16:rowId xmlns:a16="http://schemas.microsoft.com/office/drawing/2014/main" xmlns="" val="10008"/>
                  </a:ext>
                </a:extLst>
              </a:tr>
              <a:tr h="164479">
                <a:tc>
                  <a:txBody>
                    <a:bodyPr/>
                    <a:lstStyle/>
                    <a:p>
                      <a:pPr algn="ctr" fontAlgn="base" hangingPunct="0">
                        <a:spcAft>
                          <a:spcPts val="0"/>
                        </a:spcAft>
                      </a:pPr>
                      <a:r>
                        <a:rPr lang="zh-CN" sz="800">
                          <a:effectLst/>
                        </a:rPr>
                        <a:t>TN BS antenna height </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23394" marB="23394" anchor="ctr"/>
                </a:tc>
                <a:tc>
                  <a:txBody>
                    <a:bodyPr/>
                    <a:lstStyle/>
                    <a:p>
                      <a:pPr algn="ctr" fontAlgn="base" hangingPunct="0">
                        <a:spcAft>
                          <a:spcPts val="0"/>
                        </a:spcAft>
                      </a:pPr>
                      <a:r>
                        <a:rPr lang="zh-CN" sz="800">
                          <a:effectLst/>
                        </a:rPr>
                        <a:t>25 m</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0" marB="0" anchor="ctr"/>
                </a:tc>
                <a:tc>
                  <a:txBody>
                    <a:bodyPr/>
                    <a:lstStyle/>
                    <a:p>
                      <a:pPr algn="ctr" fontAlgn="base" hangingPunct="0">
                        <a:spcAft>
                          <a:spcPts val="0"/>
                        </a:spcAft>
                      </a:pPr>
                      <a:r>
                        <a:rPr lang="zh-CN" sz="800">
                          <a:effectLst/>
                        </a:rPr>
                        <a:t>35 m</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23394" marB="23394" anchor="ctr"/>
                </a:tc>
                <a:extLst>
                  <a:ext uri="{0D108BD9-81ED-4DB2-BD59-A6C34878D82A}">
                    <a16:rowId xmlns:a16="http://schemas.microsoft.com/office/drawing/2014/main" xmlns="" val="10009"/>
                  </a:ext>
                </a:extLst>
              </a:tr>
              <a:tr h="164479">
                <a:tc>
                  <a:txBody>
                    <a:bodyPr/>
                    <a:lstStyle/>
                    <a:p>
                      <a:pPr algn="ctr" fontAlgn="base" hangingPunct="0">
                        <a:spcAft>
                          <a:spcPts val="0"/>
                        </a:spcAft>
                      </a:pPr>
                      <a:r>
                        <a:rPr lang="zh-CN" sz="800">
                          <a:effectLst/>
                        </a:rPr>
                        <a:t>TN BS transmit power</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23394" marB="23394" anchor="ctr"/>
                </a:tc>
                <a:tc>
                  <a:txBody>
                    <a:bodyPr/>
                    <a:lstStyle/>
                    <a:p>
                      <a:pPr algn="ctr" fontAlgn="base" hangingPunct="0">
                        <a:spcAft>
                          <a:spcPts val="0"/>
                        </a:spcAft>
                      </a:pPr>
                      <a:r>
                        <a:rPr lang="zh-CN" sz="800">
                          <a:effectLst/>
                        </a:rPr>
                        <a:t>46 dBm</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0" marB="0" anchor="ctr"/>
                </a:tc>
                <a:tc>
                  <a:txBody>
                    <a:bodyPr/>
                    <a:lstStyle/>
                    <a:p>
                      <a:pPr algn="ctr" fontAlgn="base" hangingPunct="0">
                        <a:spcAft>
                          <a:spcPts val="0"/>
                        </a:spcAft>
                      </a:pPr>
                      <a:r>
                        <a:rPr lang="zh-CN" sz="800">
                          <a:effectLst/>
                        </a:rPr>
                        <a:t>46 dBm</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23394" marB="23394" anchor="ctr"/>
                </a:tc>
                <a:extLst>
                  <a:ext uri="{0D108BD9-81ED-4DB2-BD59-A6C34878D82A}">
                    <a16:rowId xmlns:a16="http://schemas.microsoft.com/office/drawing/2014/main" xmlns="" val="10010"/>
                  </a:ext>
                </a:extLst>
              </a:tr>
              <a:tr h="396684">
                <a:tc>
                  <a:txBody>
                    <a:bodyPr/>
                    <a:lstStyle/>
                    <a:p>
                      <a:pPr marR="17780" algn="ctr" fontAlgn="auto" hangingPunct="1">
                        <a:spcAft>
                          <a:spcPts val="0"/>
                        </a:spcAft>
                      </a:pPr>
                      <a:r>
                        <a:rPr lang="en-US" sz="800">
                          <a:effectLst/>
                        </a:rPr>
                        <a:t>TN BS antenna array configuration</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23394" marB="23394" anchor="ctr"/>
                </a:tc>
                <a:tc>
                  <a:txBody>
                    <a:bodyPr/>
                    <a:lstStyle/>
                    <a:p>
                      <a:pPr marR="17780" algn="ctr" fontAlgn="auto" hangingPunct="1">
                        <a:spcAft>
                          <a:spcPts val="0"/>
                        </a:spcAft>
                      </a:pPr>
                      <a:r>
                        <a:rPr lang="en-US" sz="800">
                          <a:effectLst/>
                        </a:rPr>
                        <a:t>8 x 8 x 2 (M=8, N=8, P=2)</a:t>
                      </a:r>
                      <a:endParaRPr lang="zh-CN" sz="800">
                        <a:effectLst/>
                      </a:endParaRPr>
                    </a:p>
                    <a:p>
                      <a:pPr algn="ctr" fontAlgn="auto" hangingPunct="1">
                        <a:spcAft>
                          <a:spcPts val="0"/>
                        </a:spcAft>
                      </a:pPr>
                      <a:r>
                        <a:rPr lang="en-US" sz="800">
                          <a:effectLst/>
                        </a:rPr>
                        <a:t>0.5 wavelength spacing</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0" marB="0" anchor="ctr"/>
                </a:tc>
                <a:tc>
                  <a:txBody>
                    <a:bodyPr/>
                    <a:lstStyle/>
                    <a:p>
                      <a:pPr marR="17780" algn="ctr" fontAlgn="auto" hangingPunct="1">
                        <a:spcAft>
                          <a:spcPts val="0"/>
                        </a:spcAft>
                      </a:pPr>
                      <a:r>
                        <a:rPr lang="en-US" sz="800">
                          <a:effectLst/>
                        </a:rPr>
                        <a:t>8 x 1 x 2 (M=8, N=1, P=2)</a:t>
                      </a:r>
                      <a:endParaRPr lang="zh-CN" sz="800">
                        <a:effectLst/>
                      </a:endParaRPr>
                    </a:p>
                    <a:p>
                      <a:pPr algn="ctr" fontAlgn="auto" hangingPunct="1">
                        <a:spcAft>
                          <a:spcPts val="0"/>
                        </a:spcAft>
                      </a:pPr>
                      <a:r>
                        <a:rPr lang="en-US" sz="800">
                          <a:effectLst/>
                        </a:rPr>
                        <a:t>0.5 wavelength spacing</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23394" marB="23394" anchor="ctr"/>
                </a:tc>
                <a:extLst>
                  <a:ext uri="{0D108BD9-81ED-4DB2-BD59-A6C34878D82A}">
                    <a16:rowId xmlns:a16="http://schemas.microsoft.com/office/drawing/2014/main" xmlns="" val="10011"/>
                  </a:ext>
                </a:extLst>
              </a:tr>
              <a:tr h="164479">
                <a:tc>
                  <a:txBody>
                    <a:bodyPr/>
                    <a:lstStyle/>
                    <a:p>
                      <a:pPr algn="ctr" fontAlgn="base" hangingPunct="0">
                        <a:spcAft>
                          <a:spcPts val="0"/>
                        </a:spcAft>
                      </a:pPr>
                      <a:r>
                        <a:rPr lang="zh-CN" sz="800">
                          <a:effectLst/>
                        </a:rPr>
                        <a:t>TN BS antenna downtilt</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23394" marB="23394" anchor="ctr"/>
                </a:tc>
                <a:tc>
                  <a:txBody>
                    <a:bodyPr/>
                    <a:lstStyle/>
                    <a:p>
                      <a:pPr algn="ctr" fontAlgn="base" hangingPunct="0">
                        <a:spcAft>
                          <a:spcPts val="0"/>
                        </a:spcAft>
                      </a:pPr>
                      <a:r>
                        <a:rPr lang="zh-CN" sz="800">
                          <a:effectLst/>
                        </a:rPr>
                        <a:t>10⁰</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0" marB="0" anchor="ctr"/>
                </a:tc>
                <a:tc>
                  <a:txBody>
                    <a:bodyPr/>
                    <a:lstStyle/>
                    <a:p>
                      <a:pPr algn="ctr" fontAlgn="base" hangingPunct="0">
                        <a:spcAft>
                          <a:spcPts val="0"/>
                        </a:spcAft>
                      </a:pPr>
                      <a:r>
                        <a:rPr lang="zh-CN" sz="800">
                          <a:effectLst/>
                        </a:rPr>
                        <a:t>6⁰</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23394" marB="23394" anchor="ctr"/>
                </a:tc>
                <a:extLst>
                  <a:ext uri="{0D108BD9-81ED-4DB2-BD59-A6C34878D82A}">
                    <a16:rowId xmlns:a16="http://schemas.microsoft.com/office/drawing/2014/main" xmlns="" val="10012"/>
                  </a:ext>
                </a:extLst>
              </a:tr>
              <a:tr h="164479">
                <a:tc>
                  <a:txBody>
                    <a:bodyPr/>
                    <a:lstStyle/>
                    <a:p>
                      <a:pPr algn="ctr" fontAlgn="base" hangingPunct="0">
                        <a:spcAft>
                          <a:spcPts val="0"/>
                        </a:spcAft>
                      </a:pPr>
                      <a:r>
                        <a:rPr lang="zh-CN" sz="800">
                          <a:effectLst/>
                        </a:rPr>
                        <a:t>TN channel model </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23394" marB="23394" anchor="ctr"/>
                </a:tc>
                <a:tc>
                  <a:txBody>
                    <a:bodyPr/>
                    <a:lstStyle/>
                    <a:p>
                      <a:pPr algn="ctr" fontAlgn="base" hangingPunct="0">
                        <a:spcAft>
                          <a:spcPts val="0"/>
                        </a:spcAft>
                      </a:pPr>
                      <a:r>
                        <a:rPr lang="zh-CN" sz="800">
                          <a:effectLst/>
                        </a:rPr>
                        <a:t>UMa model [8]</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0" marB="0" anchor="ctr"/>
                </a:tc>
                <a:tc>
                  <a:txBody>
                    <a:bodyPr/>
                    <a:lstStyle/>
                    <a:p>
                      <a:pPr algn="ctr" fontAlgn="base" hangingPunct="0">
                        <a:spcAft>
                          <a:spcPts val="0"/>
                        </a:spcAft>
                      </a:pPr>
                      <a:r>
                        <a:rPr lang="zh-CN" sz="800">
                          <a:effectLst/>
                        </a:rPr>
                        <a:t>RMa model [8]</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23394" marB="23394" anchor="ctr"/>
                </a:tc>
                <a:extLst>
                  <a:ext uri="{0D108BD9-81ED-4DB2-BD59-A6C34878D82A}">
                    <a16:rowId xmlns:a16="http://schemas.microsoft.com/office/drawing/2014/main" xmlns="" val="10013"/>
                  </a:ext>
                </a:extLst>
              </a:tr>
              <a:tr h="164479">
                <a:tc>
                  <a:txBody>
                    <a:bodyPr/>
                    <a:lstStyle/>
                    <a:p>
                      <a:pPr algn="ctr" fontAlgn="base" hangingPunct="0">
                        <a:spcAft>
                          <a:spcPts val="0"/>
                        </a:spcAft>
                      </a:pPr>
                      <a:r>
                        <a:rPr lang="zh-CN" sz="800">
                          <a:effectLst/>
                        </a:rPr>
                        <a:t>TN BS element gain</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23394" marB="23394" anchor="ctr"/>
                </a:tc>
                <a:tc>
                  <a:txBody>
                    <a:bodyPr/>
                    <a:lstStyle/>
                    <a:p>
                      <a:pPr algn="ctr" fontAlgn="base" hangingPunct="0">
                        <a:spcAft>
                          <a:spcPts val="0"/>
                        </a:spcAft>
                      </a:pPr>
                      <a:r>
                        <a:rPr lang="zh-CN" sz="800">
                          <a:effectLst/>
                        </a:rPr>
                        <a:t>8 dBi</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0" marB="0" anchor="ctr"/>
                </a:tc>
                <a:tc>
                  <a:txBody>
                    <a:bodyPr/>
                    <a:lstStyle/>
                    <a:p>
                      <a:pPr algn="ctr" fontAlgn="base" hangingPunct="0">
                        <a:spcAft>
                          <a:spcPts val="0"/>
                        </a:spcAft>
                      </a:pPr>
                      <a:r>
                        <a:rPr lang="zh-CN" sz="800">
                          <a:effectLst/>
                        </a:rPr>
                        <a:t>8 dBi</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23394" marB="23394" anchor="ctr"/>
                </a:tc>
                <a:extLst>
                  <a:ext uri="{0D108BD9-81ED-4DB2-BD59-A6C34878D82A}">
                    <a16:rowId xmlns:a16="http://schemas.microsoft.com/office/drawing/2014/main" xmlns="" val="10014"/>
                  </a:ext>
                </a:extLst>
              </a:tr>
              <a:tr h="280582">
                <a:tc>
                  <a:txBody>
                    <a:bodyPr/>
                    <a:lstStyle/>
                    <a:p>
                      <a:pPr marR="17780" algn="ctr" fontAlgn="auto" hangingPunct="1">
                        <a:spcAft>
                          <a:spcPts val="0"/>
                        </a:spcAft>
                      </a:pPr>
                      <a:r>
                        <a:rPr lang="en-US" sz="800">
                          <a:effectLst/>
                        </a:rPr>
                        <a:t>TN BS element HPBW horizontal/vertical</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23394" marB="23394" anchor="ctr"/>
                </a:tc>
                <a:tc>
                  <a:txBody>
                    <a:bodyPr/>
                    <a:lstStyle/>
                    <a:p>
                      <a:pPr algn="ctr" fontAlgn="base" hangingPunct="0">
                        <a:spcAft>
                          <a:spcPts val="0"/>
                        </a:spcAft>
                      </a:pPr>
                      <a:r>
                        <a:rPr lang="zh-CN" sz="800">
                          <a:effectLst/>
                        </a:rPr>
                        <a:t>65⁰ for H/V</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0" marB="0" anchor="ctr"/>
                </a:tc>
                <a:tc>
                  <a:txBody>
                    <a:bodyPr/>
                    <a:lstStyle/>
                    <a:p>
                      <a:pPr algn="ctr" fontAlgn="base" hangingPunct="0">
                        <a:spcAft>
                          <a:spcPts val="0"/>
                        </a:spcAft>
                      </a:pPr>
                      <a:r>
                        <a:rPr lang="zh-CN" sz="800">
                          <a:effectLst/>
                        </a:rPr>
                        <a:t>65⁰ for H/V</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23394" marB="23394" anchor="ctr"/>
                </a:tc>
                <a:extLst>
                  <a:ext uri="{0D108BD9-81ED-4DB2-BD59-A6C34878D82A}">
                    <a16:rowId xmlns:a16="http://schemas.microsoft.com/office/drawing/2014/main" xmlns="" val="10015"/>
                  </a:ext>
                </a:extLst>
              </a:tr>
              <a:tr h="280582">
                <a:tc>
                  <a:txBody>
                    <a:bodyPr/>
                    <a:lstStyle/>
                    <a:p>
                      <a:pPr marR="17780" algn="ctr" fontAlgn="auto" hangingPunct="1">
                        <a:spcAft>
                          <a:spcPts val="0"/>
                        </a:spcAft>
                      </a:pPr>
                      <a:r>
                        <a:rPr lang="en-US" sz="800">
                          <a:effectLst/>
                        </a:rPr>
                        <a:t>TN BS element radiation pattern</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23394" marB="23394" anchor="ctr"/>
                </a:tc>
                <a:tc>
                  <a:txBody>
                    <a:bodyPr/>
                    <a:lstStyle/>
                    <a:p>
                      <a:pPr algn="ctr" fontAlgn="base" hangingPunct="0">
                        <a:spcAft>
                          <a:spcPts val="0"/>
                        </a:spcAft>
                      </a:pPr>
                      <a:r>
                        <a:rPr lang="zh-CN" sz="800">
                          <a:effectLst/>
                        </a:rPr>
                        <a:t>As in Table 7.3-1 of [8]</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0" marB="0" anchor="ctr"/>
                </a:tc>
                <a:tc>
                  <a:txBody>
                    <a:bodyPr/>
                    <a:lstStyle/>
                    <a:p>
                      <a:pPr algn="ctr" fontAlgn="base" hangingPunct="0">
                        <a:spcAft>
                          <a:spcPts val="0"/>
                        </a:spcAft>
                      </a:pPr>
                      <a:r>
                        <a:rPr lang="zh-CN" sz="800">
                          <a:effectLst/>
                        </a:rPr>
                        <a:t>As in Table 7.3-1 of [8]</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23394" marB="23394" anchor="ctr"/>
                </a:tc>
                <a:extLst>
                  <a:ext uri="{0D108BD9-81ED-4DB2-BD59-A6C34878D82A}">
                    <a16:rowId xmlns:a16="http://schemas.microsoft.com/office/drawing/2014/main" xmlns="" val="10016"/>
                  </a:ext>
                </a:extLst>
              </a:tr>
              <a:tr h="164479">
                <a:tc>
                  <a:txBody>
                    <a:bodyPr/>
                    <a:lstStyle/>
                    <a:p>
                      <a:pPr algn="ctr" fontAlgn="base" hangingPunct="0">
                        <a:spcAft>
                          <a:spcPts val="0"/>
                        </a:spcAft>
                      </a:pPr>
                      <a:r>
                        <a:rPr lang="zh-CN" sz="800">
                          <a:effectLst/>
                        </a:rPr>
                        <a:t>TN indoor UE percentage</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23394" marB="23394" anchor="ctr"/>
                </a:tc>
                <a:tc>
                  <a:txBody>
                    <a:bodyPr/>
                    <a:lstStyle/>
                    <a:p>
                      <a:pPr algn="ctr" fontAlgn="base" hangingPunct="0">
                        <a:spcAft>
                          <a:spcPts val="0"/>
                        </a:spcAft>
                      </a:pPr>
                      <a:r>
                        <a:rPr lang="zh-CN" sz="800">
                          <a:effectLst/>
                        </a:rPr>
                        <a:t>70%</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0" marB="0" anchor="ctr"/>
                </a:tc>
                <a:tc>
                  <a:txBody>
                    <a:bodyPr/>
                    <a:lstStyle/>
                    <a:p>
                      <a:pPr algn="ctr" fontAlgn="base" hangingPunct="0">
                        <a:spcAft>
                          <a:spcPts val="0"/>
                        </a:spcAft>
                      </a:pPr>
                      <a:r>
                        <a:rPr lang="zh-CN" sz="800">
                          <a:effectLst/>
                        </a:rPr>
                        <a:t>50%</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23394" marB="23394" anchor="ctr"/>
                </a:tc>
                <a:extLst>
                  <a:ext uri="{0D108BD9-81ED-4DB2-BD59-A6C34878D82A}">
                    <a16:rowId xmlns:a16="http://schemas.microsoft.com/office/drawing/2014/main" xmlns="" val="10017"/>
                  </a:ext>
                </a:extLst>
              </a:tr>
              <a:tr h="164479">
                <a:tc>
                  <a:txBody>
                    <a:bodyPr/>
                    <a:lstStyle/>
                    <a:p>
                      <a:pPr algn="ctr" fontAlgn="base" hangingPunct="0">
                        <a:spcAft>
                          <a:spcPts val="0"/>
                        </a:spcAft>
                      </a:pPr>
                      <a:r>
                        <a:rPr lang="zh-CN" sz="800">
                          <a:effectLst/>
                        </a:rPr>
                        <a:t>Body loss</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23394" marB="23394" anchor="ctr"/>
                </a:tc>
                <a:tc>
                  <a:txBody>
                    <a:bodyPr/>
                    <a:lstStyle/>
                    <a:p>
                      <a:pPr algn="ctr" fontAlgn="base" hangingPunct="0">
                        <a:spcAft>
                          <a:spcPts val="0"/>
                        </a:spcAft>
                      </a:pPr>
                      <a:r>
                        <a:rPr lang="zh-CN" sz="800">
                          <a:effectLst/>
                        </a:rPr>
                        <a:t>4 dB</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0" marB="0" anchor="ctr"/>
                </a:tc>
                <a:tc>
                  <a:txBody>
                    <a:bodyPr/>
                    <a:lstStyle/>
                    <a:p>
                      <a:pPr algn="ctr" fontAlgn="base" hangingPunct="0">
                        <a:spcAft>
                          <a:spcPts val="0"/>
                        </a:spcAft>
                      </a:pPr>
                      <a:r>
                        <a:rPr lang="zh-CN" sz="800">
                          <a:effectLst/>
                        </a:rPr>
                        <a:t>4 dB</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23394" marB="23394" anchor="ctr"/>
                </a:tc>
                <a:extLst>
                  <a:ext uri="{0D108BD9-81ED-4DB2-BD59-A6C34878D82A}">
                    <a16:rowId xmlns:a16="http://schemas.microsoft.com/office/drawing/2014/main" xmlns="" val="10018"/>
                  </a:ext>
                </a:extLst>
              </a:tr>
              <a:tr h="164479">
                <a:tc>
                  <a:txBody>
                    <a:bodyPr/>
                    <a:lstStyle/>
                    <a:p>
                      <a:pPr algn="ctr" fontAlgn="base" hangingPunct="0">
                        <a:spcAft>
                          <a:spcPts val="0"/>
                        </a:spcAft>
                      </a:pPr>
                      <a:r>
                        <a:rPr lang="zh-CN" sz="800">
                          <a:effectLst/>
                        </a:rPr>
                        <a:t>UE antenna gain</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23394" marB="23394" anchor="ctr"/>
                </a:tc>
                <a:tc>
                  <a:txBody>
                    <a:bodyPr/>
                    <a:lstStyle/>
                    <a:p>
                      <a:pPr algn="ctr" fontAlgn="base" hangingPunct="0">
                        <a:spcAft>
                          <a:spcPts val="0"/>
                        </a:spcAft>
                      </a:pPr>
                      <a:r>
                        <a:rPr lang="zh-CN" sz="800">
                          <a:effectLst/>
                        </a:rPr>
                        <a:t>-3 dBi</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0" marB="0" anchor="ctr"/>
                </a:tc>
                <a:tc>
                  <a:txBody>
                    <a:bodyPr/>
                    <a:lstStyle/>
                    <a:p>
                      <a:pPr algn="ctr" fontAlgn="base" hangingPunct="0">
                        <a:spcAft>
                          <a:spcPts val="0"/>
                        </a:spcAft>
                      </a:pPr>
                      <a:r>
                        <a:rPr lang="zh-CN" sz="800">
                          <a:effectLst/>
                        </a:rPr>
                        <a:t>-3 dBi</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23394" marB="23394" anchor="ctr"/>
                </a:tc>
                <a:extLst>
                  <a:ext uri="{0D108BD9-81ED-4DB2-BD59-A6C34878D82A}">
                    <a16:rowId xmlns:a16="http://schemas.microsoft.com/office/drawing/2014/main" xmlns="" val="10019"/>
                  </a:ext>
                </a:extLst>
              </a:tr>
              <a:tr h="280582">
                <a:tc>
                  <a:txBody>
                    <a:bodyPr/>
                    <a:lstStyle/>
                    <a:p>
                      <a:pPr algn="ctr" fontAlgn="base" hangingPunct="0">
                        <a:spcAft>
                          <a:spcPts val="0"/>
                        </a:spcAft>
                      </a:pPr>
                      <a:r>
                        <a:rPr lang="zh-CN" sz="800">
                          <a:effectLst/>
                        </a:rPr>
                        <a:t>UE antenna array</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23394" marB="23394" anchor="ctr"/>
                </a:tc>
                <a:tc>
                  <a:txBody>
                    <a:bodyPr/>
                    <a:lstStyle/>
                    <a:p>
                      <a:pPr algn="ctr" fontAlgn="base" hangingPunct="0">
                        <a:spcAft>
                          <a:spcPts val="0"/>
                        </a:spcAft>
                      </a:pPr>
                      <a:r>
                        <a:rPr lang="zh-CN" sz="800">
                          <a:effectLst/>
                        </a:rPr>
                        <a:t>1 x 1 x 2 (M=1, N=1, P=2)</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0" marB="0" anchor="ctr"/>
                </a:tc>
                <a:tc>
                  <a:txBody>
                    <a:bodyPr/>
                    <a:lstStyle/>
                    <a:p>
                      <a:pPr algn="ctr" fontAlgn="base" hangingPunct="0">
                        <a:spcAft>
                          <a:spcPts val="0"/>
                        </a:spcAft>
                      </a:pPr>
                      <a:r>
                        <a:rPr lang="zh-CN" sz="800">
                          <a:effectLst/>
                        </a:rPr>
                        <a:t>1 x 1 x 2 (M=1, N=1, P=2)</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23394" marB="23394" anchor="ctr"/>
                </a:tc>
                <a:extLst>
                  <a:ext uri="{0D108BD9-81ED-4DB2-BD59-A6C34878D82A}">
                    <a16:rowId xmlns:a16="http://schemas.microsoft.com/office/drawing/2014/main" xmlns="" val="10020"/>
                  </a:ext>
                </a:extLst>
              </a:tr>
              <a:tr h="164479">
                <a:tc>
                  <a:txBody>
                    <a:bodyPr/>
                    <a:lstStyle/>
                    <a:p>
                      <a:pPr algn="ctr" fontAlgn="base" hangingPunct="0">
                        <a:spcAft>
                          <a:spcPts val="0"/>
                        </a:spcAft>
                      </a:pPr>
                      <a:r>
                        <a:rPr lang="zh-CN" sz="800">
                          <a:effectLst/>
                        </a:rPr>
                        <a:t>UE transmit power</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23394" marB="23394" anchor="ctr"/>
                </a:tc>
                <a:tc>
                  <a:txBody>
                    <a:bodyPr/>
                    <a:lstStyle/>
                    <a:p>
                      <a:pPr algn="ctr" fontAlgn="base" hangingPunct="0">
                        <a:spcAft>
                          <a:spcPts val="0"/>
                        </a:spcAft>
                      </a:pPr>
                      <a:r>
                        <a:rPr lang="zh-CN" sz="800">
                          <a:effectLst/>
                        </a:rPr>
                        <a:t>23 dBm</a:t>
                      </a:r>
                      <a:endParaRPr lang="zh-CN" sz="80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0" marB="0" anchor="ctr"/>
                </a:tc>
                <a:tc>
                  <a:txBody>
                    <a:bodyPr/>
                    <a:lstStyle/>
                    <a:p>
                      <a:pPr algn="ctr" fontAlgn="base" hangingPunct="0">
                        <a:spcAft>
                          <a:spcPts val="0"/>
                        </a:spcAft>
                      </a:pPr>
                      <a:r>
                        <a:rPr lang="zh-CN" sz="800" dirty="0">
                          <a:effectLst/>
                        </a:rPr>
                        <a:t>23 dBm</a:t>
                      </a:r>
                      <a:endParaRPr lang="zh-CN" sz="800" dirty="0">
                        <a:effectLst/>
                        <a:latin typeface="Arial" panose="020B0604020202020204" pitchFamily="34" charset="0"/>
                        <a:ea typeface="宋体" panose="02010600030101010101" pitchFamily="2" charset="-122"/>
                        <a:cs typeface="Times New Roman" panose="02020603050405020304" pitchFamily="18" charset="0"/>
                      </a:endParaRPr>
                    </a:p>
                  </a:txBody>
                  <a:tcPr marL="56146" marR="56146" marT="23394" marB="23394" anchor="ctr"/>
                </a:tc>
                <a:extLst>
                  <a:ext uri="{0D108BD9-81ED-4DB2-BD59-A6C34878D82A}">
                    <a16:rowId xmlns:a16="http://schemas.microsoft.com/office/drawing/2014/main" xmlns="" val="10021"/>
                  </a:ext>
                </a:extLst>
              </a:tr>
            </a:tbl>
          </a:graphicData>
        </a:graphic>
      </p:graphicFrame>
    </p:spTree>
    <p:extLst>
      <p:ext uri="{BB962C8B-B14F-4D97-AF65-F5344CB8AC3E}">
        <p14:creationId xmlns:p14="http://schemas.microsoft.com/office/powerpoint/2010/main" val="3038472805"/>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US" altLang="en-US" sz="3600" dirty="0"/>
              <a:t>Antenna models</a:t>
            </a:r>
            <a:endParaRPr lang="en-GB" altLang="en-US" dirty="0"/>
          </a:p>
        </p:txBody>
      </p:sp>
      <p:sp>
        <p:nvSpPr>
          <p:cNvPr id="8" name="Content Placeholder 2">
            <a:extLst>
              <a:ext uri="{FF2B5EF4-FFF2-40B4-BE49-F238E27FC236}">
                <a16:creationId xmlns:a16="http://schemas.microsoft.com/office/drawing/2014/main" xmlns="" id="{8B215120-9330-4C24-86C0-93DB3C460B0D}"/>
              </a:ext>
            </a:extLst>
          </p:cNvPr>
          <p:cNvSpPr txBox="1">
            <a:spLocks/>
          </p:cNvSpPr>
          <p:nvPr/>
        </p:nvSpPr>
        <p:spPr bwMode="auto">
          <a:xfrm>
            <a:off x="433433" y="1844915"/>
            <a:ext cx="10834135" cy="202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8775" indent="-358775"/>
            <a:r>
              <a:rPr lang="en-US" altLang="zh-CN" sz="2400" dirty="0"/>
              <a:t>Further discuss antenna models to be used. </a:t>
            </a:r>
          </a:p>
          <a:p>
            <a:pPr marL="628650" indent="-266700"/>
            <a:r>
              <a:rPr lang="en-US" altLang="zh-CN" sz="2000" dirty="0"/>
              <a:t>An example model and parameters has been proposed as below for further discussion. </a:t>
            </a:r>
          </a:p>
          <a:p>
            <a:pPr marL="361950" indent="0">
              <a:buNone/>
            </a:pPr>
            <a:r>
              <a:rPr lang="en-US" altLang="zh-CN" sz="2000" dirty="0"/>
              <a:t> </a:t>
            </a:r>
          </a:p>
          <a:p>
            <a:pPr marL="361950" indent="0">
              <a:buNone/>
            </a:pPr>
            <a:endParaRPr lang="en-US" altLang="zh-CN" sz="2000" dirty="0"/>
          </a:p>
          <a:p>
            <a:pPr marL="361950" indent="0">
              <a:buNone/>
            </a:pPr>
            <a:endParaRPr lang="en-US" altLang="zh-CN" sz="2000" dirty="0"/>
          </a:p>
          <a:p>
            <a:pPr marL="361950" indent="0">
              <a:buNone/>
            </a:pPr>
            <a:r>
              <a:rPr lang="en-US" altLang="zh-CN" sz="2000" dirty="0"/>
              <a:t> </a:t>
            </a:r>
          </a:p>
          <a:p>
            <a:pPr marL="361950" indent="0">
              <a:buNone/>
            </a:pPr>
            <a:endParaRPr lang="en-US" altLang="zh-CN" sz="2000" dirty="0"/>
          </a:p>
          <a:p>
            <a:pPr marL="361950" indent="0">
              <a:buNone/>
            </a:pPr>
            <a:endParaRPr lang="en-US" altLang="zh-CN" sz="2000" dirty="0"/>
          </a:p>
          <a:p>
            <a:pPr marL="361950" indent="0">
              <a:buNone/>
            </a:pPr>
            <a:endParaRPr lang="en-US" altLang="zh-CN" sz="2000" dirty="0"/>
          </a:p>
          <a:p>
            <a:pPr marL="628650" indent="-266700"/>
            <a:r>
              <a:rPr lang="en-US" altLang="zh-CN" sz="2000" dirty="0"/>
              <a:t>Inputs on other options are invited.</a:t>
            </a:r>
            <a:endParaRPr lang="zh-CN" altLang="en-US" sz="2000" dirty="0"/>
          </a:p>
          <a:p>
            <a:pPr marL="628650" indent="-266700"/>
            <a:endParaRPr lang="en-US" altLang="zh-CN" sz="2000" dirty="0"/>
          </a:p>
        </p:txBody>
      </p:sp>
      <p:pic>
        <p:nvPicPr>
          <p:cNvPr id="3077" name="図 19"/>
          <p:cNvPicPr>
            <a:picLocks noChangeAspect="1" noChangeArrowheads="1"/>
          </p:cNvPicPr>
          <p:nvPr/>
        </p:nvPicPr>
        <p:blipFill>
          <a:blip r:embed="rId4">
            <a:extLst>
              <a:ext uri="{28A0092B-C50C-407E-A947-70E740481C1C}">
                <a14:useLocalDpi xmlns:a14="http://schemas.microsoft.com/office/drawing/2010/main" val="0"/>
              </a:ext>
            </a:extLst>
          </a:blip>
          <a:srcRect t="16608" r="6293"/>
          <a:stretch>
            <a:fillRect/>
          </a:stretch>
        </p:blipFill>
        <p:spPr bwMode="auto">
          <a:xfrm>
            <a:off x="1266550" y="3642442"/>
            <a:ext cx="2838725" cy="1647904"/>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1" descr="A picture containing dome, tiled, net&#10;&#10;Description automatically generate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5763" y="3731877"/>
            <a:ext cx="1744268" cy="1584662"/>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6"/>
          <p:cNvSpPr>
            <a:spLocks noChangeArrowheads="1"/>
          </p:cNvSpPr>
          <p:nvPr/>
        </p:nvSpPr>
        <p:spPr bwMode="auto">
          <a:xfrm>
            <a:off x="2230089" y="3385266"/>
            <a:ext cx="309251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266700" algn="ctr"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rgbClr val="000000"/>
                </a:solidFill>
                <a:effectLst/>
                <a:latin typeface="Times New Roman" panose="02020603050405020304" pitchFamily="18" charset="0"/>
                <a:ea typeface="MS Mincho" charset="-128"/>
                <a:cs typeface="Times New Roman" panose="02020603050405020304" pitchFamily="18" charset="0"/>
              </a:rPr>
              <a:t>Example of HAPS antenna array and cell layout</a:t>
            </a:r>
            <a:endParaRPr kumimoji="0" lang="en-GB" altLang="zh-CN" sz="1800" b="0" i="0" u="none" strike="noStrike" cap="none" normalizeH="0" baseline="0" dirty="0">
              <a:ln>
                <a:noFill/>
              </a:ln>
              <a:solidFill>
                <a:schemeClr val="tx1"/>
              </a:solidFill>
              <a:effectLst/>
              <a:latin typeface="Arial" panose="020B0604020202020204" pitchFamily="34" charset="0"/>
            </a:endParaRPr>
          </a:p>
        </p:txBody>
      </p:sp>
      <mc:AlternateContent xmlns:mc="http://schemas.openxmlformats.org/markup-compatibility/2006" xmlns:a14="http://schemas.microsoft.com/office/drawing/2010/main">
        <mc:Choice Requires="a14">
          <p:graphicFrame>
            <p:nvGraphicFramePr>
              <p:cNvPr id="11" name="表格 10"/>
              <p:cNvGraphicFramePr>
                <a:graphicFrameLocks noGrp="1"/>
              </p:cNvGraphicFramePr>
              <p:nvPr>
                <p:extLst>
                  <p:ext uri="{D42A27DB-BD31-4B8C-83A1-F6EECF244321}">
                    <p14:modId xmlns:p14="http://schemas.microsoft.com/office/powerpoint/2010/main" val="1068352804"/>
                  </p:ext>
                </p:extLst>
              </p:nvPr>
            </p:nvGraphicFramePr>
            <p:xfrm>
              <a:off x="6220777" y="3372644"/>
              <a:ext cx="3960495" cy="2343150"/>
            </p:xfrm>
            <a:graphic>
              <a:graphicData uri="http://schemas.openxmlformats.org/drawingml/2006/table">
                <a:tbl>
                  <a:tblPr firstRow="1" firstCol="1" bandRow="1"/>
                  <a:tblGrid>
                    <a:gridCol w="2538730">
                      <a:extLst>
                        <a:ext uri="{9D8B030D-6E8A-4147-A177-3AD203B41FA5}">
                          <a16:colId xmlns:a16="http://schemas.microsoft.com/office/drawing/2014/main" xmlns="" val="20000"/>
                        </a:ext>
                      </a:extLst>
                    </a:gridCol>
                    <a:gridCol w="1421765">
                      <a:extLst>
                        <a:ext uri="{9D8B030D-6E8A-4147-A177-3AD203B41FA5}">
                          <a16:colId xmlns:a16="http://schemas.microsoft.com/office/drawing/2014/main" xmlns="" val="20001"/>
                        </a:ext>
                      </a:extLst>
                    </a:gridCol>
                  </a:tblGrid>
                  <a:tr h="0">
                    <a:tc>
                      <a:txBody>
                        <a:bodyPr/>
                        <a:lstStyle/>
                        <a:p>
                          <a:pPr algn="ctr" fontAlgn="base" hangingPunct="0">
                            <a:spcAft>
                              <a:spcPts val="0"/>
                            </a:spcAft>
                          </a:pPr>
                          <a:r>
                            <a:rPr lang="en-GB" sz="1000" dirty="0">
                              <a:solidFill>
                                <a:srgbClr val="000000"/>
                              </a:solidFill>
                              <a:effectLst/>
                              <a:latin typeface="Times New Roman" panose="02020603050405020304" pitchFamily="18" charset="0"/>
                              <a:ea typeface="Yu Mincho"/>
                            </a:rPr>
                            <a:t>Number of cells</a:t>
                          </a:r>
                          <a:endParaRPr lang="zh-CN" sz="1000" dirty="0">
                            <a:effectLst/>
                            <a:latin typeface="Times New Roman" panose="02020603050405020304" pitchFamily="18" charset="0"/>
                            <a:ea typeface="宋体" panose="02010600030101010101" pitchFamily="2" charset="-122"/>
                          </a:endParaRPr>
                        </a:p>
                      </a:txBody>
                      <a:tcPr marL="68580" marR="68580" marT="28575" marB="285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000" dirty="0">
                              <a:solidFill>
                                <a:srgbClr val="000000"/>
                              </a:solidFill>
                              <a:effectLst/>
                              <a:latin typeface="Times New Roman" panose="02020603050405020304" pitchFamily="18" charset="0"/>
                              <a:ea typeface="Yu Mincho"/>
                            </a:rPr>
                            <a:t>7</a:t>
                          </a:r>
                          <a:endParaRPr lang="zh-CN" sz="1000" dirty="0">
                            <a:effectLst/>
                            <a:latin typeface="Times New Roman" panose="02020603050405020304" pitchFamily="18" charset="0"/>
                            <a:ea typeface="宋体" panose="02010600030101010101" pitchFamily="2" charset="-122"/>
                          </a:endParaRPr>
                        </a:p>
                      </a:txBody>
                      <a:tcPr marL="68580" marR="68580" marT="28575" marB="285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0">
                    <a:tc>
                      <a:txBody>
                        <a:bodyPr/>
                        <a:lstStyle/>
                        <a:p>
                          <a:pPr algn="ctr" fontAlgn="base" hangingPunct="0">
                            <a:spcAft>
                              <a:spcPts val="0"/>
                            </a:spcAft>
                          </a:pPr>
                          <a:r>
                            <a:rPr lang="en-GB" sz="1000">
                              <a:solidFill>
                                <a:srgbClr val="000000"/>
                              </a:solidFill>
                              <a:effectLst/>
                              <a:latin typeface="Times New Roman" panose="02020603050405020304" pitchFamily="18" charset="0"/>
                              <a:ea typeface="Yu Mincho"/>
                            </a:rPr>
                            <a:t>Antenna array configuration (row x column)</a:t>
                          </a:r>
                          <a:endParaRPr lang="zh-CN" sz="1000">
                            <a:effectLst/>
                            <a:latin typeface="Times New Roman" panose="02020603050405020304" pitchFamily="18" charset="0"/>
                            <a:ea typeface="宋体" panose="02010600030101010101" pitchFamily="2" charset="-122"/>
                          </a:endParaRPr>
                        </a:p>
                      </a:txBody>
                      <a:tcPr marL="68580" marR="68580" marT="28575" marB="285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000">
                              <a:solidFill>
                                <a:srgbClr val="000000"/>
                              </a:solidFill>
                              <a:effectLst/>
                              <a:latin typeface="Times New Roman" panose="02020603050405020304" pitchFamily="18" charset="0"/>
                              <a:ea typeface="Yu Mincho"/>
                            </a:rPr>
                            <a:t>2 x 2 for 1st layer cell</a:t>
                          </a:r>
                          <a:endParaRPr lang="zh-CN" sz="1000">
                            <a:effectLst/>
                            <a:latin typeface="Times New Roman" panose="02020603050405020304" pitchFamily="18" charset="0"/>
                            <a:ea typeface="宋体" panose="02010600030101010101" pitchFamily="2" charset="-122"/>
                          </a:endParaRPr>
                        </a:p>
                        <a:p>
                          <a:pPr algn="ctr" fontAlgn="base" hangingPunct="0">
                            <a:spcAft>
                              <a:spcPts val="0"/>
                            </a:spcAft>
                          </a:pPr>
                          <a:r>
                            <a:rPr lang="en-GB" sz="1000">
                              <a:solidFill>
                                <a:srgbClr val="000000"/>
                              </a:solidFill>
                              <a:effectLst/>
                              <a:latin typeface="Times New Roman" panose="02020603050405020304" pitchFamily="18" charset="0"/>
                              <a:ea typeface="Yu Mincho"/>
                            </a:rPr>
                            <a:t>4 x 2 for 2nd layer cell</a:t>
                          </a:r>
                          <a:endParaRPr lang="zh-CN" sz="1000">
                            <a:effectLst/>
                            <a:latin typeface="Times New Roman" panose="02020603050405020304" pitchFamily="18" charset="0"/>
                            <a:ea typeface="宋体" panose="02010600030101010101" pitchFamily="2" charset="-122"/>
                          </a:endParaRPr>
                        </a:p>
                      </a:txBody>
                      <a:tcPr marL="68580" marR="68580" marT="28575" marB="285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0">
                    <a:tc>
                      <a:txBody>
                        <a:bodyPr/>
                        <a:lstStyle/>
                        <a:p>
                          <a:pPr algn="ctr" fontAlgn="base" hangingPunct="0">
                            <a:spcAft>
                              <a:spcPts val="0"/>
                            </a:spcAft>
                          </a:pPr>
                          <a:r>
                            <a:rPr lang="en-GB" sz="1000">
                              <a:solidFill>
                                <a:srgbClr val="000000"/>
                              </a:solidFill>
                              <a:effectLst/>
                              <a:latin typeface="Times New Roman" panose="02020603050405020304" pitchFamily="18" charset="0"/>
                              <a:ea typeface="Yu Mincho"/>
                            </a:rPr>
                            <a:t>Antenna polarization</a:t>
                          </a:r>
                          <a:endParaRPr lang="zh-CN" sz="1000">
                            <a:effectLst/>
                            <a:latin typeface="Times New Roman" panose="02020603050405020304" pitchFamily="18" charset="0"/>
                            <a:ea typeface="宋体" panose="02010600030101010101" pitchFamily="2" charset="-122"/>
                          </a:endParaRPr>
                        </a:p>
                      </a:txBody>
                      <a:tcPr marL="68580" marR="68580" marT="28575" marB="285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000">
                              <a:solidFill>
                                <a:srgbClr val="000000"/>
                              </a:solidFill>
                              <a:effectLst/>
                              <a:latin typeface="Times New Roman" panose="02020603050405020304" pitchFamily="18" charset="0"/>
                              <a:ea typeface="Yu Mincho"/>
                            </a:rPr>
                            <a:t>Linear  </a:t>
                          </a:r>
                          <a14:m>
                            <m:oMath xmlns:m="http://schemas.openxmlformats.org/officeDocument/2006/math">
                              <m:r>
                                <a:rPr lang="en-GB" sz="1000">
                                  <a:solidFill>
                                    <a:srgbClr val="000000"/>
                                  </a:solidFill>
                                  <a:effectLst/>
                                  <a:latin typeface="Cambria Math" panose="02040503050406030204" pitchFamily="18" charset="0"/>
                                  <a:ea typeface="Yu Mincho"/>
                                </a:rPr>
                                <m:t>±45°</m:t>
                              </m:r>
                            </m:oMath>
                          </a14:m>
                          <a:endParaRPr lang="zh-CN" sz="1000">
                            <a:effectLst/>
                            <a:latin typeface="Times New Roman" panose="02020603050405020304" pitchFamily="18" charset="0"/>
                            <a:ea typeface="宋体" panose="02010600030101010101" pitchFamily="2" charset="-122"/>
                          </a:endParaRPr>
                        </a:p>
                      </a:txBody>
                      <a:tcPr marL="68580" marR="68580" marT="28575" marB="285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0">
                    <a:tc>
                      <a:txBody>
                        <a:bodyPr/>
                        <a:lstStyle/>
                        <a:p>
                          <a:pPr algn="ctr" fontAlgn="base" hangingPunct="0">
                            <a:spcAft>
                              <a:spcPts val="0"/>
                            </a:spcAft>
                          </a:pPr>
                          <a:r>
                            <a:rPr lang="en-GB" sz="1000">
                              <a:solidFill>
                                <a:srgbClr val="000000"/>
                              </a:solidFill>
                              <a:effectLst/>
                              <a:latin typeface="Times New Roman" panose="02020603050405020304" pitchFamily="18" charset="0"/>
                              <a:ea typeface="Yu Mincho"/>
                            </a:rPr>
                            <a:t>Element gain</a:t>
                          </a:r>
                          <a:endParaRPr lang="zh-CN" sz="1000">
                            <a:effectLst/>
                            <a:latin typeface="Times New Roman" panose="02020603050405020304" pitchFamily="18" charset="0"/>
                            <a:ea typeface="宋体" panose="02010600030101010101" pitchFamily="2" charset="-122"/>
                          </a:endParaRPr>
                        </a:p>
                      </a:txBody>
                      <a:tcPr marL="68580" marR="68580" marT="28575" marB="285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000">
                              <a:solidFill>
                                <a:srgbClr val="000000"/>
                              </a:solidFill>
                              <a:effectLst/>
                              <a:latin typeface="Times New Roman" panose="02020603050405020304" pitchFamily="18" charset="0"/>
                              <a:ea typeface="Yu Mincho"/>
                            </a:rPr>
                            <a:t>8 dBi</a:t>
                          </a:r>
                          <a:endParaRPr lang="zh-CN" sz="1000">
                            <a:effectLst/>
                            <a:latin typeface="Times New Roman" panose="02020603050405020304" pitchFamily="18" charset="0"/>
                            <a:ea typeface="宋体" panose="02010600030101010101" pitchFamily="2" charset="-122"/>
                          </a:endParaRPr>
                        </a:p>
                      </a:txBody>
                      <a:tcPr marL="68580" marR="68580" marT="28575" marB="285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0">
                    <a:tc>
                      <a:txBody>
                        <a:bodyPr/>
                        <a:lstStyle/>
                        <a:p>
                          <a:pPr algn="ctr" fontAlgn="base" hangingPunct="0">
                            <a:spcAft>
                              <a:spcPts val="0"/>
                            </a:spcAft>
                          </a:pPr>
                          <a:r>
                            <a:rPr lang="en-GB" sz="1000">
                              <a:solidFill>
                                <a:srgbClr val="000000"/>
                              </a:solidFill>
                              <a:effectLst/>
                              <a:latin typeface="Times New Roman" panose="02020603050405020304" pitchFamily="18" charset="0"/>
                              <a:ea typeface="Yu Mincho"/>
                            </a:rPr>
                            <a:t>Element HPBW horizontal/vertical</a:t>
                          </a:r>
                          <a:endParaRPr lang="zh-CN" sz="1000">
                            <a:effectLst/>
                            <a:latin typeface="Times New Roman" panose="02020603050405020304" pitchFamily="18" charset="0"/>
                            <a:ea typeface="宋体" panose="02010600030101010101" pitchFamily="2" charset="-122"/>
                          </a:endParaRPr>
                        </a:p>
                      </a:txBody>
                      <a:tcPr marL="68580" marR="68580" marT="28575" marB="285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14:m>
                            <m:oMath xmlns:m="http://schemas.openxmlformats.org/officeDocument/2006/math">
                              <m:r>
                                <a:rPr lang="en-GB" sz="1000">
                                  <a:solidFill>
                                    <a:srgbClr val="000000"/>
                                  </a:solidFill>
                                  <a:effectLst/>
                                  <a:latin typeface="Cambria Math" panose="02040503050406030204" pitchFamily="18" charset="0"/>
                                  <a:ea typeface="Yu Mincho"/>
                                </a:rPr>
                                <m:t>65°</m:t>
                              </m:r>
                            </m:oMath>
                          </a14:m>
                          <a:r>
                            <a:rPr lang="en-GB" sz="1000">
                              <a:solidFill>
                                <a:srgbClr val="000000"/>
                              </a:solidFill>
                              <a:effectLst/>
                              <a:latin typeface="Times New Roman" panose="02020603050405020304" pitchFamily="18" charset="0"/>
                              <a:ea typeface="Yu Mincho"/>
                            </a:rPr>
                            <a:t> for both H/V</a:t>
                          </a:r>
                          <a:endParaRPr lang="zh-CN" sz="1000">
                            <a:effectLst/>
                            <a:latin typeface="Times New Roman" panose="02020603050405020304" pitchFamily="18" charset="0"/>
                            <a:ea typeface="宋体" panose="02010600030101010101" pitchFamily="2" charset="-122"/>
                          </a:endParaRPr>
                        </a:p>
                      </a:txBody>
                      <a:tcPr marL="68580" marR="68580" marT="28575" marB="285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0">
                    <a:tc>
                      <a:txBody>
                        <a:bodyPr/>
                        <a:lstStyle/>
                        <a:p>
                          <a:pPr algn="ctr" fontAlgn="base" hangingPunct="0">
                            <a:spcAft>
                              <a:spcPts val="0"/>
                            </a:spcAft>
                          </a:pPr>
                          <a:r>
                            <a:rPr lang="en-GB" sz="1000">
                              <a:solidFill>
                                <a:srgbClr val="000000"/>
                              </a:solidFill>
                              <a:effectLst/>
                              <a:latin typeface="Times New Roman" panose="02020603050405020304" pitchFamily="18" charset="0"/>
                              <a:ea typeface="Yu Mincho"/>
                            </a:rPr>
                            <a:t>Element front-to-back ratio horizontal/vertical</a:t>
                          </a:r>
                          <a:endParaRPr lang="zh-CN" sz="1000">
                            <a:effectLst/>
                            <a:latin typeface="Times New Roman" panose="02020603050405020304" pitchFamily="18" charset="0"/>
                            <a:ea typeface="宋体" panose="02010600030101010101" pitchFamily="2" charset="-122"/>
                          </a:endParaRPr>
                        </a:p>
                      </a:txBody>
                      <a:tcPr marL="68580" marR="68580" marT="28575" marB="285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000">
                              <a:solidFill>
                                <a:srgbClr val="000000"/>
                              </a:solidFill>
                              <a:effectLst/>
                              <a:latin typeface="Times New Roman" panose="02020603050405020304" pitchFamily="18" charset="0"/>
                              <a:ea typeface="Yu Mincho"/>
                            </a:rPr>
                            <a:t>30 dB for both H/V</a:t>
                          </a:r>
                          <a:endParaRPr lang="zh-CN" sz="1000">
                            <a:effectLst/>
                            <a:latin typeface="Times New Roman" panose="02020603050405020304" pitchFamily="18" charset="0"/>
                            <a:ea typeface="宋体" panose="02010600030101010101" pitchFamily="2" charset="-122"/>
                          </a:endParaRPr>
                        </a:p>
                      </a:txBody>
                      <a:tcPr marL="68580" marR="68580" marT="28575" marB="285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0">
                    <a:tc>
                      <a:txBody>
                        <a:bodyPr/>
                        <a:lstStyle/>
                        <a:p>
                          <a:pPr algn="ctr" fontAlgn="base" hangingPunct="0">
                            <a:spcAft>
                              <a:spcPts val="0"/>
                            </a:spcAft>
                          </a:pPr>
                          <a:r>
                            <a:rPr lang="en-GB" sz="1000">
                              <a:solidFill>
                                <a:srgbClr val="000000"/>
                              </a:solidFill>
                              <a:effectLst/>
                              <a:latin typeface="Times New Roman" panose="02020603050405020304" pitchFamily="18" charset="0"/>
                              <a:ea typeface="Yu Mincho"/>
                            </a:rPr>
                            <a:t>Element spacing horizontal/vertical</a:t>
                          </a:r>
                          <a:endParaRPr lang="zh-CN" sz="1000">
                            <a:effectLst/>
                            <a:latin typeface="Times New Roman" panose="02020603050405020304" pitchFamily="18" charset="0"/>
                            <a:ea typeface="宋体" panose="02010600030101010101" pitchFamily="2" charset="-122"/>
                          </a:endParaRPr>
                        </a:p>
                      </a:txBody>
                      <a:tcPr marL="68580" marR="68580" marT="28575" marB="285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000">
                              <a:solidFill>
                                <a:srgbClr val="000000"/>
                              </a:solidFill>
                              <a:effectLst/>
                              <a:latin typeface="Times New Roman" panose="02020603050405020304" pitchFamily="18" charset="0"/>
                              <a:ea typeface="Yu Mincho"/>
                            </a:rPr>
                            <a:t>0.5 wavelength for both H/V</a:t>
                          </a:r>
                          <a:endParaRPr lang="zh-CN" sz="1000">
                            <a:effectLst/>
                            <a:latin typeface="Times New Roman" panose="02020603050405020304" pitchFamily="18" charset="0"/>
                            <a:ea typeface="宋体" panose="02010600030101010101" pitchFamily="2" charset="-122"/>
                          </a:endParaRPr>
                        </a:p>
                      </a:txBody>
                      <a:tcPr marL="68580" marR="68580" marT="28575" marB="285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0">
                    <a:tc>
                      <a:txBody>
                        <a:bodyPr/>
                        <a:lstStyle/>
                        <a:p>
                          <a:pPr algn="ctr" fontAlgn="base" hangingPunct="0">
                            <a:spcAft>
                              <a:spcPts val="0"/>
                            </a:spcAft>
                          </a:pPr>
                          <a:r>
                            <a:rPr lang="en-GB" sz="1000">
                              <a:solidFill>
                                <a:srgbClr val="000000"/>
                              </a:solidFill>
                              <a:effectLst/>
                              <a:latin typeface="Times New Roman" panose="02020603050405020304" pitchFamily="18" charset="0"/>
                              <a:ea typeface="Yu Mincho"/>
                            </a:rPr>
                            <a:t>Antenna panel tilt</a:t>
                          </a:r>
                          <a:endParaRPr lang="zh-CN" sz="1000">
                            <a:effectLst/>
                            <a:latin typeface="Times New Roman" panose="02020603050405020304" pitchFamily="18" charset="0"/>
                            <a:ea typeface="宋体" panose="02010600030101010101" pitchFamily="2" charset="-122"/>
                          </a:endParaRPr>
                        </a:p>
                      </a:txBody>
                      <a:tcPr marL="68580" marR="68580" marT="28575" marB="285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14:m>
                            <m:oMath xmlns:m="http://schemas.openxmlformats.org/officeDocument/2006/math">
                              <m:r>
                                <a:rPr lang="en-GB" sz="1000">
                                  <a:solidFill>
                                    <a:srgbClr val="000000"/>
                                  </a:solidFill>
                                  <a:effectLst/>
                                  <a:latin typeface="Cambria Math" panose="02040503050406030204" pitchFamily="18" charset="0"/>
                                  <a:ea typeface="Yu Mincho"/>
                                </a:rPr>
                                <m:t>90°</m:t>
                              </m:r>
                            </m:oMath>
                          </a14:m>
                          <a:r>
                            <a:rPr lang="en-GB" sz="1000">
                              <a:solidFill>
                                <a:srgbClr val="000000"/>
                              </a:solidFill>
                              <a:effectLst/>
                              <a:latin typeface="Times New Roman" panose="02020603050405020304" pitchFamily="18" charset="0"/>
                              <a:ea typeface="Yu Mincho"/>
                            </a:rPr>
                            <a:t> for 1st layer cell</a:t>
                          </a:r>
                          <a:endParaRPr lang="zh-CN" sz="1000">
                            <a:effectLst/>
                            <a:latin typeface="Times New Roman" panose="02020603050405020304" pitchFamily="18" charset="0"/>
                            <a:ea typeface="宋体" panose="02010600030101010101" pitchFamily="2" charset="-122"/>
                          </a:endParaRPr>
                        </a:p>
                        <a:p>
                          <a:pPr algn="ctr" fontAlgn="base" hangingPunct="0">
                            <a:spcAft>
                              <a:spcPts val="0"/>
                            </a:spcAft>
                          </a:pPr>
                          <a14:m>
                            <m:oMath xmlns:m="http://schemas.openxmlformats.org/officeDocument/2006/math">
                              <m:r>
                                <a:rPr lang="en-GB" sz="1000">
                                  <a:solidFill>
                                    <a:srgbClr val="000000"/>
                                  </a:solidFill>
                                  <a:effectLst/>
                                  <a:latin typeface="Cambria Math" panose="02040503050406030204" pitchFamily="18" charset="0"/>
                                  <a:ea typeface="Yu Mincho"/>
                                </a:rPr>
                                <m:t>23°</m:t>
                              </m:r>
                            </m:oMath>
                          </a14:m>
                          <a:r>
                            <a:rPr lang="en-GB" sz="1000">
                              <a:solidFill>
                                <a:srgbClr val="000000"/>
                              </a:solidFill>
                              <a:effectLst/>
                              <a:latin typeface="Times New Roman" panose="02020603050405020304" pitchFamily="18" charset="0"/>
                              <a:ea typeface="Yu Mincho"/>
                            </a:rPr>
                            <a:t> for 2nd layer cell</a:t>
                          </a:r>
                          <a:endParaRPr lang="zh-CN" sz="1000">
                            <a:effectLst/>
                            <a:latin typeface="Times New Roman" panose="02020603050405020304" pitchFamily="18" charset="0"/>
                            <a:ea typeface="宋体" panose="02010600030101010101" pitchFamily="2" charset="-122"/>
                          </a:endParaRPr>
                        </a:p>
                      </a:txBody>
                      <a:tcPr marL="68580" marR="68580" marT="28575" marB="285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0">
                    <a:tc>
                      <a:txBody>
                        <a:bodyPr/>
                        <a:lstStyle/>
                        <a:p>
                          <a:pPr algn="ctr" fontAlgn="base" hangingPunct="0">
                            <a:spcAft>
                              <a:spcPts val="0"/>
                            </a:spcAft>
                          </a:pPr>
                          <a:r>
                            <a:rPr lang="en-GB" sz="1000">
                              <a:solidFill>
                                <a:srgbClr val="000000"/>
                              </a:solidFill>
                              <a:effectLst/>
                              <a:latin typeface="Times New Roman" panose="02020603050405020304" pitchFamily="18" charset="0"/>
                              <a:ea typeface="Yu Mincho"/>
                            </a:rPr>
                            <a:t>Tx power per antenna panel</a:t>
                          </a:r>
                          <a:endParaRPr lang="zh-CN" sz="1000">
                            <a:effectLst/>
                            <a:latin typeface="Times New Roman" panose="02020603050405020304" pitchFamily="18" charset="0"/>
                            <a:ea typeface="宋体" panose="02010600030101010101" pitchFamily="2" charset="-122"/>
                          </a:endParaRPr>
                        </a:p>
                      </a:txBody>
                      <a:tcPr marL="68580" marR="68580" marT="28575" marB="285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000" dirty="0">
                              <a:solidFill>
                                <a:srgbClr val="000000"/>
                              </a:solidFill>
                              <a:effectLst/>
                              <a:latin typeface="Times New Roman" panose="02020603050405020304" pitchFamily="18" charset="0"/>
                              <a:ea typeface="Yu Mincho"/>
                            </a:rPr>
                            <a:t>46 </a:t>
                          </a:r>
                          <a:r>
                            <a:rPr lang="en-GB" sz="1000" dirty="0" err="1">
                              <a:solidFill>
                                <a:srgbClr val="000000"/>
                              </a:solidFill>
                              <a:effectLst/>
                              <a:latin typeface="Times New Roman" panose="02020603050405020304" pitchFamily="18" charset="0"/>
                              <a:ea typeface="Yu Mincho"/>
                            </a:rPr>
                            <a:t>dBm</a:t>
                          </a:r>
                          <a:endParaRPr lang="zh-CN" sz="1000" dirty="0">
                            <a:effectLst/>
                            <a:latin typeface="Times New Roman" panose="02020603050405020304" pitchFamily="18" charset="0"/>
                            <a:ea typeface="宋体" panose="02010600030101010101" pitchFamily="2" charset="-122"/>
                          </a:endParaRPr>
                        </a:p>
                      </a:txBody>
                      <a:tcPr marL="68580" marR="68580" marT="28575" marB="285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bl>
              </a:graphicData>
            </a:graphic>
          </p:graphicFrame>
        </mc:Choice>
        <mc:Fallback xmlns="">
          <p:graphicFrame>
            <p:nvGraphicFramePr>
              <p:cNvPr id="11" name="表格 10"/>
              <p:cNvGraphicFramePr>
                <a:graphicFrameLocks noGrp="1"/>
              </p:cNvGraphicFramePr>
              <p:nvPr>
                <p:extLst>
                  <p:ext uri="{D42A27DB-BD31-4B8C-83A1-F6EECF244321}">
                    <p14:modId xmlns:p14="http://schemas.microsoft.com/office/powerpoint/2010/main" val="1068352804"/>
                  </p:ext>
                </p:extLst>
              </p:nvPr>
            </p:nvGraphicFramePr>
            <p:xfrm>
              <a:off x="6220777" y="3372644"/>
              <a:ext cx="3960495" cy="2343150"/>
            </p:xfrm>
            <a:graphic>
              <a:graphicData uri="http://schemas.openxmlformats.org/drawingml/2006/table">
                <a:tbl>
                  <a:tblPr firstRow="1" firstCol="1" bandRow="1"/>
                  <a:tblGrid>
                    <a:gridCol w="2538730"/>
                    <a:gridCol w="1421765"/>
                  </a:tblGrid>
                  <a:tr h="209550">
                    <a:tc>
                      <a:txBody>
                        <a:bodyPr/>
                        <a:lstStyle/>
                        <a:p>
                          <a:pPr algn="ctr" fontAlgn="base" hangingPunct="0">
                            <a:spcAft>
                              <a:spcPts val="0"/>
                            </a:spcAft>
                          </a:pPr>
                          <a:r>
                            <a:rPr lang="en-GB" sz="1000" dirty="0">
                              <a:solidFill>
                                <a:srgbClr val="000000"/>
                              </a:solidFill>
                              <a:effectLst/>
                              <a:latin typeface="Times New Roman" panose="02020603050405020304" pitchFamily="18" charset="0"/>
                              <a:ea typeface="Yu Mincho"/>
                            </a:rPr>
                            <a:t>Number of cells</a:t>
                          </a:r>
                          <a:endParaRPr lang="zh-CN" sz="1000" dirty="0">
                            <a:effectLst/>
                            <a:latin typeface="Times New Roman" panose="02020603050405020304" pitchFamily="18" charset="0"/>
                            <a:ea typeface="宋体" panose="02010600030101010101" pitchFamily="2" charset="-122"/>
                          </a:endParaRPr>
                        </a:p>
                      </a:txBody>
                      <a:tcPr marL="68580" marR="68580" marT="28575" marB="285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000">
                              <a:solidFill>
                                <a:srgbClr val="000000"/>
                              </a:solidFill>
                              <a:effectLst/>
                              <a:latin typeface="Times New Roman" panose="02020603050405020304" pitchFamily="18" charset="0"/>
                              <a:ea typeface="Yu Mincho"/>
                            </a:rPr>
                            <a:t>7</a:t>
                          </a:r>
                          <a:endParaRPr lang="zh-CN" sz="1000">
                            <a:effectLst/>
                            <a:latin typeface="Times New Roman" panose="02020603050405020304" pitchFamily="18" charset="0"/>
                            <a:ea typeface="宋体" panose="02010600030101010101" pitchFamily="2" charset="-122"/>
                          </a:endParaRPr>
                        </a:p>
                      </a:txBody>
                      <a:tcPr marL="68580" marR="68580" marT="28575" marB="285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1950">
                    <a:tc>
                      <a:txBody>
                        <a:bodyPr/>
                        <a:lstStyle/>
                        <a:p>
                          <a:pPr algn="ctr" fontAlgn="base" hangingPunct="0">
                            <a:spcAft>
                              <a:spcPts val="0"/>
                            </a:spcAft>
                          </a:pPr>
                          <a:r>
                            <a:rPr lang="en-GB" sz="1000">
                              <a:solidFill>
                                <a:srgbClr val="000000"/>
                              </a:solidFill>
                              <a:effectLst/>
                              <a:latin typeface="Times New Roman" panose="02020603050405020304" pitchFamily="18" charset="0"/>
                              <a:ea typeface="Yu Mincho"/>
                            </a:rPr>
                            <a:t>Antenna array configuration (row x column)</a:t>
                          </a:r>
                          <a:endParaRPr lang="zh-CN" sz="1000">
                            <a:effectLst/>
                            <a:latin typeface="Times New Roman" panose="02020603050405020304" pitchFamily="18" charset="0"/>
                            <a:ea typeface="宋体" panose="02010600030101010101" pitchFamily="2" charset="-122"/>
                          </a:endParaRPr>
                        </a:p>
                      </a:txBody>
                      <a:tcPr marL="68580" marR="68580" marT="28575" marB="285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000">
                              <a:solidFill>
                                <a:srgbClr val="000000"/>
                              </a:solidFill>
                              <a:effectLst/>
                              <a:latin typeface="Times New Roman" panose="02020603050405020304" pitchFamily="18" charset="0"/>
                              <a:ea typeface="Yu Mincho"/>
                            </a:rPr>
                            <a:t>2 x 2 for 1st layer cell</a:t>
                          </a:r>
                          <a:endParaRPr lang="zh-CN" sz="1000">
                            <a:effectLst/>
                            <a:latin typeface="Times New Roman" panose="02020603050405020304" pitchFamily="18" charset="0"/>
                            <a:ea typeface="宋体" panose="02010600030101010101" pitchFamily="2" charset="-122"/>
                          </a:endParaRPr>
                        </a:p>
                        <a:p>
                          <a:pPr algn="ctr" fontAlgn="base" hangingPunct="0">
                            <a:spcAft>
                              <a:spcPts val="0"/>
                            </a:spcAft>
                          </a:pPr>
                          <a:r>
                            <a:rPr lang="en-GB" sz="1000">
                              <a:solidFill>
                                <a:srgbClr val="000000"/>
                              </a:solidFill>
                              <a:effectLst/>
                              <a:latin typeface="Times New Roman" panose="02020603050405020304" pitchFamily="18" charset="0"/>
                              <a:ea typeface="Yu Mincho"/>
                            </a:rPr>
                            <a:t>4 x 2 for 2nd layer cell</a:t>
                          </a:r>
                          <a:endParaRPr lang="zh-CN" sz="1000">
                            <a:effectLst/>
                            <a:latin typeface="Times New Roman" panose="02020603050405020304" pitchFamily="18" charset="0"/>
                            <a:ea typeface="宋体" panose="02010600030101010101" pitchFamily="2" charset="-122"/>
                          </a:endParaRPr>
                        </a:p>
                      </a:txBody>
                      <a:tcPr marL="68580" marR="68580" marT="28575" marB="285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9550">
                    <a:tc>
                      <a:txBody>
                        <a:bodyPr/>
                        <a:lstStyle/>
                        <a:p>
                          <a:pPr algn="ctr" fontAlgn="base" hangingPunct="0">
                            <a:spcAft>
                              <a:spcPts val="0"/>
                            </a:spcAft>
                          </a:pPr>
                          <a:r>
                            <a:rPr lang="en-GB" sz="1000">
                              <a:solidFill>
                                <a:srgbClr val="000000"/>
                              </a:solidFill>
                              <a:effectLst/>
                              <a:latin typeface="Times New Roman" panose="02020603050405020304" pitchFamily="18" charset="0"/>
                              <a:ea typeface="Yu Mincho"/>
                            </a:rPr>
                            <a:t>Antenna polarization</a:t>
                          </a:r>
                          <a:endParaRPr lang="zh-CN" sz="1000">
                            <a:effectLst/>
                            <a:latin typeface="Times New Roman" panose="02020603050405020304" pitchFamily="18" charset="0"/>
                            <a:ea typeface="宋体" panose="02010600030101010101" pitchFamily="2" charset="-122"/>
                          </a:endParaRPr>
                        </a:p>
                      </a:txBody>
                      <a:tcPr marL="68580" marR="68580" marT="28575" marB="285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p>
                      </a:txBody>
                      <a:tcPr marL="68580" marR="68580" marT="28575" marB="285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0">
                          <a:blip r:embed="rId7"/>
                          <a:stretch>
                            <a:fillRect l="-178632" t="-282353" r="-855" b="-779412"/>
                          </a:stretch>
                        </a:blipFill>
                      </a:tcPr>
                    </a:tc>
                  </a:tr>
                  <a:tr h="209550">
                    <a:tc>
                      <a:txBody>
                        <a:bodyPr/>
                        <a:lstStyle/>
                        <a:p>
                          <a:pPr algn="ctr" fontAlgn="base" hangingPunct="0">
                            <a:spcAft>
                              <a:spcPts val="0"/>
                            </a:spcAft>
                          </a:pPr>
                          <a:r>
                            <a:rPr lang="en-GB" sz="1000">
                              <a:solidFill>
                                <a:srgbClr val="000000"/>
                              </a:solidFill>
                              <a:effectLst/>
                              <a:latin typeface="Times New Roman" panose="02020603050405020304" pitchFamily="18" charset="0"/>
                              <a:ea typeface="Yu Mincho"/>
                            </a:rPr>
                            <a:t>Element gain</a:t>
                          </a:r>
                          <a:endParaRPr lang="zh-CN" sz="1000">
                            <a:effectLst/>
                            <a:latin typeface="Times New Roman" panose="02020603050405020304" pitchFamily="18" charset="0"/>
                            <a:ea typeface="宋体" panose="02010600030101010101" pitchFamily="2" charset="-122"/>
                          </a:endParaRPr>
                        </a:p>
                      </a:txBody>
                      <a:tcPr marL="68580" marR="68580" marT="28575" marB="285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000">
                              <a:solidFill>
                                <a:srgbClr val="000000"/>
                              </a:solidFill>
                              <a:effectLst/>
                              <a:latin typeface="Times New Roman" panose="02020603050405020304" pitchFamily="18" charset="0"/>
                              <a:ea typeface="Yu Mincho"/>
                            </a:rPr>
                            <a:t>8 dBi</a:t>
                          </a:r>
                          <a:endParaRPr lang="zh-CN" sz="1000">
                            <a:effectLst/>
                            <a:latin typeface="Times New Roman" panose="02020603050405020304" pitchFamily="18" charset="0"/>
                            <a:ea typeface="宋体" panose="02010600030101010101" pitchFamily="2" charset="-122"/>
                          </a:endParaRPr>
                        </a:p>
                      </a:txBody>
                      <a:tcPr marL="68580" marR="68580" marT="28575" marB="285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9550">
                    <a:tc>
                      <a:txBody>
                        <a:bodyPr/>
                        <a:lstStyle/>
                        <a:p>
                          <a:pPr algn="ctr" fontAlgn="base" hangingPunct="0">
                            <a:spcAft>
                              <a:spcPts val="0"/>
                            </a:spcAft>
                          </a:pPr>
                          <a:r>
                            <a:rPr lang="en-GB" sz="1000">
                              <a:solidFill>
                                <a:srgbClr val="000000"/>
                              </a:solidFill>
                              <a:effectLst/>
                              <a:latin typeface="Times New Roman" panose="02020603050405020304" pitchFamily="18" charset="0"/>
                              <a:ea typeface="Yu Mincho"/>
                            </a:rPr>
                            <a:t>Element HPBW horizontal/vertical</a:t>
                          </a:r>
                          <a:endParaRPr lang="zh-CN" sz="1000">
                            <a:effectLst/>
                            <a:latin typeface="Times New Roman" panose="02020603050405020304" pitchFamily="18" charset="0"/>
                            <a:ea typeface="宋体" panose="02010600030101010101" pitchFamily="2" charset="-122"/>
                          </a:endParaRPr>
                        </a:p>
                      </a:txBody>
                      <a:tcPr marL="68580" marR="68580" marT="28575" marB="285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p>
                      </a:txBody>
                      <a:tcPr marL="68580" marR="68580" marT="28575" marB="285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0">
                          <a:blip r:embed="rId7"/>
                          <a:stretch>
                            <a:fillRect l="-178632" t="-485294" r="-855" b="-576471"/>
                          </a:stretch>
                        </a:blipFill>
                      </a:tcPr>
                    </a:tc>
                  </a:tr>
                  <a:tr h="209550">
                    <a:tc>
                      <a:txBody>
                        <a:bodyPr/>
                        <a:lstStyle/>
                        <a:p>
                          <a:pPr algn="ctr" fontAlgn="base" hangingPunct="0">
                            <a:spcAft>
                              <a:spcPts val="0"/>
                            </a:spcAft>
                          </a:pPr>
                          <a:r>
                            <a:rPr lang="en-GB" sz="1000">
                              <a:solidFill>
                                <a:srgbClr val="000000"/>
                              </a:solidFill>
                              <a:effectLst/>
                              <a:latin typeface="Times New Roman" panose="02020603050405020304" pitchFamily="18" charset="0"/>
                              <a:ea typeface="Yu Mincho"/>
                            </a:rPr>
                            <a:t>Element front-to-back ratio horizontal/vertical</a:t>
                          </a:r>
                          <a:endParaRPr lang="zh-CN" sz="1000">
                            <a:effectLst/>
                            <a:latin typeface="Times New Roman" panose="02020603050405020304" pitchFamily="18" charset="0"/>
                            <a:ea typeface="宋体" panose="02010600030101010101" pitchFamily="2" charset="-122"/>
                          </a:endParaRPr>
                        </a:p>
                      </a:txBody>
                      <a:tcPr marL="68580" marR="68580" marT="28575" marB="285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000">
                              <a:solidFill>
                                <a:srgbClr val="000000"/>
                              </a:solidFill>
                              <a:effectLst/>
                              <a:latin typeface="Times New Roman" panose="02020603050405020304" pitchFamily="18" charset="0"/>
                              <a:ea typeface="Yu Mincho"/>
                            </a:rPr>
                            <a:t>30 dB for both H/V</a:t>
                          </a:r>
                          <a:endParaRPr lang="zh-CN" sz="1000">
                            <a:effectLst/>
                            <a:latin typeface="Times New Roman" panose="02020603050405020304" pitchFamily="18" charset="0"/>
                            <a:ea typeface="宋体" panose="02010600030101010101" pitchFamily="2" charset="-122"/>
                          </a:endParaRPr>
                        </a:p>
                      </a:txBody>
                      <a:tcPr marL="68580" marR="68580" marT="28575" marB="285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1950">
                    <a:tc>
                      <a:txBody>
                        <a:bodyPr/>
                        <a:lstStyle/>
                        <a:p>
                          <a:pPr algn="ctr" fontAlgn="base" hangingPunct="0">
                            <a:spcAft>
                              <a:spcPts val="0"/>
                            </a:spcAft>
                          </a:pPr>
                          <a:r>
                            <a:rPr lang="en-GB" sz="1000">
                              <a:solidFill>
                                <a:srgbClr val="000000"/>
                              </a:solidFill>
                              <a:effectLst/>
                              <a:latin typeface="Times New Roman" panose="02020603050405020304" pitchFamily="18" charset="0"/>
                              <a:ea typeface="Yu Mincho"/>
                            </a:rPr>
                            <a:t>Element spacing horizontal/vertical</a:t>
                          </a:r>
                          <a:endParaRPr lang="zh-CN" sz="1000">
                            <a:effectLst/>
                            <a:latin typeface="Times New Roman" panose="02020603050405020304" pitchFamily="18" charset="0"/>
                            <a:ea typeface="宋体" panose="02010600030101010101" pitchFamily="2" charset="-122"/>
                          </a:endParaRPr>
                        </a:p>
                      </a:txBody>
                      <a:tcPr marL="68580" marR="68580" marT="28575" marB="285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000">
                              <a:solidFill>
                                <a:srgbClr val="000000"/>
                              </a:solidFill>
                              <a:effectLst/>
                              <a:latin typeface="Times New Roman" panose="02020603050405020304" pitchFamily="18" charset="0"/>
                              <a:ea typeface="Yu Mincho"/>
                            </a:rPr>
                            <a:t>0.5 wavelength for both H/V</a:t>
                          </a:r>
                          <a:endParaRPr lang="zh-CN" sz="1000">
                            <a:effectLst/>
                            <a:latin typeface="Times New Roman" panose="02020603050405020304" pitchFamily="18" charset="0"/>
                            <a:ea typeface="宋体" panose="02010600030101010101" pitchFamily="2" charset="-122"/>
                          </a:endParaRPr>
                        </a:p>
                      </a:txBody>
                      <a:tcPr marL="68580" marR="68580" marT="28575" marB="285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1950">
                    <a:tc>
                      <a:txBody>
                        <a:bodyPr/>
                        <a:lstStyle/>
                        <a:p>
                          <a:pPr algn="ctr" fontAlgn="base" hangingPunct="0">
                            <a:spcAft>
                              <a:spcPts val="0"/>
                            </a:spcAft>
                          </a:pPr>
                          <a:r>
                            <a:rPr lang="en-GB" sz="1000">
                              <a:solidFill>
                                <a:srgbClr val="000000"/>
                              </a:solidFill>
                              <a:effectLst/>
                              <a:latin typeface="Times New Roman" panose="02020603050405020304" pitchFamily="18" charset="0"/>
                              <a:ea typeface="Yu Mincho"/>
                            </a:rPr>
                            <a:t>Antenna panel tilt</a:t>
                          </a:r>
                          <a:endParaRPr lang="zh-CN" sz="1000">
                            <a:effectLst/>
                            <a:latin typeface="Times New Roman" panose="02020603050405020304" pitchFamily="18" charset="0"/>
                            <a:ea typeface="宋体" panose="02010600030101010101" pitchFamily="2" charset="-122"/>
                          </a:endParaRPr>
                        </a:p>
                      </a:txBody>
                      <a:tcPr marL="68580" marR="68580" marT="28575" marB="285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p>
                      </a:txBody>
                      <a:tcPr marL="68580" marR="68580" marT="28575" marB="285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0">
                          <a:blip r:embed="rId7"/>
                          <a:stretch>
                            <a:fillRect l="-178632" t="-488333" r="-855" b="-70000"/>
                          </a:stretch>
                        </a:blipFill>
                      </a:tcPr>
                    </a:tc>
                  </a:tr>
                  <a:tr h="209550">
                    <a:tc>
                      <a:txBody>
                        <a:bodyPr/>
                        <a:lstStyle/>
                        <a:p>
                          <a:pPr algn="ctr" fontAlgn="base" hangingPunct="0">
                            <a:spcAft>
                              <a:spcPts val="0"/>
                            </a:spcAft>
                          </a:pPr>
                          <a:r>
                            <a:rPr lang="en-GB" sz="1000">
                              <a:solidFill>
                                <a:srgbClr val="000000"/>
                              </a:solidFill>
                              <a:effectLst/>
                              <a:latin typeface="Times New Roman" panose="02020603050405020304" pitchFamily="18" charset="0"/>
                              <a:ea typeface="Yu Mincho"/>
                            </a:rPr>
                            <a:t>Tx power per antenna panel</a:t>
                          </a:r>
                          <a:endParaRPr lang="zh-CN" sz="1000">
                            <a:effectLst/>
                            <a:latin typeface="Times New Roman" panose="02020603050405020304" pitchFamily="18" charset="0"/>
                            <a:ea typeface="宋体" panose="02010600030101010101" pitchFamily="2" charset="-122"/>
                          </a:endParaRPr>
                        </a:p>
                      </a:txBody>
                      <a:tcPr marL="68580" marR="68580" marT="28575" marB="285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spcAft>
                              <a:spcPts val="0"/>
                            </a:spcAft>
                          </a:pPr>
                          <a:r>
                            <a:rPr lang="en-GB" sz="1000" dirty="0">
                              <a:solidFill>
                                <a:srgbClr val="000000"/>
                              </a:solidFill>
                              <a:effectLst/>
                              <a:latin typeface="Times New Roman" panose="02020603050405020304" pitchFamily="18" charset="0"/>
                              <a:ea typeface="Yu Mincho"/>
                            </a:rPr>
                            <a:t>46 </a:t>
                          </a:r>
                          <a:r>
                            <a:rPr lang="en-GB" sz="1000" dirty="0" err="1">
                              <a:solidFill>
                                <a:srgbClr val="000000"/>
                              </a:solidFill>
                              <a:effectLst/>
                              <a:latin typeface="Times New Roman" panose="02020603050405020304" pitchFamily="18" charset="0"/>
                              <a:ea typeface="Yu Mincho"/>
                            </a:rPr>
                            <a:t>dBm</a:t>
                          </a:r>
                          <a:endParaRPr lang="zh-CN" sz="1000" dirty="0">
                            <a:effectLst/>
                            <a:latin typeface="Times New Roman" panose="02020603050405020304" pitchFamily="18" charset="0"/>
                            <a:ea typeface="宋体" panose="02010600030101010101" pitchFamily="2" charset="-122"/>
                          </a:endParaRPr>
                        </a:p>
                      </a:txBody>
                      <a:tcPr marL="68580" marR="68580" marT="28575" marB="2857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mc:Fallback>
      </mc:AlternateContent>
      <p:sp>
        <p:nvSpPr>
          <p:cNvPr id="15" name="矩形 14"/>
          <p:cNvSpPr/>
          <p:nvPr/>
        </p:nvSpPr>
        <p:spPr>
          <a:xfrm>
            <a:off x="1123951" y="2673034"/>
            <a:ext cx="9382124" cy="646331"/>
          </a:xfrm>
          <a:prstGeom prst="rect">
            <a:avLst/>
          </a:prstGeom>
        </p:spPr>
        <p:txBody>
          <a:bodyPr wrap="square">
            <a:spAutoFit/>
          </a:bodyPr>
          <a:lstStyle/>
          <a:p>
            <a:r>
              <a:rPr lang="en-US" altLang="zh-CN" sz="1200" dirty="0">
                <a:latin typeface="+mn-lt"/>
                <a:ea typeface="等线" panose="02010600030101010101" pitchFamily="2" charset="-122"/>
              </a:rPr>
              <a:t>Note: This antenna model is based on the parameter currently under consideration in ITU-R and is considered as an active antenna consisting of multiple elements. However, it is also considered that beam forming is to be used to fix the footprint on earth like satellites rather than beam-steering to UE since HAPS would be mainly used for rural areas.</a:t>
            </a:r>
            <a:endParaRPr lang="zh-CN" altLang="en-US" sz="1200" dirty="0">
              <a:latin typeface="+mn-lt"/>
            </a:endParaRPr>
          </a:p>
        </p:txBody>
      </p:sp>
    </p:spTree>
    <p:extLst>
      <p:ext uri="{BB962C8B-B14F-4D97-AF65-F5344CB8AC3E}">
        <p14:creationId xmlns:p14="http://schemas.microsoft.com/office/powerpoint/2010/main" val="3769199748"/>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US" altLang="zh-CN" sz="3600" dirty="0"/>
              <a:t>Appendix</a:t>
            </a:r>
            <a:endParaRPr lang="en-GB" altLang="en-US" dirty="0"/>
          </a:p>
        </p:txBody>
      </p:sp>
    </p:spTree>
    <p:extLst>
      <p:ext uri="{BB962C8B-B14F-4D97-AF65-F5344CB8AC3E}">
        <p14:creationId xmlns:p14="http://schemas.microsoft.com/office/powerpoint/2010/main" val="924390107"/>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US" altLang="en-US" sz="3600" dirty="0"/>
              <a:t>Contribution list in RAN4#98e</a:t>
            </a:r>
            <a:endParaRPr lang="en-GB" altLang="en-US" dirty="0"/>
          </a:p>
        </p:txBody>
      </p:sp>
      <p:graphicFrame>
        <p:nvGraphicFramePr>
          <p:cNvPr id="2" name="表格 1"/>
          <p:cNvGraphicFramePr>
            <a:graphicFrameLocks noGrp="1"/>
          </p:cNvGraphicFramePr>
          <p:nvPr>
            <p:extLst>
              <p:ext uri="{D42A27DB-BD31-4B8C-83A1-F6EECF244321}">
                <p14:modId xmlns:p14="http://schemas.microsoft.com/office/powerpoint/2010/main" val="2609683958"/>
              </p:ext>
            </p:extLst>
          </p:nvPr>
        </p:nvGraphicFramePr>
        <p:xfrm>
          <a:off x="466164" y="1926524"/>
          <a:ext cx="10721790" cy="3956116"/>
        </p:xfrm>
        <a:graphic>
          <a:graphicData uri="http://schemas.openxmlformats.org/drawingml/2006/table">
            <a:tbl>
              <a:tblPr firstRow="1">
                <a:tableStyleId>{5C22544A-7EE6-4342-B048-85BDC9FD1C3A}</a:tableStyleId>
              </a:tblPr>
              <a:tblGrid>
                <a:gridCol w="1660530">
                  <a:extLst>
                    <a:ext uri="{9D8B030D-6E8A-4147-A177-3AD203B41FA5}">
                      <a16:colId xmlns:a16="http://schemas.microsoft.com/office/drawing/2014/main" xmlns="" val="20000"/>
                    </a:ext>
                  </a:extLst>
                </a:gridCol>
                <a:gridCol w="6273236">
                  <a:extLst>
                    <a:ext uri="{9D8B030D-6E8A-4147-A177-3AD203B41FA5}">
                      <a16:colId xmlns:a16="http://schemas.microsoft.com/office/drawing/2014/main" xmlns="" val="20001"/>
                    </a:ext>
                  </a:extLst>
                </a:gridCol>
                <a:gridCol w="2788024">
                  <a:extLst>
                    <a:ext uri="{9D8B030D-6E8A-4147-A177-3AD203B41FA5}">
                      <a16:colId xmlns:a16="http://schemas.microsoft.com/office/drawing/2014/main" xmlns="" val="20002"/>
                    </a:ext>
                  </a:extLst>
                </a:gridCol>
              </a:tblGrid>
              <a:tr h="0">
                <a:tc>
                  <a:txBody>
                    <a:bodyPr/>
                    <a:lstStyle/>
                    <a:p>
                      <a:pPr algn="ctr">
                        <a:spcAft>
                          <a:spcPts val="0"/>
                        </a:spcAft>
                      </a:pPr>
                      <a:r>
                        <a:rPr lang="fr-FR" sz="1600" dirty="0" err="1">
                          <a:effectLst/>
                        </a:rPr>
                        <a:t>TDoc</a:t>
                      </a:r>
                      <a:r>
                        <a:rPr lang="fr-FR" sz="1600" dirty="0">
                          <a:effectLst/>
                        </a:rPr>
                        <a:t> </a:t>
                      </a:r>
                      <a:r>
                        <a:rPr lang="fr-FR" sz="1600" dirty="0" err="1">
                          <a:effectLst/>
                        </a:rPr>
                        <a:t>Number</a:t>
                      </a:r>
                      <a:endParaRPr lang="zh-CN" sz="1600" dirty="0">
                        <a:effectLst/>
                        <a:latin typeface="Times New Roman" panose="02020603050405020304" pitchFamily="18" charset="0"/>
                        <a:ea typeface="宋体" panose="02010600030101010101" pitchFamily="2" charset="-122"/>
                      </a:endParaRPr>
                    </a:p>
                  </a:txBody>
                  <a:tcPr marL="9525" marR="9525" marT="9525" marB="9525" anchor="ctr"/>
                </a:tc>
                <a:tc>
                  <a:txBody>
                    <a:bodyPr/>
                    <a:lstStyle/>
                    <a:p>
                      <a:pPr algn="ctr">
                        <a:spcAft>
                          <a:spcPts val="0"/>
                        </a:spcAft>
                      </a:pPr>
                      <a:r>
                        <a:rPr lang="fr-FR" sz="1600" dirty="0" err="1">
                          <a:effectLst/>
                        </a:rPr>
                        <a:t>Title</a:t>
                      </a:r>
                      <a:endParaRPr lang="zh-CN" sz="1600" dirty="0">
                        <a:effectLst/>
                        <a:latin typeface="Times New Roman" panose="02020603050405020304" pitchFamily="18" charset="0"/>
                        <a:ea typeface="宋体" panose="02010600030101010101" pitchFamily="2" charset="-122"/>
                      </a:endParaRPr>
                    </a:p>
                  </a:txBody>
                  <a:tcPr marL="9525" marR="9525" marT="9525" marB="9525" anchor="ctr"/>
                </a:tc>
                <a:tc>
                  <a:txBody>
                    <a:bodyPr/>
                    <a:lstStyle/>
                    <a:p>
                      <a:pPr algn="ctr">
                        <a:spcAft>
                          <a:spcPts val="0"/>
                        </a:spcAft>
                      </a:pPr>
                      <a:r>
                        <a:rPr lang="fr-FR" sz="1600">
                          <a:effectLst/>
                        </a:rPr>
                        <a:t>Company</a:t>
                      </a:r>
                      <a:endParaRPr lang="zh-CN" sz="1600">
                        <a:effectLst/>
                        <a:latin typeface="Times New Roman" panose="02020603050405020304" pitchFamily="18" charset="0"/>
                        <a:ea typeface="宋体" panose="02010600030101010101" pitchFamily="2" charset="-122"/>
                      </a:endParaRPr>
                    </a:p>
                  </a:txBody>
                  <a:tcPr marL="9525" marR="9525" marT="9525" marB="9525" anchor="ctr"/>
                </a:tc>
                <a:extLst>
                  <a:ext uri="{0D108BD9-81ED-4DB2-BD59-A6C34878D82A}">
                    <a16:rowId xmlns:a16="http://schemas.microsoft.com/office/drawing/2014/main" xmlns="" val="10000"/>
                  </a:ext>
                </a:extLst>
              </a:tr>
              <a:tr h="0">
                <a:tc>
                  <a:txBody>
                    <a:bodyPr/>
                    <a:lstStyle/>
                    <a:p>
                      <a:pPr algn="ctr">
                        <a:spcAft>
                          <a:spcPts val="0"/>
                        </a:spcAft>
                      </a:pPr>
                      <a:r>
                        <a:rPr lang="en-GB" sz="1600" u="sng">
                          <a:effectLst/>
                          <a:hlinkClick r:id="rId2"/>
                        </a:rPr>
                        <a:t>R4-2100399</a:t>
                      </a:r>
                      <a:endParaRPr lang="zh-CN" sz="1600">
                        <a:effectLst/>
                        <a:latin typeface="Times New Roman" panose="02020603050405020304" pitchFamily="18" charset="0"/>
                        <a:ea typeface="宋体" panose="02010600030101010101" pitchFamily="2" charset="-122"/>
                      </a:endParaRPr>
                    </a:p>
                  </a:txBody>
                  <a:tcPr marL="9525" marR="9525" marT="9525" marB="9525" anchor="ctr"/>
                </a:tc>
                <a:tc>
                  <a:txBody>
                    <a:bodyPr/>
                    <a:lstStyle/>
                    <a:p>
                      <a:pPr>
                        <a:spcAft>
                          <a:spcPts val="0"/>
                        </a:spcAft>
                      </a:pPr>
                      <a:r>
                        <a:rPr lang="en-GB" sz="1600" dirty="0">
                          <a:effectLst/>
                        </a:rPr>
                        <a:t>Discussion on frequency band and scenarios for NTN</a:t>
                      </a:r>
                      <a:endParaRPr lang="zh-CN" sz="1600" dirty="0">
                        <a:effectLst/>
                        <a:latin typeface="Times New Roman" panose="02020603050405020304" pitchFamily="18" charset="0"/>
                        <a:ea typeface="宋体" panose="02010600030101010101" pitchFamily="2" charset="-122"/>
                      </a:endParaRPr>
                    </a:p>
                  </a:txBody>
                  <a:tcPr marL="9525" marR="9525" marT="9525" marB="9525"/>
                </a:tc>
                <a:tc>
                  <a:txBody>
                    <a:bodyPr/>
                    <a:lstStyle/>
                    <a:p>
                      <a:pPr>
                        <a:spcAft>
                          <a:spcPts val="0"/>
                        </a:spcAft>
                      </a:pPr>
                      <a:r>
                        <a:rPr lang="en-GB" sz="1600">
                          <a:effectLst/>
                        </a:rPr>
                        <a:t>CATT</a:t>
                      </a:r>
                      <a:endParaRPr lang="zh-CN" sz="160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xmlns="" val="10001"/>
                  </a:ext>
                </a:extLst>
              </a:tr>
              <a:tr h="0">
                <a:tc>
                  <a:txBody>
                    <a:bodyPr/>
                    <a:lstStyle/>
                    <a:p>
                      <a:pPr algn="ctr">
                        <a:spcAft>
                          <a:spcPts val="0"/>
                        </a:spcAft>
                      </a:pPr>
                      <a:r>
                        <a:rPr lang="en-GB" sz="1600" u="sng">
                          <a:effectLst/>
                          <a:hlinkClick r:id="rId3"/>
                        </a:rPr>
                        <a:t>R4-2100486</a:t>
                      </a:r>
                      <a:endParaRPr lang="zh-CN" sz="1600">
                        <a:effectLst/>
                        <a:latin typeface="Times New Roman" panose="02020603050405020304" pitchFamily="18" charset="0"/>
                        <a:ea typeface="宋体" panose="02010600030101010101" pitchFamily="2" charset="-122"/>
                      </a:endParaRPr>
                    </a:p>
                  </a:txBody>
                  <a:tcPr marL="9525" marR="9525" marT="9525" marB="9525" anchor="ctr"/>
                </a:tc>
                <a:tc>
                  <a:txBody>
                    <a:bodyPr/>
                    <a:lstStyle/>
                    <a:p>
                      <a:pPr algn="just">
                        <a:spcAft>
                          <a:spcPts val="0"/>
                        </a:spcAft>
                      </a:pPr>
                      <a:r>
                        <a:rPr lang="en-GB" sz="1600">
                          <a:effectLst/>
                        </a:rPr>
                        <a:t>Simulaiton assumptions for NTN co-existence</a:t>
                      </a:r>
                      <a:endParaRPr lang="zh-CN" sz="1600">
                        <a:effectLst/>
                        <a:latin typeface="Times New Roman" panose="02020603050405020304" pitchFamily="18" charset="0"/>
                        <a:ea typeface="宋体" panose="02010600030101010101" pitchFamily="2" charset="-122"/>
                      </a:endParaRPr>
                    </a:p>
                  </a:txBody>
                  <a:tcPr marL="9525" marR="9525" marT="9525" marB="9525" anchor="ctr"/>
                </a:tc>
                <a:tc>
                  <a:txBody>
                    <a:bodyPr/>
                    <a:lstStyle/>
                    <a:p>
                      <a:pPr algn="just">
                        <a:spcAft>
                          <a:spcPts val="0"/>
                        </a:spcAft>
                      </a:pPr>
                      <a:r>
                        <a:rPr lang="en-GB" sz="1600">
                          <a:effectLst/>
                        </a:rPr>
                        <a:t>CATT</a:t>
                      </a:r>
                      <a:endParaRPr lang="zh-CN" sz="1600">
                        <a:effectLst/>
                        <a:latin typeface="Times New Roman" panose="02020603050405020304" pitchFamily="18" charset="0"/>
                        <a:ea typeface="宋体" panose="02010600030101010101" pitchFamily="2" charset="-122"/>
                      </a:endParaRPr>
                    </a:p>
                  </a:txBody>
                  <a:tcPr marL="9525" marR="9525" marT="9525" marB="9525" anchor="ctr"/>
                </a:tc>
                <a:extLst>
                  <a:ext uri="{0D108BD9-81ED-4DB2-BD59-A6C34878D82A}">
                    <a16:rowId xmlns:a16="http://schemas.microsoft.com/office/drawing/2014/main" xmlns="" val="10002"/>
                  </a:ext>
                </a:extLst>
              </a:tr>
              <a:tr h="0">
                <a:tc>
                  <a:txBody>
                    <a:bodyPr/>
                    <a:lstStyle/>
                    <a:p>
                      <a:pPr algn="ctr">
                        <a:spcAft>
                          <a:spcPts val="0"/>
                        </a:spcAft>
                      </a:pPr>
                      <a:r>
                        <a:rPr lang="en-GB" sz="1600" u="sng">
                          <a:effectLst/>
                          <a:hlinkClick r:id="rId4"/>
                        </a:rPr>
                        <a:t>R4-2100487</a:t>
                      </a:r>
                      <a:endParaRPr lang="zh-CN" sz="1600">
                        <a:effectLst/>
                        <a:latin typeface="Times New Roman" panose="02020603050405020304" pitchFamily="18" charset="0"/>
                        <a:ea typeface="宋体" panose="02010600030101010101" pitchFamily="2" charset="-122"/>
                      </a:endParaRPr>
                    </a:p>
                  </a:txBody>
                  <a:tcPr marL="9525" marR="9525" marT="9525" marB="9525" anchor="ctr"/>
                </a:tc>
                <a:tc>
                  <a:txBody>
                    <a:bodyPr/>
                    <a:lstStyle/>
                    <a:p>
                      <a:pPr algn="just">
                        <a:spcAft>
                          <a:spcPts val="0"/>
                        </a:spcAft>
                      </a:pPr>
                      <a:r>
                        <a:rPr lang="en-GB" sz="1600" dirty="0">
                          <a:effectLst/>
                        </a:rPr>
                        <a:t>Consideration on BS requirement impact for NTN</a:t>
                      </a:r>
                      <a:endParaRPr lang="zh-CN" sz="1600" dirty="0">
                        <a:effectLst/>
                        <a:latin typeface="Times New Roman" panose="02020603050405020304" pitchFamily="18" charset="0"/>
                        <a:ea typeface="宋体" panose="02010600030101010101" pitchFamily="2" charset="-122"/>
                      </a:endParaRPr>
                    </a:p>
                  </a:txBody>
                  <a:tcPr marL="9525" marR="9525" marT="9525" marB="9525" anchor="ctr"/>
                </a:tc>
                <a:tc>
                  <a:txBody>
                    <a:bodyPr/>
                    <a:lstStyle/>
                    <a:p>
                      <a:pPr algn="just">
                        <a:spcAft>
                          <a:spcPts val="0"/>
                        </a:spcAft>
                      </a:pPr>
                      <a:r>
                        <a:rPr lang="en-GB" sz="1600">
                          <a:effectLst/>
                        </a:rPr>
                        <a:t>CATT</a:t>
                      </a:r>
                      <a:endParaRPr lang="zh-CN" sz="1600">
                        <a:effectLst/>
                        <a:latin typeface="Times New Roman" panose="02020603050405020304" pitchFamily="18" charset="0"/>
                        <a:ea typeface="宋体" panose="02010600030101010101" pitchFamily="2" charset="-122"/>
                      </a:endParaRPr>
                    </a:p>
                  </a:txBody>
                  <a:tcPr marL="9525" marR="9525" marT="9525" marB="9525" anchor="ctr"/>
                </a:tc>
                <a:extLst>
                  <a:ext uri="{0D108BD9-81ED-4DB2-BD59-A6C34878D82A}">
                    <a16:rowId xmlns:a16="http://schemas.microsoft.com/office/drawing/2014/main" xmlns="" val="10003"/>
                  </a:ext>
                </a:extLst>
              </a:tr>
              <a:tr h="0">
                <a:tc>
                  <a:txBody>
                    <a:bodyPr/>
                    <a:lstStyle/>
                    <a:p>
                      <a:pPr algn="ctr">
                        <a:spcAft>
                          <a:spcPts val="0"/>
                        </a:spcAft>
                      </a:pPr>
                      <a:r>
                        <a:rPr lang="en-GB" sz="1600" u="sng">
                          <a:effectLst/>
                          <a:hlinkClick r:id="rId5"/>
                        </a:rPr>
                        <a:t>R4-2100904</a:t>
                      </a:r>
                      <a:endParaRPr lang="zh-CN" sz="1600">
                        <a:effectLst/>
                        <a:latin typeface="Times New Roman" panose="02020603050405020304" pitchFamily="18" charset="0"/>
                        <a:ea typeface="宋体" panose="02010600030101010101" pitchFamily="2" charset="-122"/>
                      </a:endParaRPr>
                    </a:p>
                  </a:txBody>
                  <a:tcPr marL="9525" marR="9525" marT="9525" marB="9525" anchor="ctr"/>
                </a:tc>
                <a:tc>
                  <a:txBody>
                    <a:bodyPr/>
                    <a:lstStyle/>
                    <a:p>
                      <a:pPr algn="just">
                        <a:spcAft>
                          <a:spcPts val="0"/>
                        </a:spcAft>
                      </a:pPr>
                      <a:r>
                        <a:rPr lang="en-GB" sz="1600">
                          <a:effectLst/>
                        </a:rPr>
                        <a:t>Simulation assumption for FR1 coexistence study</a:t>
                      </a:r>
                      <a:endParaRPr lang="zh-CN" sz="1600">
                        <a:effectLst/>
                        <a:latin typeface="Times New Roman" panose="02020603050405020304" pitchFamily="18" charset="0"/>
                        <a:ea typeface="宋体" panose="02010600030101010101" pitchFamily="2" charset="-122"/>
                      </a:endParaRPr>
                    </a:p>
                  </a:txBody>
                  <a:tcPr marL="9525" marR="9525" marT="9525" marB="9525" anchor="ctr"/>
                </a:tc>
                <a:tc>
                  <a:txBody>
                    <a:bodyPr/>
                    <a:lstStyle/>
                    <a:p>
                      <a:pPr algn="just">
                        <a:spcAft>
                          <a:spcPts val="0"/>
                        </a:spcAft>
                      </a:pPr>
                      <a:r>
                        <a:rPr lang="en-GB" sz="1600">
                          <a:effectLst/>
                        </a:rPr>
                        <a:t>Samsung</a:t>
                      </a:r>
                      <a:endParaRPr lang="zh-CN" sz="1600">
                        <a:effectLst/>
                        <a:latin typeface="Times New Roman" panose="02020603050405020304" pitchFamily="18" charset="0"/>
                        <a:ea typeface="宋体" panose="02010600030101010101" pitchFamily="2" charset="-122"/>
                      </a:endParaRPr>
                    </a:p>
                  </a:txBody>
                  <a:tcPr marL="9525" marR="9525" marT="9525" marB="9525" anchor="ctr"/>
                </a:tc>
                <a:extLst>
                  <a:ext uri="{0D108BD9-81ED-4DB2-BD59-A6C34878D82A}">
                    <a16:rowId xmlns:a16="http://schemas.microsoft.com/office/drawing/2014/main" xmlns="" val="10004"/>
                  </a:ext>
                </a:extLst>
              </a:tr>
              <a:tr h="0">
                <a:tc>
                  <a:txBody>
                    <a:bodyPr/>
                    <a:lstStyle/>
                    <a:p>
                      <a:pPr algn="ctr">
                        <a:spcAft>
                          <a:spcPts val="0"/>
                        </a:spcAft>
                      </a:pPr>
                      <a:r>
                        <a:rPr lang="en-GB" sz="1600" u="sng">
                          <a:effectLst/>
                          <a:hlinkClick r:id="rId6"/>
                        </a:rPr>
                        <a:t>R4-2101105</a:t>
                      </a:r>
                      <a:endParaRPr lang="zh-CN" sz="1600">
                        <a:effectLst/>
                        <a:latin typeface="Times New Roman" panose="02020603050405020304" pitchFamily="18" charset="0"/>
                        <a:ea typeface="宋体" panose="02010600030101010101" pitchFamily="2" charset="-122"/>
                      </a:endParaRPr>
                    </a:p>
                  </a:txBody>
                  <a:tcPr marL="9525" marR="9525" marT="9525" marB="9525" anchor="ctr"/>
                </a:tc>
                <a:tc>
                  <a:txBody>
                    <a:bodyPr/>
                    <a:lstStyle/>
                    <a:p>
                      <a:pPr algn="just">
                        <a:spcAft>
                          <a:spcPts val="0"/>
                        </a:spcAft>
                      </a:pPr>
                      <a:r>
                        <a:rPr lang="en-GB" sz="1600">
                          <a:effectLst/>
                        </a:rPr>
                        <a:t>Coexistence study on NR to support non-terrestrial networks</a:t>
                      </a:r>
                      <a:endParaRPr lang="zh-CN" sz="1600">
                        <a:effectLst/>
                        <a:latin typeface="Times New Roman" panose="02020603050405020304" pitchFamily="18" charset="0"/>
                        <a:ea typeface="宋体" panose="02010600030101010101" pitchFamily="2" charset="-122"/>
                      </a:endParaRPr>
                    </a:p>
                  </a:txBody>
                  <a:tcPr marL="9525" marR="9525" marT="9525" marB="9525" anchor="ctr"/>
                </a:tc>
                <a:tc>
                  <a:txBody>
                    <a:bodyPr/>
                    <a:lstStyle/>
                    <a:p>
                      <a:pPr algn="just">
                        <a:spcAft>
                          <a:spcPts val="0"/>
                        </a:spcAft>
                      </a:pPr>
                      <a:r>
                        <a:rPr lang="en-GB" sz="1600">
                          <a:effectLst/>
                        </a:rPr>
                        <a:t>Xiaomi</a:t>
                      </a:r>
                      <a:endParaRPr lang="zh-CN" sz="1600">
                        <a:effectLst/>
                        <a:latin typeface="Times New Roman" panose="02020603050405020304" pitchFamily="18" charset="0"/>
                        <a:ea typeface="宋体" panose="02010600030101010101" pitchFamily="2" charset="-122"/>
                      </a:endParaRPr>
                    </a:p>
                  </a:txBody>
                  <a:tcPr marL="9525" marR="9525" marT="9525" marB="9525" anchor="ctr"/>
                </a:tc>
                <a:extLst>
                  <a:ext uri="{0D108BD9-81ED-4DB2-BD59-A6C34878D82A}">
                    <a16:rowId xmlns:a16="http://schemas.microsoft.com/office/drawing/2014/main" xmlns="" val="10005"/>
                  </a:ext>
                </a:extLst>
              </a:tr>
              <a:tr h="275656">
                <a:tc>
                  <a:txBody>
                    <a:bodyPr/>
                    <a:lstStyle/>
                    <a:p>
                      <a:pPr algn="ctr">
                        <a:spcAft>
                          <a:spcPts val="0"/>
                        </a:spcAft>
                      </a:pPr>
                      <a:r>
                        <a:rPr lang="en-GB" sz="1600" u="sng">
                          <a:effectLst/>
                          <a:hlinkClick r:id="rId7"/>
                        </a:rPr>
                        <a:t>R4-2101812</a:t>
                      </a:r>
                      <a:endParaRPr lang="zh-CN" sz="1600">
                        <a:effectLst/>
                        <a:latin typeface="Times New Roman" panose="02020603050405020304" pitchFamily="18" charset="0"/>
                        <a:ea typeface="宋体" panose="02010600030101010101" pitchFamily="2" charset="-122"/>
                      </a:endParaRPr>
                    </a:p>
                  </a:txBody>
                  <a:tcPr marL="9525" marR="9525" marT="9525" marB="9525" anchor="ctr"/>
                </a:tc>
                <a:tc>
                  <a:txBody>
                    <a:bodyPr/>
                    <a:lstStyle/>
                    <a:p>
                      <a:pPr algn="just">
                        <a:spcAft>
                          <a:spcPts val="0"/>
                        </a:spcAft>
                      </a:pPr>
                      <a:r>
                        <a:rPr lang="en-GB" sz="1600">
                          <a:effectLst/>
                        </a:rPr>
                        <a:t>General discussion on NTN simulation assumptions</a:t>
                      </a:r>
                      <a:endParaRPr lang="zh-CN" sz="1600">
                        <a:effectLst/>
                        <a:latin typeface="Times New Roman" panose="02020603050405020304" pitchFamily="18" charset="0"/>
                        <a:ea typeface="宋体" panose="02010600030101010101" pitchFamily="2" charset="-122"/>
                      </a:endParaRPr>
                    </a:p>
                  </a:txBody>
                  <a:tcPr marL="9525" marR="9525" marT="9525" marB="9525" anchor="ctr"/>
                </a:tc>
                <a:tc>
                  <a:txBody>
                    <a:bodyPr/>
                    <a:lstStyle/>
                    <a:p>
                      <a:pPr algn="just">
                        <a:spcAft>
                          <a:spcPts val="0"/>
                        </a:spcAft>
                      </a:pPr>
                      <a:r>
                        <a:rPr lang="en-GB" sz="1600">
                          <a:effectLst/>
                        </a:rPr>
                        <a:t>Huawei, HiSilicon</a:t>
                      </a:r>
                      <a:endParaRPr lang="zh-CN" sz="1600">
                        <a:effectLst/>
                        <a:latin typeface="Times New Roman" panose="02020603050405020304" pitchFamily="18" charset="0"/>
                        <a:ea typeface="宋体" panose="02010600030101010101" pitchFamily="2" charset="-122"/>
                      </a:endParaRPr>
                    </a:p>
                  </a:txBody>
                  <a:tcPr marL="9525" marR="9525" marT="9525" marB="9525" anchor="ctr"/>
                </a:tc>
                <a:extLst>
                  <a:ext uri="{0D108BD9-81ED-4DB2-BD59-A6C34878D82A}">
                    <a16:rowId xmlns:a16="http://schemas.microsoft.com/office/drawing/2014/main" xmlns="" val="10006"/>
                  </a:ext>
                </a:extLst>
              </a:tr>
              <a:tr h="0">
                <a:tc>
                  <a:txBody>
                    <a:bodyPr/>
                    <a:lstStyle/>
                    <a:p>
                      <a:pPr algn="ctr">
                        <a:spcAft>
                          <a:spcPts val="0"/>
                        </a:spcAft>
                      </a:pPr>
                      <a:r>
                        <a:rPr lang="en-GB" sz="1600" u="sng">
                          <a:effectLst/>
                          <a:hlinkClick r:id="rId8"/>
                        </a:rPr>
                        <a:t>R4-2101859</a:t>
                      </a:r>
                      <a:endParaRPr lang="zh-CN" sz="1600">
                        <a:effectLst/>
                        <a:latin typeface="Times New Roman" panose="02020603050405020304" pitchFamily="18" charset="0"/>
                        <a:ea typeface="宋体" panose="02010600030101010101" pitchFamily="2" charset="-122"/>
                      </a:endParaRPr>
                    </a:p>
                  </a:txBody>
                  <a:tcPr marL="9525" marR="9525" marT="9525" marB="9525" anchor="ctr"/>
                </a:tc>
                <a:tc>
                  <a:txBody>
                    <a:bodyPr/>
                    <a:lstStyle/>
                    <a:p>
                      <a:pPr algn="just">
                        <a:spcAft>
                          <a:spcPts val="0"/>
                        </a:spcAft>
                      </a:pPr>
                      <a:r>
                        <a:rPr lang="en-GB" sz="1600">
                          <a:effectLst/>
                        </a:rPr>
                        <a:t>NTN FR1 Coexistence Scenarios and Related Core Requirements</a:t>
                      </a:r>
                      <a:endParaRPr lang="zh-CN" sz="1600">
                        <a:effectLst/>
                        <a:latin typeface="Times New Roman" panose="02020603050405020304" pitchFamily="18" charset="0"/>
                        <a:ea typeface="宋体" panose="02010600030101010101" pitchFamily="2" charset="-122"/>
                      </a:endParaRPr>
                    </a:p>
                  </a:txBody>
                  <a:tcPr marL="9525" marR="9525" marT="9525" marB="9525" anchor="ctr"/>
                </a:tc>
                <a:tc>
                  <a:txBody>
                    <a:bodyPr/>
                    <a:lstStyle/>
                    <a:p>
                      <a:pPr algn="just">
                        <a:spcAft>
                          <a:spcPts val="0"/>
                        </a:spcAft>
                      </a:pPr>
                      <a:r>
                        <a:rPr lang="en-GB" sz="1600" dirty="0">
                          <a:effectLst/>
                        </a:rPr>
                        <a:t>THALES</a:t>
                      </a:r>
                      <a:endParaRPr lang="zh-CN" sz="1600" dirty="0">
                        <a:effectLst/>
                        <a:latin typeface="Times New Roman" panose="02020603050405020304" pitchFamily="18" charset="0"/>
                        <a:ea typeface="宋体" panose="02010600030101010101" pitchFamily="2" charset="-122"/>
                      </a:endParaRPr>
                    </a:p>
                  </a:txBody>
                  <a:tcPr marL="9525" marR="9525" marT="9525" marB="9525" anchor="ctr"/>
                </a:tc>
                <a:extLst>
                  <a:ext uri="{0D108BD9-81ED-4DB2-BD59-A6C34878D82A}">
                    <a16:rowId xmlns:a16="http://schemas.microsoft.com/office/drawing/2014/main" xmlns="" val="10007"/>
                  </a:ext>
                </a:extLst>
              </a:tr>
              <a:tr h="0">
                <a:tc>
                  <a:txBody>
                    <a:bodyPr/>
                    <a:lstStyle/>
                    <a:p>
                      <a:pPr algn="ctr">
                        <a:spcAft>
                          <a:spcPts val="0"/>
                        </a:spcAft>
                      </a:pPr>
                      <a:r>
                        <a:rPr lang="en-GB" sz="1600" u="sng">
                          <a:effectLst/>
                          <a:hlinkClick r:id="rId9"/>
                        </a:rPr>
                        <a:t>R4-2101880</a:t>
                      </a:r>
                      <a:endParaRPr lang="zh-CN" sz="1600">
                        <a:effectLst/>
                        <a:latin typeface="Times New Roman" panose="02020603050405020304" pitchFamily="18" charset="0"/>
                        <a:ea typeface="宋体" panose="02010600030101010101" pitchFamily="2" charset="-122"/>
                      </a:endParaRPr>
                    </a:p>
                  </a:txBody>
                  <a:tcPr marL="9525" marR="9525" marT="9525" marB="9525" anchor="ctr"/>
                </a:tc>
                <a:tc>
                  <a:txBody>
                    <a:bodyPr/>
                    <a:lstStyle/>
                    <a:p>
                      <a:pPr algn="just">
                        <a:spcAft>
                          <a:spcPts val="0"/>
                        </a:spcAft>
                      </a:pPr>
                      <a:r>
                        <a:rPr lang="en-GB" sz="1600">
                          <a:effectLst/>
                        </a:rPr>
                        <a:t>Simulations for NTN FR1 Coexistence Cases</a:t>
                      </a:r>
                      <a:endParaRPr lang="zh-CN" sz="1600">
                        <a:effectLst/>
                        <a:latin typeface="Times New Roman" panose="02020603050405020304" pitchFamily="18" charset="0"/>
                        <a:ea typeface="宋体" panose="02010600030101010101" pitchFamily="2" charset="-122"/>
                      </a:endParaRPr>
                    </a:p>
                  </a:txBody>
                  <a:tcPr marL="9525" marR="9525" marT="9525" marB="9525" anchor="ctr"/>
                </a:tc>
                <a:tc>
                  <a:txBody>
                    <a:bodyPr/>
                    <a:lstStyle/>
                    <a:p>
                      <a:pPr algn="just">
                        <a:spcAft>
                          <a:spcPts val="0"/>
                        </a:spcAft>
                      </a:pPr>
                      <a:r>
                        <a:rPr lang="en-GB" sz="1600">
                          <a:effectLst/>
                        </a:rPr>
                        <a:t>THALES</a:t>
                      </a:r>
                      <a:endParaRPr lang="zh-CN" sz="1600">
                        <a:effectLst/>
                        <a:latin typeface="Times New Roman" panose="02020603050405020304" pitchFamily="18" charset="0"/>
                        <a:ea typeface="宋体" panose="02010600030101010101" pitchFamily="2" charset="-122"/>
                      </a:endParaRPr>
                    </a:p>
                  </a:txBody>
                  <a:tcPr marL="9525" marR="9525" marT="9525" marB="9525" anchor="ctr"/>
                </a:tc>
                <a:extLst>
                  <a:ext uri="{0D108BD9-81ED-4DB2-BD59-A6C34878D82A}">
                    <a16:rowId xmlns:a16="http://schemas.microsoft.com/office/drawing/2014/main" xmlns="" val="10008"/>
                  </a:ext>
                </a:extLst>
              </a:tr>
              <a:tr h="0">
                <a:tc>
                  <a:txBody>
                    <a:bodyPr/>
                    <a:lstStyle/>
                    <a:p>
                      <a:pPr algn="ctr">
                        <a:spcAft>
                          <a:spcPts val="0"/>
                        </a:spcAft>
                      </a:pPr>
                      <a:r>
                        <a:rPr lang="en-GB" sz="1600" u="sng">
                          <a:effectLst/>
                          <a:hlinkClick r:id="rId10"/>
                        </a:rPr>
                        <a:t>R4-2101934</a:t>
                      </a:r>
                      <a:endParaRPr lang="zh-CN" sz="1600">
                        <a:effectLst/>
                        <a:latin typeface="Times New Roman" panose="02020603050405020304" pitchFamily="18" charset="0"/>
                        <a:ea typeface="宋体" panose="02010600030101010101" pitchFamily="2" charset="-122"/>
                      </a:endParaRPr>
                    </a:p>
                  </a:txBody>
                  <a:tcPr marL="9525" marR="9525" marT="9525" marB="9525" anchor="ctr"/>
                </a:tc>
                <a:tc>
                  <a:txBody>
                    <a:bodyPr/>
                    <a:lstStyle/>
                    <a:p>
                      <a:pPr algn="just">
                        <a:spcAft>
                          <a:spcPts val="0"/>
                        </a:spcAft>
                      </a:pPr>
                      <a:r>
                        <a:rPr lang="en-GB" sz="1600">
                          <a:effectLst/>
                        </a:rPr>
                        <a:t>NTN - HAPS simulation assumptions for co-existence study</a:t>
                      </a:r>
                      <a:endParaRPr lang="zh-CN" sz="1600">
                        <a:effectLst/>
                        <a:latin typeface="Times New Roman" panose="02020603050405020304" pitchFamily="18" charset="0"/>
                        <a:ea typeface="宋体" panose="02010600030101010101" pitchFamily="2" charset="-122"/>
                      </a:endParaRPr>
                    </a:p>
                  </a:txBody>
                  <a:tcPr marL="9525" marR="9525" marT="9525" marB="9525" anchor="ctr"/>
                </a:tc>
                <a:tc>
                  <a:txBody>
                    <a:bodyPr/>
                    <a:lstStyle/>
                    <a:p>
                      <a:pPr algn="just">
                        <a:spcAft>
                          <a:spcPts val="0"/>
                        </a:spcAft>
                      </a:pPr>
                      <a:r>
                        <a:rPr lang="en-GB" sz="1600">
                          <a:effectLst/>
                        </a:rPr>
                        <a:t>Nokia, Nokia Shanghai Bell</a:t>
                      </a:r>
                      <a:endParaRPr lang="zh-CN" sz="1600">
                        <a:effectLst/>
                        <a:latin typeface="Times New Roman" panose="02020603050405020304" pitchFamily="18" charset="0"/>
                        <a:ea typeface="宋体" panose="02010600030101010101" pitchFamily="2" charset="-122"/>
                      </a:endParaRPr>
                    </a:p>
                  </a:txBody>
                  <a:tcPr marL="9525" marR="9525" marT="9525" marB="9525" anchor="ctr"/>
                </a:tc>
                <a:extLst>
                  <a:ext uri="{0D108BD9-81ED-4DB2-BD59-A6C34878D82A}">
                    <a16:rowId xmlns:a16="http://schemas.microsoft.com/office/drawing/2014/main" xmlns="" val="10009"/>
                  </a:ext>
                </a:extLst>
              </a:tr>
              <a:tr h="0">
                <a:tc>
                  <a:txBody>
                    <a:bodyPr/>
                    <a:lstStyle/>
                    <a:p>
                      <a:pPr algn="ctr">
                        <a:spcAft>
                          <a:spcPts val="0"/>
                        </a:spcAft>
                      </a:pPr>
                      <a:r>
                        <a:rPr lang="en-GB" sz="1600" u="sng">
                          <a:effectLst/>
                          <a:hlinkClick r:id="rId11"/>
                        </a:rPr>
                        <a:t>R4-2101935</a:t>
                      </a:r>
                      <a:endParaRPr lang="zh-CN" sz="1600">
                        <a:effectLst/>
                        <a:latin typeface="Times New Roman" panose="02020603050405020304" pitchFamily="18" charset="0"/>
                        <a:ea typeface="宋体" panose="02010600030101010101" pitchFamily="2" charset="-122"/>
                      </a:endParaRPr>
                    </a:p>
                  </a:txBody>
                  <a:tcPr marL="9525" marR="9525" marT="9525" marB="9525" anchor="ctr"/>
                </a:tc>
                <a:tc>
                  <a:txBody>
                    <a:bodyPr/>
                    <a:lstStyle/>
                    <a:p>
                      <a:pPr algn="just">
                        <a:spcAft>
                          <a:spcPts val="0"/>
                        </a:spcAft>
                      </a:pPr>
                      <a:r>
                        <a:rPr lang="en-GB" sz="1600">
                          <a:effectLst/>
                        </a:rPr>
                        <a:t>NTN - HAPS adjacent channel coexistence</a:t>
                      </a:r>
                      <a:endParaRPr lang="zh-CN" sz="1600">
                        <a:effectLst/>
                        <a:latin typeface="Times New Roman" panose="02020603050405020304" pitchFamily="18" charset="0"/>
                        <a:ea typeface="宋体" panose="02010600030101010101" pitchFamily="2" charset="-122"/>
                      </a:endParaRPr>
                    </a:p>
                  </a:txBody>
                  <a:tcPr marL="9525" marR="9525" marT="9525" marB="9525" anchor="ctr"/>
                </a:tc>
                <a:tc>
                  <a:txBody>
                    <a:bodyPr/>
                    <a:lstStyle/>
                    <a:p>
                      <a:pPr algn="just">
                        <a:spcAft>
                          <a:spcPts val="0"/>
                        </a:spcAft>
                      </a:pPr>
                      <a:r>
                        <a:rPr lang="en-GB" sz="1600">
                          <a:effectLst/>
                        </a:rPr>
                        <a:t>Nokia, Nokia Shanghai Bell</a:t>
                      </a:r>
                      <a:endParaRPr lang="zh-CN" sz="1600">
                        <a:effectLst/>
                        <a:latin typeface="Times New Roman" panose="02020603050405020304" pitchFamily="18" charset="0"/>
                        <a:ea typeface="宋体" panose="02010600030101010101" pitchFamily="2" charset="-122"/>
                      </a:endParaRPr>
                    </a:p>
                  </a:txBody>
                  <a:tcPr marL="9525" marR="9525" marT="9525" marB="9525" anchor="ctr"/>
                </a:tc>
                <a:extLst>
                  <a:ext uri="{0D108BD9-81ED-4DB2-BD59-A6C34878D82A}">
                    <a16:rowId xmlns:a16="http://schemas.microsoft.com/office/drawing/2014/main" xmlns="" val="10010"/>
                  </a:ext>
                </a:extLst>
              </a:tr>
              <a:tr h="0">
                <a:tc>
                  <a:txBody>
                    <a:bodyPr/>
                    <a:lstStyle/>
                    <a:p>
                      <a:pPr algn="ctr">
                        <a:spcAft>
                          <a:spcPts val="0"/>
                        </a:spcAft>
                      </a:pPr>
                      <a:r>
                        <a:rPr lang="en-GB" sz="1600" u="sng">
                          <a:effectLst/>
                          <a:hlinkClick r:id="rId12"/>
                        </a:rPr>
                        <a:t>R4-2101964</a:t>
                      </a:r>
                      <a:endParaRPr lang="zh-CN" sz="1600">
                        <a:effectLst/>
                        <a:latin typeface="Times New Roman" panose="02020603050405020304" pitchFamily="18" charset="0"/>
                        <a:ea typeface="宋体" panose="02010600030101010101" pitchFamily="2" charset="-122"/>
                      </a:endParaRPr>
                    </a:p>
                  </a:txBody>
                  <a:tcPr marL="9525" marR="9525" marT="9525" marB="9525" anchor="ctr"/>
                </a:tc>
                <a:tc>
                  <a:txBody>
                    <a:bodyPr/>
                    <a:lstStyle/>
                    <a:p>
                      <a:pPr algn="just">
                        <a:spcAft>
                          <a:spcPts val="0"/>
                        </a:spcAft>
                      </a:pPr>
                      <a:r>
                        <a:rPr lang="en-GB" sz="1600">
                          <a:effectLst/>
                        </a:rPr>
                        <a:t>Discussion on simulation assumptions for NTN coexistence study</a:t>
                      </a:r>
                      <a:endParaRPr lang="zh-CN" sz="1600">
                        <a:effectLst/>
                        <a:latin typeface="Times New Roman" panose="02020603050405020304" pitchFamily="18" charset="0"/>
                        <a:ea typeface="宋体" panose="02010600030101010101" pitchFamily="2" charset="-122"/>
                      </a:endParaRPr>
                    </a:p>
                  </a:txBody>
                  <a:tcPr marL="9525" marR="9525" marT="9525" marB="9525" anchor="ctr"/>
                </a:tc>
                <a:tc>
                  <a:txBody>
                    <a:bodyPr/>
                    <a:lstStyle/>
                    <a:p>
                      <a:pPr algn="just">
                        <a:spcAft>
                          <a:spcPts val="0"/>
                        </a:spcAft>
                      </a:pPr>
                      <a:r>
                        <a:rPr lang="en-GB" sz="1600">
                          <a:effectLst/>
                        </a:rPr>
                        <a:t>ZTE Corporation</a:t>
                      </a:r>
                      <a:endParaRPr lang="zh-CN" sz="1600">
                        <a:effectLst/>
                        <a:latin typeface="Times New Roman" panose="02020603050405020304" pitchFamily="18" charset="0"/>
                        <a:ea typeface="宋体" panose="02010600030101010101" pitchFamily="2" charset="-122"/>
                      </a:endParaRPr>
                    </a:p>
                  </a:txBody>
                  <a:tcPr marL="9525" marR="9525" marT="9525" marB="9525" anchor="ctr"/>
                </a:tc>
                <a:extLst>
                  <a:ext uri="{0D108BD9-81ED-4DB2-BD59-A6C34878D82A}">
                    <a16:rowId xmlns:a16="http://schemas.microsoft.com/office/drawing/2014/main" xmlns="" val="10011"/>
                  </a:ext>
                </a:extLst>
              </a:tr>
              <a:tr h="0">
                <a:tc>
                  <a:txBody>
                    <a:bodyPr/>
                    <a:lstStyle/>
                    <a:p>
                      <a:pPr algn="ctr">
                        <a:spcAft>
                          <a:spcPts val="0"/>
                        </a:spcAft>
                      </a:pPr>
                      <a:r>
                        <a:rPr lang="en-GB" sz="1600" u="sng">
                          <a:effectLst/>
                          <a:hlinkClick r:id="rId13"/>
                        </a:rPr>
                        <a:t>R4-2102174</a:t>
                      </a:r>
                      <a:endParaRPr lang="zh-CN" sz="1600">
                        <a:effectLst/>
                        <a:latin typeface="Times New Roman" panose="02020603050405020304" pitchFamily="18" charset="0"/>
                        <a:ea typeface="宋体" panose="02010600030101010101" pitchFamily="2" charset="-122"/>
                      </a:endParaRPr>
                    </a:p>
                  </a:txBody>
                  <a:tcPr marL="9525" marR="9525" marT="9525" marB="9525" anchor="ctr"/>
                </a:tc>
                <a:tc>
                  <a:txBody>
                    <a:bodyPr/>
                    <a:lstStyle/>
                    <a:p>
                      <a:pPr algn="just">
                        <a:spcAft>
                          <a:spcPts val="0"/>
                        </a:spcAft>
                      </a:pPr>
                      <a:r>
                        <a:rPr lang="en-GB" sz="1600">
                          <a:effectLst/>
                        </a:rPr>
                        <a:t>NTN Simulations assumptions discussion</a:t>
                      </a:r>
                      <a:endParaRPr lang="zh-CN" sz="1600">
                        <a:effectLst/>
                        <a:latin typeface="Times New Roman" panose="02020603050405020304" pitchFamily="18" charset="0"/>
                        <a:ea typeface="宋体" panose="02010600030101010101" pitchFamily="2" charset="-122"/>
                      </a:endParaRPr>
                    </a:p>
                  </a:txBody>
                  <a:tcPr marL="9525" marR="9525" marT="9525" marB="9525" anchor="ctr"/>
                </a:tc>
                <a:tc>
                  <a:txBody>
                    <a:bodyPr/>
                    <a:lstStyle/>
                    <a:p>
                      <a:pPr algn="just">
                        <a:spcAft>
                          <a:spcPts val="0"/>
                        </a:spcAft>
                      </a:pPr>
                      <a:r>
                        <a:rPr lang="en-GB" sz="1600">
                          <a:effectLst/>
                        </a:rPr>
                        <a:t>Ericsson</a:t>
                      </a:r>
                      <a:endParaRPr lang="zh-CN" sz="1600">
                        <a:effectLst/>
                        <a:latin typeface="Times New Roman" panose="02020603050405020304" pitchFamily="18" charset="0"/>
                        <a:ea typeface="宋体" panose="02010600030101010101" pitchFamily="2" charset="-122"/>
                      </a:endParaRPr>
                    </a:p>
                  </a:txBody>
                  <a:tcPr marL="9525" marR="9525" marT="9525" marB="9525" anchor="ctr"/>
                </a:tc>
                <a:extLst>
                  <a:ext uri="{0D108BD9-81ED-4DB2-BD59-A6C34878D82A}">
                    <a16:rowId xmlns:a16="http://schemas.microsoft.com/office/drawing/2014/main" xmlns="" val="10012"/>
                  </a:ext>
                </a:extLst>
              </a:tr>
              <a:tr h="0">
                <a:tc>
                  <a:txBody>
                    <a:bodyPr/>
                    <a:lstStyle/>
                    <a:p>
                      <a:pPr algn="ctr">
                        <a:spcAft>
                          <a:spcPts val="0"/>
                        </a:spcAft>
                      </a:pPr>
                      <a:r>
                        <a:rPr lang="en-GB" sz="1600" u="sng">
                          <a:effectLst/>
                          <a:hlinkClick r:id="rId14"/>
                        </a:rPr>
                        <a:t>R4-2102176</a:t>
                      </a:r>
                      <a:endParaRPr lang="zh-CN" sz="1600">
                        <a:effectLst/>
                        <a:latin typeface="Times New Roman" panose="02020603050405020304" pitchFamily="18" charset="0"/>
                        <a:ea typeface="宋体" panose="02010600030101010101" pitchFamily="2" charset="-122"/>
                      </a:endParaRPr>
                    </a:p>
                  </a:txBody>
                  <a:tcPr marL="9525" marR="9525" marT="9525" marB="9525" anchor="ctr"/>
                </a:tc>
                <a:tc>
                  <a:txBody>
                    <a:bodyPr/>
                    <a:lstStyle/>
                    <a:p>
                      <a:pPr algn="just">
                        <a:spcAft>
                          <a:spcPts val="0"/>
                        </a:spcAft>
                      </a:pPr>
                      <a:r>
                        <a:rPr lang="en-GB" sz="1600">
                          <a:effectLst/>
                        </a:rPr>
                        <a:t>NTN - BS requirements overview</a:t>
                      </a:r>
                      <a:endParaRPr lang="zh-CN" sz="1600">
                        <a:effectLst/>
                        <a:latin typeface="Times New Roman" panose="02020603050405020304" pitchFamily="18" charset="0"/>
                        <a:ea typeface="宋体" panose="02010600030101010101" pitchFamily="2" charset="-122"/>
                      </a:endParaRPr>
                    </a:p>
                  </a:txBody>
                  <a:tcPr marL="9525" marR="9525" marT="9525" marB="9525" anchor="ctr"/>
                </a:tc>
                <a:tc>
                  <a:txBody>
                    <a:bodyPr/>
                    <a:lstStyle/>
                    <a:p>
                      <a:pPr algn="just">
                        <a:spcAft>
                          <a:spcPts val="0"/>
                        </a:spcAft>
                      </a:pPr>
                      <a:r>
                        <a:rPr lang="en-GB" sz="1600">
                          <a:effectLst/>
                        </a:rPr>
                        <a:t>Ericsson</a:t>
                      </a:r>
                      <a:endParaRPr lang="zh-CN" sz="1600">
                        <a:effectLst/>
                        <a:latin typeface="Times New Roman" panose="02020603050405020304" pitchFamily="18" charset="0"/>
                        <a:ea typeface="宋体" panose="02010600030101010101" pitchFamily="2" charset="-122"/>
                      </a:endParaRPr>
                    </a:p>
                  </a:txBody>
                  <a:tcPr marL="9525" marR="9525" marT="9525" marB="9525" anchor="ctr"/>
                </a:tc>
                <a:extLst>
                  <a:ext uri="{0D108BD9-81ED-4DB2-BD59-A6C34878D82A}">
                    <a16:rowId xmlns:a16="http://schemas.microsoft.com/office/drawing/2014/main" xmlns="" val="10013"/>
                  </a:ext>
                </a:extLst>
              </a:tr>
              <a:tr h="0">
                <a:tc>
                  <a:txBody>
                    <a:bodyPr/>
                    <a:lstStyle/>
                    <a:p>
                      <a:pPr algn="ctr">
                        <a:spcAft>
                          <a:spcPts val="0"/>
                        </a:spcAft>
                      </a:pPr>
                      <a:r>
                        <a:rPr lang="en-GB" sz="1600" u="sng">
                          <a:effectLst/>
                          <a:hlinkClick r:id="rId15"/>
                        </a:rPr>
                        <a:t>R4-2102508</a:t>
                      </a:r>
                      <a:endParaRPr lang="zh-CN" sz="1600">
                        <a:effectLst/>
                        <a:latin typeface="Times New Roman" panose="02020603050405020304" pitchFamily="18" charset="0"/>
                        <a:ea typeface="宋体" panose="02010600030101010101" pitchFamily="2" charset="-122"/>
                      </a:endParaRPr>
                    </a:p>
                  </a:txBody>
                  <a:tcPr marL="9525" marR="9525" marT="9525" marB="9525" anchor="ctr"/>
                </a:tc>
                <a:tc>
                  <a:txBody>
                    <a:bodyPr/>
                    <a:lstStyle/>
                    <a:p>
                      <a:pPr algn="just">
                        <a:spcAft>
                          <a:spcPts val="0"/>
                        </a:spcAft>
                      </a:pPr>
                      <a:r>
                        <a:rPr lang="en-GB" sz="1600">
                          <a:effectLst/>
                        </a:rPr>
                        <a:t>Simulation assumptions for NR NTN co-existence study</a:t>
                      </a:r>
                      <a:endParaRPr lang="zh-CN" sz="1600">
                        <a:effectLst/>
                        <a:latin typeface="Times New Roman" panose="02020603050405020304" pitchFamily="18" charset="0"/>
                        <a:ea typeface="宋体" panose="02010600030101010101" pitchFamily="2" charset="-122"/>
                      </a:endParaRPr>
                    </a:p>
                  </a:txBody>
                  <a:tcPr marL="9525" marR="9525" marT="9525" marB="9525" anchor="ctr"/>
                </a:tc>
                <a:tc>
                  <a:txBody>
                    <a:bodyPr/>
                    <a:lstStyle/>
                    <a:p>
                      <a:pPr algn="just">
                        <a:spcAft>
                          <a:spcPts val="0"/>
                        </a:spcAft>
                      </a:pPr>
                      <a:r>
                        <a:rPr lang="en-GB" sz="1600" dirty="0">
                          <a:effectLst/>
                        </a:rPr>
                        <a:t>Qualcomm Incorporated</a:t>
                      </a:r>
                      <a:endParaRPr lang="zh-CN" sz="1600" dirty="0">
                        <a:effectLst/>
                        <a:latin typeface="Times New Roman" panose="02020603050405020304" pitchFamily="18" charset="0"/>
                        <a:ea typeface="宋体" panose="02010600030101010101" pitchFamily="2" charset="-122"/>
                      </a:endParaRPr>
                    </a:p>
                  </a:txBody>
                  <a:tcPr marL="9525" marR="9525" marT="9525" marB="9525" anchor="ctr"/>
                </a:tc>
                <a:extLst>
                  <a:ext uri="{0D108BD9-81ED-4DB2-BD59-A6C34878D82A}">
                    <a16:rowId xmlns:a16="http://schemas.microsoft.com/office/drawing/2014/main" xmlns="" val="10014"/>
                  </a:ext>
                </a:extLst>
              </a:tr>
            </a:tbl>
          </a:graphicData>
        </a:graphic>
      </p:graphicFrame>
      <p:sp>
        <p:nvSpPr>
          <p:cNvPr id="4" name="矩形 3"/>
          <p:cNvSpPr/>
          <p:nvPr/>
        </p:nvSpPr>
        <p:spPr>
          <a:xfrm>
            <a:off x="699247" y="6015351"/>
            <a:ext cx="8157882" cy="276999"/>
          </a:xfrm>
          <a:prstGeom prst="rect">
            <a:avLst/>
          </a:prstGeom>
        </p:spPr>
        <p:txBody>
          <a:bodyPr wrap="square">
            <a:spAutoFit/>
          </a:bodyPr>
          <a:lstStyle/>
          <a:p>
            <a:r>
              <a:rPr lang="en-US" altLang="zh-CN" sz="1200" dirty="0"/>
              <a:t>Note that R4-2100487, R4-2102176 and part of R4-2101859 were handled in [310] NTN_Solutions_Part1 this time.</a:t>
            </a:r>
            <a:endParaRPr lang="zh-CN" altLang="en-US" sz="1200" dirty="0"/>
          </a:p>
        </p:txBody>
      </p:sp>
    </p:spTree>
    <p:extLst>
      <p:ext uri="{BB962C8B-B14F-4D97-AF65-F5344CB8AC3E}">
        <p14:creationId xmlns:p14="http://schemas.microsoft.com/office/powerpoint/2010/main" val="3814672200"/>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US" altLang="en-US" sz="3600" dirty="0"/>
              <a:t>Reference</a:t>
            </a:r>
            <a:endParaRPr lang="en-GB" altLang="en-US" dirty="0"/>
          </a:p>
        </p:txBody>
      </p:sp>
      <p:sp>
        <p:nvSpPr>
          <p:cNvPr id="5" name="Content Placeholder 2">
            <a:extLst>
              <a:ext uri="{FF2B5EF4-FFF2-40B4-BE49-F238E27FC236}">
                <a16:creationId xmlns:a16="http://schemas.microsoft.com/office/drawing/2014/main" xmlns="" id="{8B215120-9330-4C24-86C0-93DB3C460B0D}"/>
              </a:ext>
            </a:extLst>
          </p:cNvPr>
          <p:cNvSpPr txBox="1">
            <a:spLocks/>
          </p:cNvSpPr>
          <p:nvPr/>
        </p:nvSpPr>
        <p:spPr bwMode="auto">
          <a:xfrm>
            <a:off x="838200" y="1789763"/>
            <a:ext cx="10515600" cy="1455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200" dirty="0"/>
              <a:t>[1] R4-2103750, “</a:t>
            </a:r>
            <a:r>
              <a:rPr lang="en-GB" altLang="zh-CN" sz="3200" dirty="0"/>
              <a:t>Email discussion summary for [98e][311] NTN_Solutions_Part2”, Samsung</a:t>
            </a:r>
          </a:p>
          <a:p>
            <a:pPr marL="0" indent="0">
              <a:buNone/>
            </a:pPr>
            <a:r>
              <a:rPr lang="en-GB" altLang="zh-CN" sz="3200" dirty="0"/>
              <a:t>[2] R4-2103965, “</a:t>
            </a:r>
            <a:r>
              <a:rPr lang="en-US" altLang="zh-CN" sz="3200" dirty="0"/>
              <a:t>Simulation assumption for NTN co-existence study </a:t>
            </a:r>
            <a:r>
              <a:rPr lang="en-GB" altLang="zh-CN" sz="3200" dirty="0"/>
              <a:t>”, CATT</a:t>
            </a:r>
            <a:endParaRPr lang="zh-CN" altLang="zh-CN" sz="3200" dirty="0"/>
          </a:p>
          <a:p>
            <a:pPr marL="0" indent="0">
              <a:buNone/>
            </a:pPr>
            <a:endParaRPr lang="en-US" altLang="zh-CN" sz="3200" dirty="0"/>
          </a:p>
        </p:txBody>
      </p:sp>
    </p:spTree>
    <p:extLst>
      <p:ext uri="{BB962C8B-B14F-4D97-AF65-F5344CB8AC3E}">
        <p14:creationId xmlns:p14="http://schemas.microsoft.com/office/powerpoint/2010/main" val="1892550264"/>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sz="3600" dirty="0"/>
              <a:t>Way Forward – </a:t>
            </a:r>
            <a:r>
              <a:rPr lang="en-US" altLang="zh-CN" sz="3600" dirty="0"/>
              <a:t>General Aspect</a:t>
            </a:r>
            <a:endParaRPr lang="en-GB" altLang="en-US"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838200" y="1825625"/>
            <a:ext cx="11022106" cy="2154704"/>
          </a:xfrm>
        </p:spPr>
        <p:txBody>
          <a:bodyPr/>
          <a:lstStyle/>
          <a:p>
            <a:pPr lvl="0"/>
            <a:r>
              <a:rPr lang="en-US" altLang="zh-CN" dirty="0"/>
              <a:t>Agreement on scope of coexistence study</a:t>
            </a:r>
          </a:p>
          <a:p>
            <a:pPr marL="717550" lvl="0" indent="-358775"/>
            <a:r>
              <a:rPr lang="en-US" altLang="zh-CN" sz="2000" dirty="0"/>
              <a:t>For NTN-TN, only adjacent channel cases are considered in RAN4 coexistence study.  </a:t>
            </a:r>
          </a:p>
          <a:p>
            <a:pPr marL="717550" lvl="0" indent="-358775"/>
            <a:r>
              <a:rPr lang="en-US" altLang="zh-CN" sz="2000" dirty="0"/>
              <a:t>For NTN-NTN, only consider adjacent channel cases are considered in RAN4 coexistence study. </a:t>
            </a:r>
          </a:p>
        </p:txBody>
      </p:sp>
      <p:sp>
        <p:nvSpPr>
          <p:cNvPr id="7" name="Content Placeholder 2">
            <a:extLst>
              <a:ext uri="{FF2B5EF4-FFF2-40B4-BE49-F238E27FC236}">
                <a16:creationId xmlns:a16="http://schemas.microsoft.com/office/drawing/2014/main" xmlns="" id="{8B215120-9330-4C24-86C0-93DB3C460B0D}"/>
              </a:ext>
            </a:extLst>
          </p:cNvPr>
          <p:cNvSpPr txBox="1">
            <a:spLocks/>
          </p:cNvSpPr>
          <p:nvPr/>
        </p:nvSpPr>
        <p:spPr bwMode="auto">
          <a:xfrm>
            <a:off x="838200" y="3439270"/>
            <a:ext cx="10515600" cy="451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Agreement on frequency bands for coexistence study</a:t>
            </a:r>
          </a:p>
          <a:p>
            <a:pPr marL="717550" indent="-358775"/>
            <a:r>
              <a:rPr lang="en-US" altLang="zh-CN" sz="2000" dirty="0"/>
              <a:t>Using S-band frequency range i.e. 2GHz for co-existence simulation in FR1</a:t>
            </a:r>
            <a:endParaRPr lang="zh-CN" altLang="zh-CN" sz="2000" dirty="0"/>
          </a:p>
          <a:p>
            <a:pPr marL="717550" indent="-358775"/>
            <a:r>
              <a:rPr lang="en-US" altLang="zh-CN" sz="2000" dirty="0"/>
              <a:t>Deprioritize FR2 at current stage</a:t>
            </a:r>
            <a:r>
              <a:rPr lang="en-US" altLang="zh-CN" sz="2000" dirty="0" smtClean="0"/>
              <a:t>. </a:t>
            </a:r>
            <a:endParaRPr lang="en-US" altLang="zh-CN" sz="2000"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sz="3600" dirty="0"/>
              <a:t>Way Forward – Scenarios</a:t>
            </a:r>
            <a:endParaRPr lang="en-GB" altLang="en-US"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838200" y="1825625"/>
            <a:ext cx="10924988" cy="1199147"/>
          </a:xfrm>
        </p:spPr>
        <p:txBody>
          <a:bodyPr/>
          <a:lstStyle/>
          <a:p>
            <a:pPr lvl="0"/>
            <a:r>
              <a:rPr lang="en-US" altLang="zh-CN" dirty="0"/>
              <a:t>RAN4 further down-select items based on the table.</a:t>
            </a:r>
          </a:p>
          <a:p>
            <a:pPr marL="717550" indent="-358775"/>
            <a:r>
              <a:rPr lang="en-US" altLang="zh-CN" sz="2000" dirty="0"/>
              <a:t>Further analysis on which scenario is the worst case between LEO@600km &amp; LEO@1200km</a:t>
            </a:r>
            <a:r>
              <a:rPr lang="en-US" altLang="zh-CN" sz="2000" dirty="0" smtClean="0"/>
              <a:t>.</a:t>
            </a:r>
          </a:p>
          <a:p>
            <a:pPr marL="717550" indent="-358775"/>
            <a:r>
              <a:rPr lang="en-US" altLang="zh-CN" sz="2000" dirty="0" smtClean="0"/>
              <a:t>Cross link interference with NR needs to be considered. </a:t>
            </a:r>
            <a:endParaRPr lang="en-US" altLang="zh-CN" sz="2000" dirty="0"/>
          </a:p>
        </p:txBody>
      </p:sp>
      <p:graphicFrame>
        <p:nvGraphicFramePr>
          <p:cNvPr id="4" name="表格 3"/>
          <p:cNvGraphicFramePr>
            <a:graphicFrameLocks noGrp="1"/>
          </p:cNvGraphicFramePr>
          <p:nvPr>
            <p:extLst>
              <p:ext uri="{D42A27DB-BD31-4B8C-83A1-F6EECF244321}">
                <p14:modId xmlns:p14="http://schemas.microsoft.com/office/powerpoint/2010/main" val="2642962050"/>
              </p:ext>
            </p:extLst>
          </p:nvPr>
        </p:nvGraphicFramePr>
        <p:xfrm>
          <a:off x="428811" y="3137896"/>
          <a:ext cx="11334377" cy="2864748"/>
        </p:xfrm>
        <a:graphic>
          <a:graphicData uri="http://schemas.openxmlformats.org/drawingml/2006/table">
            <a:tbl>
              <a:tblPr firstRow="1" firstCol="1" bandRow="1">
                <a:tableStyleId>{5C22544A-7EE6-4342-B048-85BDC9FD1C3A}</a:tableStyleId>
              </a:tblPr>
              <a:tblGrid>
                <a:gridCol w="1115096">
                  <a:extLst>
                    <a:ext uri="{9D8B030D-6E8A-4147-A177-3AD203B41FA5}">
                      <a16:colId xmlns:a16="http://schemas.microsoft.com/office/drawing/2014/main" xmlns="" val="20000"/>
                    </a:ext>
                  </a:extLst>
                </a:gridCol>
                <a:gridCol w="1502344">
                  <a:extLst>
                    <a:ext uri="{9D8B030D-6E8A-4147-A177-3AD203B41FA5}">
                      <a16:colId xmlns:a16="http://schemas.microsoft.com/office/drawing/2014/main" xmlns="" val="20001"/>
                    </a:ext>
                  </a:extLst>
                </a:gridCol>
                <a:gridCol w="1095168">
                  <a:extLst>
                    <a:ext uri="{9D8B030D-6E8A-4147-A177-3AD203B41FA5}">
                      <a16:colId xmlns:a16="http://schemas.microsoft.com/office/drawing/2014/main" xmlns="" val="20002"/>
                    </a:ext>
                  </a:extLst>
                </a:gridCol>
                <a:gridCol w="1096111">
                  <a:extLst>
                    <a:ext uri="{9D8B030D-6E8A-4147-A177-3AD203B41FA5}">
                      <a16:colId xmlns:a16="http://schemas.microsoft.com/office/drawing/2014/main" xmlns="" val="20003"/>
                    </a:ext>
                  </a:extLst>
                </a:gridCol>
                <a:gridCol w="1096111">
                  <a:extLst>
                    <a:ext uri="{9D8B030D-6E8A-4147-A177-3AD203B41FA5}">
                      <a16:colId xmlns:a16="http://schemas.microsoft.com/office/drawing/2014/main" xmlns="" val="20004"/>
                    </a:ext>
                  </a:extLst>
                </a:gridCol>
                <a:gridCol w="1170843">
                  <a:extLst>
                    <a:ext uri="{9D8B030D-6E8A-4147-A177-3AD203B41FA5}">
                      <a16:colId xmlns:a16="http://schemas.microsoft.com/office/drawing/2014/main" xmlns="" val="20005"/>
                    </a:ext>
                  </a:extLst>
                </a:gridCol>
                <a:gridCol w="1021380">
                  <a:extLst>
                    <a:ext uri="{9D8B030D-6E8A-4147-A177-3AD203B41FA5}">
                      <a16:colId xmlns:a16="http://schemas.microsoft.com/office/drawing/2014/main" xmlns="" val="20006"/>
                    </a:ext>
                  </a:extLst>
                </a:gridCol>
                <a:gridCol w="1179719">
                  <a:extLst>
                    <a:ext uri="{9D8B030D-6E8A-4147-A177-3AD203B41FA5}">
                      <a16:colId xmlns:a16="http://schemas.microsoft.com/office/drawing/2014/main" xmlns="" val="20007"/>
                    </a:ext>
                  </a:extLst>
                </a:gridCol>
                <a:gridCol w="1197399">
                  <a:extLst>
                    <a:ext uri="{9D8B030D-6E8A-4147-A177-3AD203B41FA5}">
                      <a16:colId xmlns:a16="http://schemas.microsoft.com/office/drawing/2014/main" xmlns="" val="20008"/>
                    </a:ext>
                  </a:extLst>
                </a:gridCol>
                <a:gridCol w="860206">
                  <a:extLst>
                    <a:ext uri="{9D8B030D-6E8A-4147-A177-3AD203B41FA5}">
                      <a16:colId xmlns:a16="http://schemas.microsoft.com/office/drawing/2014/main" xmlns="" val="20009"/>
                    </a:ext>
                  </a:extLst>
                </a:gridCol>
              </a:tblGrid>
              <a:tr h="238729">
                <a:tc rowSpan="2" gridSpan="3">
                  <a:txBody>
                    <a:bodyPr/>
                    <a:lstStyle/>
                    <a:p>
                      <a:pPr algn="ctr">
                        <a:spcAft>
                          <a:spcPts val="0"/>
                        </a:spcAft>
                      </a:pPr>
                      <a:r>
                        <a:rPr lang="en-GB" sz="1200" dirty="0">
                          <a:effectLst/>
                        </a:rPr>
                        <a:t>FR1: 2GHz</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rowSpan="2" hMerge="1">
                  <a:txBody>
                    <a:bodyPr/>
                    <a:lstStyle/>
                    <a:p>
                      <a:endParaRPr lang="zh-CN" altLang="en-US"/>
                    </a:p>
                  </a:txBody>
                  <a:tcPr/>
                </a:tc>
                <a:tc rowSpan="2" hMerge="1">
                  <a:txBody>
                    <a:bodyPr/>
                    <a:lstStyle/>
                    <a:p>
                      <a:endParaRPr lang="zh-CN" altLang="en-US"/>
                    </a:p>
                  </a:txBody>
                  <a:tcPr/>
                </a:tc>
                <a:tc gridSpan="3">
                  <a:txBody>
                    <a:bodyPr/>
                    <a:lstStyle/>
                    <a:p>
                      <a:pPr algn="ctr">
                        <a:spcAft>
                          <a:spcPts val="0"/>
                        </a:spcAft>
                      </a:pPr>
                      <a:r>
                        <a:rPr lang="en-GB" sz="1200" dirty="0">
                          <a:effectLst/>
                        </a:rPr>
                        <a:t>Set 1</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gridSpan="3">
                  <a:txBody>
                    <a:bodyPr/>
                    <a:lstStyle/>
                    <a:p>
                      <a:pPr algn="ctr">
                        <a:spcAft>
                          <a:spcPts val="0"/>
                        </a:spcAft>
                      </a:pPr>
                      <a:r>
                        <a:rPr lang="en-GB" sz="1200" dirty="0">
                          <a:effectLst/>
                        </a:rPr>
                        <a:t>Set 2</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rowSpan="2">
                  <a:txBody>
                    <a:bodyPr/>
                    <a:lstStyle/>
                    <a:p>
                      <a:pPr algn="ctr">
                        <a:spcAft>
                          <a:spcPts val="0"/>
                        </a:spcAft>
                      </a:pPr>
                      <a:r>
                        <a:rPr lang="en-US" altLang="zh-CN" sz="1200" dirty="0">
                          <a:effectLst/>
                        </a:rPr>
                        <a:t>HAPS</a:t>
                      </a:r>
                      <a:endParaRPr lang="zh-CN" sz="1200" dirty="0">
                        <a:effectLst/>
                        <a:latin typeface="+mn-lt"/>
                        <a:ea typeface="宋体" panose="02010600030101010101" pitchFamily="2" charset="-122"/>
                      </a:endParaRPr>
                    </a:p>
                  </a:txBody>
                  <a:tcPr marL="68580" marR="68580" marT="0" marB="0" anchor="ctr"/>
                </a:tc>
                <a:extLst>
                  <a:ext uri="{0D108BD9-81ED-4DB2-BD59-A6C34878D82A}">
                    <a16:rowId xmlns:a16="http://schemas.microsoft.com/office/drawing/2014/main" xmlns="" val="10000"/>
                  </a:ext>
                </a:extLst>
              </a:tr>
              <a:tr h="238729">
                <a:tc gridSpan="3"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c>
                  <a:txBody>
                    <a:bodyPr/>
                    <a:lstStyle/>
                    <a:p>
                      <a:pPr algn="ctr">
                        <a:spcAft>
                          <a:spcPts val="0"/>
                        </a:spcAft>
                      </a:pPr>
                      <a:r>
                        <a:rPr lang="en-GB" sz="1200">
                          <a:effectLst/>
                        </a:rPr>
                        <a:t>GEO</a:t>
                      </a:r>
                      <a:endParaRPr lang="zh-CN" sz="12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dirty="0">
                          <a:effectLst/>
                        </a:rPr>
                        <a:t>LEO 600km</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dirty="0">
                          <a:effectLst/>
                        </a:rPr>
                        <a:t>LEO 1200km</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a:effectLst/>
                        </a:rPr>
                        <a:t>GEO</a:t>
                      </a:r>
                      <a:endParaRPr lang="zh-CN" sz="12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a:effectLst/>
                        </a:rPr>
                        <a:t>LEO 600km</a:t>
                      </a:r>
                      <a:endParaRPr lang="zh-CN" sz="12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dirty="0">
                          <a:effectLst/>
                        </a:rPr>
                        <a:t>LEO 1200km</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vMerge="1">
                  <a:txBody>
                    <a:bodyPr/>
                    <a:lstStyle/>
                    <a:p>
                      <a:pPr algn="ctr">
                        <a:spcAft>
                          <a:spcPts val="0"/>
                        </a:spcAft>
                      </a:pPr>
                      <a:endParaRPr lang="zh-CN" sz="2000" dirty="0">
                        <a:effectLst/>
                        <a:latin typeface="Times New Roman" panose="02020603050405020304" pitchFamily="18" charset="0"/>
                        <a:ea typeface="宋体" panose="02010600030101010101" pitchFamily="2" charset="-122"/>
                      </a:endParaRPr>
                    </a:p>
                  </a:txBody>
                  <a:tcPr marL="68580" marR="68580" marT="0" marB="0" anchor="ctr"/>
                </a:tc>
                <a:extLst>
                  <a:ext uri="{0D108BD9-81ED-4DB2-BD59-A6C34878D82A}">
                    <a16:rowId xmlns:a16="http://schemas.microsoft.com/office/drawing/2014/main" xmlns="" val="10001"/>
                  </a:ext>
                </a:extLst>
              </a:tr>
              <a:tr h="238729">
                <a:tc rowSpan="4">
                  <a:txBody>
                    <a:bodyPr/>
                    <a:lstStyle/>
                    <a:p>
                      <a:pPr algn="ctr">
                        <a:spcAft>
                          <a:spcPts val="0"/>
                        </a:spcAft>
                      </a:pPr>
                      <a:r>
                        <a:rPr lang="en-GB" sz="1200" dirty="0">
                          <a:effectLst/>
                        </a:rPr>
                        <a:t>NR / NB-</a:t>
                      </a:r>
                      <a:r>
                        <a:rPr lang="en-GB" sz="1200" dirty="0" err="1">
                          <a:effectLst/>
                        </a:rPr>
                        <a:t>IoT</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gridSpan="2">
                  <a:txBody>
                    <a:bodyPr/>
                    <a:lstStyle/>
                    <a:p>
                      <a:pPr algn="ctr">
                        <a:spcAft>
                          <a:spcPts val="0"/>
                        </a:spcAft>
                      </a:pPr>
                      <a:r>
                        <a:rPr lang="en-GB" sz="1200" dirty="0">
                          <a:effectLst/>
                        </a:rPr>
                        <a:t>Rural</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hMerge="1">
                  <a:txBody>
                    <a:bodyPr/>
                    <a:lstStyle/>
                    <a:p>
                      <a:endParaRPr lang="zh-CN" altLang="en-US"/>
                    </a:p>
                  </a:txBody>
                  <a:tcPr/>
                </a:tc>
                <a:tc>
                  <a:txBody>
                    <a:bodyPr/>
                    <a:lstStyle/>
                    <a:p>
                      <a:pPr algn="ctr">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dirty="0">
                          <a:effectLst/>
                        </a:rPr>
                        <a:t>X</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dirty="0">
                          <a:effectLst/>
                        </a:rPr>
                        <a:t>X</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altLang="zh-CN" sz="1200" dirty="0" smtClean="0">
                          <a:effectLst/>
                        </a:rPr>
                        <a:t>FFS</a:t>
                      </a:r>
                      <a:endParaRPr lang="zh-CN" sz="1200" dirty="0">
                        <a:effectLst/>
                        <a:latin typeface="+mn-lt"/>
                        <a:ea typeface="宋体" panose="02010600030101010101" pitchFamily="2" charset="-122"/>
                      </a:endParaRPr>
                    </a:p>
                  </a:txBody>
                  <a:tcPr marL="68580" marR="68580" marT="0" marB="0" anchor="ctr"/>
                </a:tc>
                <a:extLst>
                  <a:ext uri="{0D108BD9-81ED-4DB2-BD59-A6C34878D82A}">
                    <a16:rowId xmlns:a16="http://schemas.microsoft.com/office/drawing/2014/main" xmlns="" val="10002"/>
                  </a:ext>
                </a:extLst>
              </a:tr>
              <a:tr h="238729">
                <a:tc vMerge="1">
                  <a:txBody>
                    <a:bodyPr/>
                    <a:lstStyle/>
                    <a:p>
                      <a:endParaRPr lang="zh-CN" altLang="en-US"/>
                    </a:p>
                  </a:txBody>
                  <a:tcPr/>
                </a:tc>
                <a:tc gridSpan="2">
                  <a:txBody>
                    <a:bodyPr/>
                    <a:lstStyle/>
                    <a:p>
                      <a:pPr algn="ctr">
                        <a:spcAft>
                          <a:spcPts val="0"/>
                        </a:spcAft>
                      </a:pPr>
                      <a:r>
                        <a:rPr lang="en-GB" sz="1200" dirty="0">
                          <a:effectLst/>
                        </a:rPr>
                        <a:t>Urban macro</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hMerge="1">
                  <a:txBody>
                    <a:bodyPr/>
                    <a:lstStyle/>
                    <a:p>
                      <a:endParaRPr lang="zh-CN" altLang="en-US"/>
                    </a:p>
                  </a:txBody>
                  <a:tcPr/>
                </a:tc>
                <a:tc>
                  <a:txBody>
                    <a:bodyPr/>
                    <a:lstStyle/>
                    <a:p>
                      <a:pPr algn="ctr">
                        <a:spcAft>
                          <a:spcPts val="0"/>
                        </a:spcAft>
                      </a:pPr>
                      <a:r>
                        <a:rPr lang="en-GB" sz="1200" dirty="0">
                          <a:effectLst/>
                        </a:rPr>
                        <a:t>X</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dirty="0">
                          <a:effectLst/>
                        </a:rPr>
                        <a:t>X</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dirty="0">
                          <a:effectLst/>
                        </a:rPr>
                        <a:t>X</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dirty="0">
                          <a:effectLst/>
                        </a:rPr>
                        <a:t>X</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altLang="zh-CN" sz="1200" dirty="0" smtClean="0">
                          <a:effectLst/>
                        </a:rPr>
                        <a:t>FFS</a:t>
                      </a:r>
                      <a:endParaRPr lang="zh-CN" sz="1200" dirty="0">
                        <a:effectLst/>
                        <a:latin typeface="+mn-lt"/>
                        <a:ea typeface="宋体" panose="02010600030101010101" pitchFamily="2" charset="-122"/>
                      </a:endParaRPr>
                    </a:p>
                  </a:txBody>
                  <a:tcPr marL="68580" marR="68580" marT="0" marB="0" anchor="ctr"/>
                </a:tc>
                <a:extLst>
                  <a:ext uri="{0D108BD9-81ED-4DB2-BD59-A6C34878D82A}">
                    <a16:rowId xmlns:a16="http://schemas.microsoft.com/office/drawing/2014/main" xmlns="" val="10003"/>
                  </a:ext>
                </a:extLst>
              </a:tr>
              <a:tr h="238729">
                <a:tc vMerge="1">
                  <a:txBody>
                    <a:bodyPr/>
                    <a:lstStyle/>
                    <a:p>
                      <a:endParaRPr lang="zh-CN" altLang="en-US"/>
                    </a:p>
                  </a:txBody>
                  <a:tcPr/>
                </a:tc>
                <a:tc gridSpan="2">
                  <a:txBody>
                    <a:bodyPr/>
                    <a:lstStyle/>
                    <a:p>
                      <a:pPr algn="ctr">
                        <a:spcAft>
                          <a:spcPts val="0"/>
                        </a:spcAft>
                      </a:pPr>
                      <a:r>
                        <a:rPr lang="en-GB" sz="1200" dirty="0">
                          <a:effectLst/>
                        </a:rPr>
                        <a:t>Dense Urban</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hMerge="1">
                  <a:txBody>
                    <a:bodyPr/>
                    <a:lstStyle/>
                    <a:p>
                      <a:endParaRPr lang="zh-CN" altLang="en-US"/>
                    </a:p>
                  </a:txBody>
                  <a:tcPr/>
                </a:tc>
                <a:tc>
                  <a:txBody>
                    <a:bodyPr/>
                    <a:lstStyle/>
                    <a:p>
                      <a:pPr algn="ctr">
                        <a:spcAft>
                          <a:spcPts val="0"/>
                        </a:spcAft>
                      </a:pPr>
                      <a:r>
                        <a:rPr lang="en-GB" sz="1200" dirty="0">
                          <a:effectLst/>
                        </a:rPr>
                        <a:t>X</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dirty="0">
                          <a:effectLst/>
                        </a:rPr>
                        <a:t>X</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dirty="0">
                          <a:effectLst/>
                        </a:rPr>
                        <a:t>X</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dirty="0">
                          <a:effectLst/>
                        </a:rPr>
                        <a:t>X</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dirty="0">
                          <a:effectLst/>
                        </a:rPr>
                        <a:t>X</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altLang="zh-CN" sz="1200" dirty="0" smtClean="0">
                          <a:effectLst/>
                        </a:rPr>
                        <a:t>FFS</a:t>
                      </a:r>
                      <a:endParaRPr lang="zh-CN" sz="1200" dirty="0">
                        <a:effectLst/>
                        <a:latin typeface="+mn-lt"/>
                        <a:ea typeface="宋体" panose="02010600030101010101" pitchFamily="2" charset="-122"/>
                      </a:endParaRPr>
                    </a:p>
                  </a:txBody>
                  <a:tcPr marL="68580" marR="68580" marT="0" marB="0" anchor="ctr"/>
                </a:tc>
                <a:extLst>
                  <a:ext uri="{0D108BD9-81ED-4DB2-BD59-A6C34878D82A}">
                    <a16:rowId xmlns:a16="http://schemas.microsoft.com/office/drawing/2014/main" xmlns="" val="10004"/>
                  </a:ext>
                </a:extLst>
              </a:tr>
              <a:tr h="238729">
                <a:tc vMerge="1">
                  <a:txBody>
                    <a:bodyPr/>
                    <a:lstStyle/>
                    <a:p>
                      <a:endParaRPr lang="zh-CN" altLang="en-US"/>
                    </a:p>
                  </a:txBody>
                  <a:tcPr/>
                </a:tc>
                <a:tc gridSpan="2">
                  <a:txBody>
                    <a:bodyPr/>
                    <a:lstStyle/>
                    <a:p>
                      <a:pPr algn="ctr">
                        <a:spcAft>
                          <a:spcPts val="0"/>
                        </a:spcAft>
                      </a:pPr>
                      <a:r>
                        <a:rPr lang="en-GB" sz="1200" dirty="0" smtClean="0"/>
                        <a:t>Indoor</a:t>
                      </a:r>
                      <a:endParaRPr lang="zh-CN" sz="1200" dirty="0"/>
                    </a:p>
                  </a:txBody>
                  <a:tcPr marL="68580" marR="68580" marT="0" marB="0" anchor="ctr"/>
                </a:tc>
                <a:tc hMerge="1">
                  <a:txBody>
                    <a:bodyPr/>
                    <a:lstStyle/>
                    <a:p>
                      <a:endParaRPr lang="zh-CN" altLang="en-US"/>
                    </a:p>
                  </a:txBody>
                  <a:tcPr/>
                </a:tc>
                <a:tc>
                  <a:txBody>
                    <a:bodyPr/>
                    <a:lstStyle/>
                    <a:p>
                      <a:pPr algn="ctr">
                        <a:spcAft>
                          <a:spcPts val="0"/>
                        </a:spcAft>
                      </a:pPr>
                      <a:r>
                        <a:rPr lang="en-GB" sz="1200" strike="noStrike" baseline="0" dirty="0">
                          <a:effectLst/>
                        </a:rPr>
                        <a:t>X</a:t>
                      </a:r>
                      <a:endParaRPr lang="zh-CN" sz="1200" strike="noStrike" baseline="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strike="noStrike" baseline="0" dirty="0">
                          <a:effectLst/>
                        </a:rPr>
                        <a:t>X</a:t>
                      </a:r>
                      <a:endParaRPr lang="zh-CN" sz="1200" strike="noStrike" baseline="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strike="noStrike" baseline="0" dirty="0">
                          <a:effectLst/>
                        </a:rPr>
                        <a:t>X</a:t>
                      </a:r>
                      <a:endParaRPr lang="zh-CN" sz="1200" strike="noStrike" baseline="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strike="noStrike" baseline="0" dirty="0">
                          <a:effectLst/>
                        </a:rPr>
                        <a:t>X</a:t>
                      </a:r>
                      <a:endParaRPr lang="zh-CN" sz="1200" strike="noStrike" baseline="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strike="noStrike" baseline="0" dirty="0">
                          <a:effectLst/>
                        </a:rPr>
                        <a:t>X</a:t>
                      </a:r>
                      <a:endParaRPr lang="zh-CN" sz="1200" strike="noStrike" baseline="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strike="noStrike" baseline="0" dirty="0">
                          <a:effectLst/>
                        </a:rPr>
                        <a:t>X</a:t>
                      </a:r>
                      <a:endParaRPr lang="zh-CN" sz="1200" strike="noStrike" baseline="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endParaRPr lang="zh-CN" sz="1200" strike="sngStrike" dirty="0">
                        <a:effectLst/>
                        <a:highlight>
                          <a:srgbClr val="00FF00"/>
                        </a:highlight>
                        <a:latin typeface="+mn-lt"/>
                        <a:ea typeface="宋体" panose="02010600030101010101" pitchFamily="2" charset="-122"/>
                      </a:endParaRPr>
                    </a:p>
                  </a:txBody>
                  <a:tcPr marL="68580" marR="68580" marT="0" marB="0" anchor="ctr"/>
                </a:tc>
                <a:extLst>
                  <a:ext uri="{0D108BD9-81ED-4DB2-BD59-A6C34878D82A}">
                    <a16:rowId xmlns:a16="http://schemas.microsoft.com/office/drawing/2014/main" xmlns="" val="10005"/>
                  </a:ext>
                </a:extLst>
              </a:tr>
              <a:tr h="238729">
                <a:tc rowSpan="6">
                  <a:txBody>
                    <a:bodyPr/>
                    <a:lstStyle/>
                    <a:p>
                      <a:pPr algn="ctr">
                        <a:spcAft>
                          <a:spcPts val="0"/>
                        </a:spcAft>
                      </a:pPr>
                      <a:r>
                        <a:rPr lang="en-GB" sz="1200" dirty="0">
                          <a:effectLst/>
                        </a:rPr>
                        <a:t>NTN</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dirty="0">
                          <a:effectLst/>
                        </a:rPr>
                        <a:t>GEO</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rowSpan="3">
                  <a:txBody>
                    <a:bodyPr/>
                    <a:lstStyle/>
                    <a:p>
                      <a:pPr algn="ctr">
                        <a:spcAft>
                          <a:spcPts val="0"/>
                        </a:spcAft>
                      </a:pPr>
                      <a:r>
                        <a:rPr lang="en-GB" sz="1200" dirty="0">
                          <a:effectLst/>
                        </a:rPr>
                        <a:t>Set 1</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dirty="0">
                          <a:effectLst/>
                        </a:rPr>
                        <a:t>X</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dirty="0">
                          <a:effectLst/>
                        </a:rPr>
                        <a:t>X</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dirty="0">
                          <a:effectLst/>
                        </a:rPr>
                        <a:t>X</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dirty="0">
                          <a:effectLst/>
                        </a:rPr>
                        <a:t>N/A</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dirty="0">
                          <a:effectLst/>
                        </a:rPr>
                        <a:t>N/A</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dirty="0">
                          <a:effectLst/>
                        </a:rPr>
                        <a:t>N/A</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altLang="zh-CN" sz="1200" dirty="0" smtClean="0">
                          <a:effectLst/>
                        </a:rPr>
                        <a:t>FFS</a:t>
                      </a:r>
                      <a:endParaRPr lang="zh-CN" sz="1200" dirty="0">
                        <a:effectLst/>
                        <a:latin typeface="+mn-lt"/>
                        <a:ea typeface="宋体" panose="02010600030101010101" pitchFamily="2" charset="-122"/>
                      </a:endParaRPr>
                    </a:p>
                  </a:txBody>
                  <a:tcPr marL="68580" marR="68580" marT="0" marB="0" anchor="ctr"/>
                </a:tc>
                <a:extLst>
                  <a:ext uri="{0D108BD9-81ED-4DB2-BD59-A6C34878D82A}">
                    <a16:rowId xmlns:a16="http://schemas.microsoft.com/office/drawing/2014/main" xmlns="" val="10006"/>
                  </a:ext>
                </a:extLst>
              </a:tr>
              <a:tr h="238729">
                <a:tc vMerge="1">
                  <a:txBody>
                    <a:bodyPr/>
                    <a:lstStyle/>
                    <a:p>
                      <a:endParaRPr lang="zh-CN" altLang="en-US"/>
                    </a:p>
                  </a:txBody>
                  <a:tcPr/>
                </a:tc>
                <a:tc>
                  <a:txBody>
                    <a:bodyPr/>
                    <a:lstStyle/>
                    <a:p>
                      <a:pPr algn="ctr">
                        <a:spcAft>
                          <a:spcPts val="0"/>
                        </a:spcAft>
                      </a:pPr>
                      <a:r>
                        <a:rPr lang="en-GB" sz="1200" dirty="0">
                          <a:effectLst/>
                        </a:rPr>
                        <a:t>LEO 1200km</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vMerge="1">
                  <a:txBody>
                    <a:bodyPr/>
                    <a:lstStyle/>
                    <a:p>
                      <a:endParaRPr lang="zh-CN" altLang="en-US"/>
                    </a:p>
                  </a:txBody>
                  <a:tcPr/>
                </a:tc>
                <a:tc>
                  <a:txBody>
                    <a:bodyPr/>
                    <a:lstStyle/>
                    <a:p>
                      <a:pPr algn="ctr">
                        <a:spcAft>
                          <a:spcPts val="0"/>
                        </a:spcAft>
                      </a:pPr>
                      <a:r>
                        <a:rPr lang="en-GB" sz="1200" dirty="0">
                          <a:effectLst/>
                        </a:rPr>
                        <a:t>X</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dirty="0">
                          <a:effectLst/>
                        </a:rPr>
                        <a:t>X</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dirty="0">
                          <a:effectLst/>
                        </a:rPr>
                        <a:t>X</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dirty="0">
                          <a:effectLst/>
                        </a:rPr>
                        <a:t>N/A</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dirty="0">
                          <a:effectLst/>
                        </a:rPr>
                        <a:t>N/A</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dirty="0">
                          <a:effectLst/>
                        </a:rPr>
                        <a:t>N/A</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altLang="zh-CN" sz="1200" dirty="0" smtClean="0">
                          <a:effectLst/>
                        </a:rPr>
                        <a:t>FFS</a:t>
                      </a:r>
                      <a:endParaRPr lang="zh-CN" sz="1200" dirty="0">
                        <a:effectLst/>
                        <a:latin typeface="+mn-lt"/>
                        <a:ea typeface="宋体" panose="02010600030101010101" pitchFamily="2" charset="-122"/>
                      </a:endParaRPr>
                    </a:p>
                  </a:txBody>
                  <a:tcPr marL="68580" marR="68580" marT="0" marB="0" anchor="ctr"/>
                </a:tc>
                <a:extLst>
                  <a:ext uri="{0D108BD9-81ED-4DB2-BD59-A6C34878D82A}">
                    <a16:rowId xmlns:a16="http://schemas.microsoft.com/office/drawing/2014/main" xmlns="" val="10007"/>
                  </a:ext>
                </a:extLst>
              </a:tr>
              <a:tr h="238729">
                <a:tc vMerge="1">
                  <a:txBody>
                    <a:bodyPr/>
                    <a:lstStyle/>
                    <a:p>
                      <a:endParaRPr lang="zh-CN" altLang="en-US"/>
                    </a:p>
                  </a:txBody>
                  <a:tcPr/>
                </a:tc>
                <a:tc>
                  <a:txBody>
                    <a:bodyPr/>
                    <a:lstStyle/>
                    <a:p>
                      <a:pPr algn="ctr">
                        <a:spcAft>
                          <a:spcPts val="0"/>
                        </a:spcAft>
                      </a:pPr>
                      <a:r>
                        <a:rPr lang="en-GB" sz="1200" dirty="0">
                          <a:effectLst/>
                        </a:rPr>
                        <a:t>LEO 600km</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vMerge="1">
                  <a:txBody>
                    <a:bodyPr/>
                    <a:lstStyle/>
                    <a:p>
                      <a:endParaRPr lang="zh-CN" altLang="en-US"/>
                    </a:p>
                  </a:txBody>
                  <a:tcPr/>
                </a:tc>
                <a:tc>
                  <a:txBody>
                    <a:bodyPr/>
                    <a:lstStyle/>
                    <a:p>
                      <a:pPr algn="ctr">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dirty="0">
                          <a:effectLst/>
                        </a:rPr>
                        <a:t>X</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dirty="0">
                          <a:effectLst/>
                        </a:rPr>
                        <a:t>N/A</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dirty="0">
                          <a:effectLst/>
                        </a:rPr>
                        <a:t>N/A</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dirty="0">
                          <a:effectLst/>
                        </a:rPr>
                        <a:t>N/A</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altLang="zh-CN" sz="1200" dirty="0" smtClean="0">
                          <a:effectLst/>
                        </a:rPr>
                        <a:t>FFS</a:t>
                      </a:r>
                      <a:endParaRPr lang="zh-CN" sz="1200" dirty="0">
                        <a:effectLst/>
                        <a:latin typeface="+mn-lt"/>
                        <a:ea typeface="宋体" panose="02010600030101010101" pitchFamily="2" charset="-122"/>
                      </a:endParaRPr>
                    </a:p>
                  </a:txBody>
                  <a:tcPr marL="68580" marR="68580" marT="0" marB="0" anchor="ctr"/>
                </a:tc>
                <a:extLst>
                  <a:ext uri="{0D108BD9-81ED-4DB2-BD59-A6C34878D82A}">
                    <a16:rowId xmlns:a16="http://schemas.microsoft.com/office/drawing/2014/main" xmlns="" val="10008"/>
                  </a:ext>
                </a:extLst>
              </a:tr>
              <a:tr h="238729">
                <a:tc vMerge="1">
                  <a:txBody>
                    <a:bodyPr/>
                    <a:lstStyle/>
                    <a:p>
                      <a:endParaRPr lang="zh-CN" altLang="en-US"/>
                    </a:p>
                  </a:txBody>
                  <a:tcPr/>
                </a:tc>
                <a:tc>
                  <a:txBody>
                    <a:bodyPr/>
                    <a:lstStyle/>
                    <a:p>
                      <a:pPr algn="ctr">
                        <a:spcAft>
                          <a:spcPts val="0"/>
                        </a:spcAft>
                      </a:pPr>
                      <a:r>
                        <a:rPr lang="en-GB" sz="1200">
                          <a:effectLst/>
                        </a:rPr>
                        <a:t>GEO</a:t>
                      </a:r>
                      <a:endParaRPr lang="zh-CN" sz="1200">
                        <a:effectLst/>
                        <a:latin typeface="Times New Roman" panose="02020603050405020304" pitchFamily="18" charset="0"/>
                        <a:ea typeface="宋体" panose="02010600030101010101" pitchFamily="2" charset="-122"/>
                      </a:endParaRPr>
                    </a:p>
                  </a:txBody>
                  <a:tcPr marL="68580" marR="68580" marT="0" marB="0" anchor="ctr"/>
                </a:tc>
                <a:tc rowSpan="3">
                  <a:txBody>
                    <a:bodyPr/>
                    <a:lstStyle/>
                    <a:p>
                      <a:pPr algn="ctr">
                        <a:spcAft>
                          <a:spcPts val="0"/>
                        </a:spcAft>
                      </a:pPr>
                      <a:r>
                        <a:rPr lang="en-GB" sz="1200" dirty="0">
                          <a:effectLst/>
                        </a:rPr>
                        <a:t>Set 2</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a:effectLst/>
                        </a:rPr>
                        <a:t>N/A</a:t>
                      </a:r>
                      <a:endParaRPr lang="zh-CN" sz="12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a:effectLst/>
                        </a:rPr>
                        <a:t>N/A</a:t>
                      </a:r>
                      <a:endParaRPr lang="zh-CN" sz="12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dirty="0">
                          <a:effectLst/>
                        </a:rPr>
                        <a:t>N/A</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a:effectLst/>
                        </a:rPr>
                        <a:t>X</a:t>
                      </a:r>
                      <a:endParaRPr lang="zh-CN" sz="12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dirty="0">
                          <a:effectLst/>
                        </a:rPr>
                        <a:t>X</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altLang="zh-CN" sz="1200" dirty="0" smtClean="0">
                          <a:effectLst/>
                        </a:rPr>
                        <a:t>FFS</a:t>
                      </a:r>
                      <a:endParaRPr lang="zh-CN" sz="1200" dirty="0">
                        <a:effectLst/>
                        <a:latin typeface="+mn-lt"/>
                        <a:ea typeface="宋体" panose="02010600030101010101" pitchFamily="2" charset="-122"/>
                      </a:endParaRPr>
                    </a:p>
                  </a:txBody>
                  <a:tcPr marL="68580" marR="68580" marT="0" marB="0" anchor="ctr"/>
                </a:tc>
                <a:extLst>
                  <a:ext uri="{0D108BD9-81ED-4DB2-BD59-A6C34878D82A}">
                    <a16:rowId xmlns:a16="http://schemas.microsoft.com/office/drawing/2014/main" xmlns="" val="10009"/>
                  </a:ext>
                </a:extLst>
              </a:tr>
              <a:tr h="238729">
                <a:tc vMerge="1">
                  <a:txBody>
                    <a:bodyPr/>
                    <a:lstStyle/>
                    <a:p>
                      <a:endParaRPr lang="zh-CN" altLang="en-US"/>
                    </a:p>
                  </a:txBody>
                  <a:tcPr/>
                </a:tc>
                <a:tc>
                  <a:txBody>
                    <a:bodyPr/>
                    <a:lstStyle/>
                    <a:p>
                      <a:pPr algn="ctr">
                        <a:spcAft>
                          <a:spcPts val="0"/>
                        </a:spcAft>
                      </a:pPr>
                      <a:r>
                        <a:rPr lang="en-GB" sz="1200" dirty="0">
                          <a:effectLst/>
                        </a:rPr>
                        <a:t>LEO 1200km</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vMerge="1">
                  <a:txBody>
                    <a:bodyPr/>
                    <a:lstStyle/>
                    <a:p>
                      <a:endParaRPr lang="zh-CN" altLang="en-US"/>
                    </a:p>
                  </a:txBody>
                  <a:tcPr/>
                </a:tc>
                <a:tc>
                  <a:txBody>
                    <a:bodyPr/>
                    <a:lstStyle/>
                    <a:p>
                      <a:pPr algn="ctr">
                        <a:spcAft>
                          <a:spcPts val="0"/>
                        </a:spcAft>
                      </a:pPr>
                      <a:r>
                        <a:rPr lang="en-GB" sz="1200" dirty="0">
                          <a:effectLst/>
                        </a:rPr>
                        <a:t>N/A</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dirty="0">
                          <a:effectLst/>
                        </a:rPr>
                        <a:t>N/A</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dirty="0">
                          <a:effectLst/>
                        </a:rPr>
                        <a:t>N/A</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dirty="0">
                          <a:effectLst/>
                        </a:rPr>
                        <a:t>X</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dirty="0">
                          <a:effectLst/>
                        </a:rPr>
                        <a:t>X</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dirty="0">
                          <a:effectLst/>
                        </a:rPr>
                        <a:t>X</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altLang="zh-CN" sz="1200" dirty="0" smtClean="0">
                          <a:effectLst/>
                        </a:rPr>
                        <a:t>FFS</a:t>
                      </a:r>
                      <a:endParaRPr lang="zh-CN" sz="1200" dirty="0">
                        <a:effectLst/>
                        <a:latin typeface="+mn-lt"/>
                        <a:ea typeface="宋体" panose="02010600030101010101" pitchFamily="2" charset="-122"/>
                      </a:endParaRPr>
                    </a:p>
                  </a:txBody>
                  <a:tcPr marL="68580" marR="68580" marT="0" marB="0" anchor="ctr"/>
                </a:tc>
                <a:extLst>
                  <a:ext uri="{0D108BD9-81ED-4DB2-BD59-A6C34878D82A}">
                    <a16:rowId xmlns:a16="http://schemas.microsoft.com/office/drawing/2014/main" xmlns="" val="10010"/>
                  </a:ext>
                </a:extLst>
              </a:tr>
              <a:tr h="238729">
                <a:tc vMerge="1">
                  <a:txBody>
                    <a:bodyPr/>
                    <a:lstStyle/>
                    <a:p>
                      <a:endParaRPr lang="zh-CN" altLang="en-US"/>
                    </a:p>
                  </a:txBody>
                  <a:tcPr/>
                </a:tc>
                <a:tc>
                  <a:txBody>
                    <a:bodyPr/>
                    <a:lstStyle/>
                    <a:p>
                      <a:pPr algn="ctr">
                        <a:spcAft>
                          <a:spcPts val="0"/>
                        </a:spcAft>
                      </a:pPr>
                      <a:r>
                        <a:rPr lang="en-GB" sz="1200" dirty="0">
                          <a:effectLst/>
                        </a:rPr>
                        <a:t>LEO 600km</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vMerge="1">
                  <a:txBody>
                    <a:bodyPr/>
                    <a:lstStyle/>
                    <a:p>
                      <a:endParaRPr lang="zh-CN" altLang="en-US"/>
                    </a:p>
                  </a:txBody>
                  <a:tcPr/>
                </a:tc>
                <a:tc>
                  <a:txBody>
                    <a:bodyPr/>
                    <a:lstStyle/>
                    <a:p>
                      <a:pPr algn="ctr">
                        <a:spcAft>
                          <a:spcPts val="0"/>
                        </a:spcAft>
                      </a:pPr>
                      <a:r>
                        <a:rPr lang="en-GB" sz="1200">
                          <a:effectLst/>
                        </a:rPr>
                        <a:t>N/A</a:t>
                      </a:r>
                      <a:endParaRPr lang="zh-CN" sz="12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a:effectLst/>
                        </a:rPr>
                        <a:t>N/A</a:t>
                      </a:r>
                      <a:endParaRPr lang="zh-CN" sz="120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dirty="0">
                          <a:effectLst/>
                        </a:rPr>
                        <a:t>N/A</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dirty="0">
                          <a:effectLst/>
                        </a:rPr>
                        <a:t>X</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dirty="0">
                          <a:effectLst/>
                        </a:rPr>
                        <a:t>X</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GB" sz="1200" dirty="0">
                          <a:effectLst/>
                        </a:rPr>
                        <a:t>X</a:t>
                      </a:r>
                      <a:endParaRPr lang="zh-CN" sz="12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en-US" altLang="zh-CN" sz="1200" dirty="0" smtClean="0">
                          <a:effectLst/>
                        </a:rPr>
                        <a:t>FFS</a:t>
                      </a:r>
                      <a:endParaRPr lang="zh-CN" sz="1200" dirty="0">
                        <a:effectLst/>
                        <a:latin typeface="+mn-lt"/>
                        <a:ea typeface="宋体" panose="02010600030101010101" pitchFamily="2" charset="-122"/>
                      </a:endParaRPr>
                    </a:p>
                  </a:txBody>
                  <a:tcPr marL="68580" marR="68580" marT="0" marB="0" anchor="ctr"/>
                </a:tc>
                <a:extLst>
                  <a:ext uri="{0D108BD9-81ED-4DB2-BD59-A6C34878D82A}">
                    <a16:rowId xmlns:a16="http://schemas.microsoft.com/office/drawing/2014/main" xmlns="" val="10011"/>
                  </a:ext>
                </a:extLst>
              </a:tr>
            </a:tbl>
          </a:graphicData>
        </a:graphic>
      </p:graphicFrame>
    </p:spTree>
    <p:extLst>
      <p:ext uri="{BB962C8B-B14F-4D97-AF65-F5344CB8AC3E}">
        <p14:creationId xmlns:p14="http://schemas.microsoft.com/office/powerpoint/2010/main" val="4041639708"/>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sz="3600" dirty="0"/>
              <a:t>Way Forward – </a:t>
            </a:r>
            <a:r>
              <a:rPr lang="en-US" altLang="en-US" sz="3600" dirty="0"/>
              <a:t>Assumptions</a:t>
            </a:r>
            <a:endParaRPr lang="en-GB" altLang="en-US" dirty="0"/>
          </a:p>
        </p:txBody>
      </p:sp>
      <p:sp>
        <p:nvSpPr>
          <p:cNvPr id="6" name="Content Placeholder 2">
            <a:extLst>
              <a:ext uri="{FF2B5EF4-FFF2-40B4-BE49-F238E27FC236}">
                <a16:creationId xmlns:a16="http://schemas.microsoft.com/office/drawing/2014/main" xmlns="" id="{8B215120-9330-4C24-86C0-93DB3C460B0D}"/>
              </a:ext>
            </a:extLst>
          </p:cNvPr>
          <p:cNvSpPr txBox="1">
            <a:spLocks/>
          </p:cNvSpPr>
          <p:nvPr/>
        </p:nvSpPr>
        <p:spPr bwMode="auto">
          <a:xfrm>
            <a:off x="452716" y="1861764"/>
            <a:ext cx="11335871" cy="1867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Baseline/Starting point of simulation assumptions. </a:t>
            </a:r>
          </a:p>
          <a:p>
            <a:pPr marL="717550" indent="-358775"/>
            <a:r>
              <a:rPr lang="en-US" altLang="zh-CN" sz="2000" dirty="0"/>
              <a:t>Use Satellite and UE parameters as well as network deployment assumptions in TR 38.821 as the </a:t>
            </a:r>
            <a:r>
              <a:rPr lang="en-US" altLang="zh-CN" sz="2000" dirty="0" smtClean="0"/>
              <a:t>starting </a:t>
            </a:r>
            <a:r>
              <a:rPr lang="en-US" altLang="zh-CN" sz="2000" dirty="0"/>
              <a:t>point for FR1 coexistence study. </a:t>
            </a:r>
          </a:p>
          <a:p>
            <a:pPr marL="717550" indent="-358775"/>
            <a:r>
              <a:rPr lang="en-US" altLang="zh-CN" sz="2000" dirty="0"/>
              <a:t>ITU-R studies would also be used as inputs.</a:t>
            </a:r>
          </a:p>
        </p:txBody>
      </p:sp>
      <p:sp>
        <p:nvSpPr>
          <p:cNvPr id="7" name="Content Placeholder 2">
            <a:extLst>
              <a:ext uri="{FF2B5EF4-FFF2-40B4-BE49-F238E27FC236}">
                <a16:creationId xmlns:a16="http://schemas.microsoft.com/office/drawing/2014/main" xmlns="" id="{8B215120-9330-4C24-86C0-93DB3C460B0D}"/>
              </a:ext>
            </a:extLst>
          </p:cNvPr>
          <p:cNvSpPr txBox="1">
            <a:spLocks/>
          </p:cNvSpPr>
          <p:nvPr/>
        </p:nvSpPr>
        <p:spPr bwMode="auto">
          <a:xfrm>
            <a:off x="425822" y="3850779"/>
            <a:ext cx="10927978" cy="1303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NTN UE parameters</a:t>
            </a:r>
          </a:p>
          <a:p>
            <a:pPr marL="806450" indent="-447675"/>
            <a:r>
              <a:rPr lang="en-US" altLang="zh-CN" sz="2000" dirty="0"/>
              <a:t>Handheld UEs for FR1.</a:t>
            </a:r>
          </a:p>
        </p:txBody>
      </p:sp>
      <p:sp>
        <p:nvSpPr>
          <p:cNvPr id="8" name="Content Placeholder 2">
            <a:extLst>
              <a:ext uri="{FF2B5EF4-FFF2-40B4-BE49-F238E27FC236}">
                <a16:creationId xmlns:a16="http://schemas.microsoft.com/office/drawing/2014/main" xmlns="" id="{8B215120-9330-4C24-86C0-93DB3C460B0D}"/>
              </a:ext>
            </a:extLst>
          </p:cNvPr>
          <p:cNvSpPr txBox="1">
            <a:spLocks/>
          </p:cNvSpPr>
          <p:nvPr/>
        </p:nvSpPr>
        <p:spPr bwMode="auto">
          <a:xfrm>
            <a:off x="407894" y="4961824"/>
            <a:ext cx="11380694" cy="1303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TN UE parameters</a:t>
            </a:r>
          </a:p>
          <a:p>
            <a:pPr marL="806450" indent="-447675"/>
            <a:r>
              <a:rPr lang="en-US" altLang="zh-CN" sz="2000" dirty="0"/>
              <a:t>The existing RF requirements (i.e. ACS and ACLR for both BS and UE) of TN in the spec (i.e. TS 38.104 and 38.101) </a:t>
            </a:r>
            <a:r>
              <a:rPr lang="en-US" altLang="zh-CN" sz="2000" dirty="0" smtClean="0"/>
              <a:t>shall be </a:t>
            </a:r>
            <a:r>
              <a:rPr lang="en-US" altLang="zh-CN" sz="2000" dirty="0"/>
              <a:t>reused when doing the coexistence study between NTN and TN.</a:t>
            </a:r>
            <a:endParaRPr lang="en-US" altLang="zh-CN" sz="1800" dirty="0"/>
          </a:p>
        </p:txBody>
      </p:sp>
    </p:spTree>
    <p:extLst>
      <p:ext uri="{BB962C8B-B14F-4D97-AF65-F5344CB8AC3E}">
        <p14:creationId xmlns:p14="http://schemas.microsoft.com/office/powerpoint/2010/main" val="197068270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sz="3600" dirty="0"/>
              <a:t>Way Forward – </a:t>
            </a:r>
            <a:r>
              <a:rPr lang="en-US" altLang="zh-CN" sz="3600" dirty="0"/>
              <a:t>Simulation Assumptions</a:t>
            </a:r>
            <a:endParaRPr lang="en-GB" altLang="en-US" dirty="0"/>
          </a:p>
        </p:txBody>
      </p:sp>
      <p:sp>
        <p:nvSpPr>
          <p:cNvPr id="5" name="Content Placeholder 2">
            <a:extLst>
              <a:ext uri="{FF2B5EF4-FFF2-40B4-BE49-F238E27FC236}">
                <a16:creationId xmlns:a16="http://schemas.microsoft.com/office/drawing/2014/main" xmlns="" id="{8B215120-9330-4C24-86C0-93DB3C460B0D}"/>
              </a:ext>
            </a:extLst>
          </p:cNvPr>
          <p:cNvSpPr txBox="1">
            <a:spLocks/>
          </p:cNvSpPr>
          <p:nvPr/>
        </p:nvSpPr>
        <p:spPr bwMode="auto">
          <a:xfrm>
            <a:off x="452715" y="2999130"/>
            <a:ext cx="11335871" cy="1906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8775" indent="-358775"/>
            <a:r>
              <a:rPr lang="en-US" altLang="zh-CN" dirty="0"/>
              <a:t>Performance metric </a:t>
            </a:r>
          </a:p>
          <a:p>
            <a:pPr marL="806450" indent="-447675"/>
            <a:r>
              <a:rPr lang="en-US" altLang="zh-CN" sz="2000" dirty="0"/>
              <a:t>For TN, same criteria as previous study applies, e.g. the throughput loss of victim system should be below 5%. Note that for the throughput of a modem for NTN and TN, it could be referred in section 5.2.7 of TR 38.803.</a:t>
            </a:r>
          </a:p>
          <a:p>
            <a:pPr marL="806450" indent="-447675"/>
            <a:r>
              <a:rPr lang="en-US" altLang="zh-CN" sz="2000" dirty="0"/>
              <a:t>For NTN, further discussion and evaluation is needed. </a:t>
            </a:r>
          </a:p>
        </p:txBody>
      </p:sp>
      <p:sp>
        <p:nvSpPr>
          <p:cNvPr id="4" name="Content Placeholder 2">
            <a:extLst>
              <a:ext uri="{FF2B5EF4-FFF2-40B4-BE49-F238E27FC236}">
                <a16:creationId xmlns:a16="http://schemas.microsoft.com/office/drawing/2014/main" xmlns="" id="{8B215120-9330-4C24-86C0-93DB3C460B0D}"/>
              </a:ext>
            </a:extLst>
          </p:cNvPr>
          <p:cNvSpPr txBox="1">
            <a:spLocks/>
          </p:cNvSpPr>
          <p:nvPr/>
        </p:nvSpPr>
        <p:spPr bwMode="auto">
          <a:xfrm>
            <a:off x="452716" y="5099627"/>
            <a:ext cx="11335870" cy="890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8775" indent="-358775"/>
            <a:r>
              <a:rPr lang="en-US" altLang="zh-CN" dirty="0"/>
              <a:t>Detailed assumptions are captured in </a:t>
            </a:r>
            <a:r>
              <a:rPr lang="en-GB" altLang="zh-CN" dirty="0"/>
              <a:t>R4-2103965</a:t>
            </a:r>
            <a:r>
              <a:rPr lang="en-US" altLang="zh-CN" dirty="0"/>
              <a:t> and need further discussion. </a:t>
            </a:r>
          </a:p>
          <a:p>
            <a:pPr marL="806450" indent="-447675"/>
            <a:endParaRPr lang="en-US" altLang="zh-CN" sz="2000" dirty="0"/>
          </a:p>
        </p:txBody>
      </p:sp>
      <p:sp>
        <p:nvSpPr>
          <p:cNvPr id="6" name="Content Placeholder 2">
            <a:extLst>
              <a:ext uri="{FF2B5EF4-FFF2-40B4-BE49-F238E27FC236}">
                <a16:creationId xmlns:a16="http://schemas.microsoft.com/office/drawing/2014/main" xmlns="" id="{8B215120-9330-4C24-86C0-93DB3C460B0D}"/>
              </a:ext>
            </a:extLst>
          </p:cNvPr>
          <p:cNvSpPr txBox="1">
            <a:spLocks/>
          </p:cNvSpPr>
          <p:nvPr/>
        </p:nvSpPr>
        <p:spPr bwMode="auto">
          <a:xfrm>
            <a:off x="452716" y="1833189"/>
            <a:ext cx="11335871" cy="971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Satellite Antenna beam configurations </a:t>
            </a:r>
          </a:p>
          <a:p>
            <a:pPr marL="717550" indent="-358775"/>
            <a:r>
              <a:rPr lang="en-US" altLang="zh-CN" sz="2000" dirty="0"/>
              <a:t>Start with Earth Fixed beam first, Earth Moving Beams could be further discussed.</a:t>
            </a:r>
          </a:p>
        </p:txBody>
      </p:sp>
    </p:spTree>
    <p:extLst>
      <p:ext uri="{BB962C8B-B14F-4D97-AF65-F5344CB8AC3E}">
        <p14:creationId xmlns:p14="http://schemas.microsoft.com/office/powerpoint/2010/main" val="140035000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sz="3600" dirty="0"/>
              <a:t>Way Forward – </a:t>
            </a:r>
            <a:r>
              <a:rPr lang="en-US" altLang="zh-CN" sz="3600" dirty="0"/>
              <a:t>Simulation Assumptions</a:t>
            </a:r>
            <a:endParaRPr lang="en-GB" altLang="en-US" dirty="0"/>
          </a:p>
        </p:txBody>
      </p:sp>
      <p:sp>
        <p:nvSpPr>
          <p:cNvPr id="4" name="Content Placeholder 2">
            <a:extLst>
              <a:ext uri="{FF2B5EF4-FFF2-40B4-BE49-F238E27FC236}">
                <a16:creationId xmlns:a16="http://schemas.microsoft.com/office/drawing/2014/main" xmlns="" id="{8B215120-9330-4C24-86C0-93DB3C460B0D}"/>
              </a:ext>
            </a:extLst>
          </p:cNvPr>
          <p:cNvSpPr txBox="1">
            <a:spLocks/>
          </p:cNvSpPr>
          <p:nvPr/>
        </p:nvSpPr>
        <p:spPr bwMode="auto">
          <a:xfrm>
            <a:off x="452715" y="4466846"/>
            <a:ext cx="11091585" cy="1524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8775" indent="-358775"/>
            <a:r>
              <a:rPr lang="en-US" altLang="zh-CN" dirty="0"/>
              <a:t>Further discuss micro work plan on platform calibration with partial simulation assumptions.</a:t>
            </a:r>
          </a:p>
        </p:txBody>
      </p:sp>
      <p:sp>
        <p:nvSpPr>
          <p:cNvPr id="2" name="矩形 1"/>
          <p:cNvSpPr/>
          <p:nvPr/>
        </p:nvSpPr>
        <p:spPr>
          <a:xfrm>
            <a:off x="452715" y="1828962"/>
            <a:ext cx="11215409" cy="1678408"/>
          </a:xfrm>
          <a:prstGeom prst="rect">
            <a:avLst/>
          </a:prstGeom>
        </p:spPr>
        <p:txBody>
          <a:bodyPr wrap="square">
            <a:spAutoFit/>
          </a:bodyPr>
          <a:lstStyle/>
          <a:p>
            <a:pPr marL="358775" lvl="0" indent="-358775">
              <a:lnSpc>
                <a:spcPct val="90000"/>
              </a:lnSpc>
              <a:spcBef>
                <a:spcPts val="1000"/>
              </a:spcBef>
              <a:buBlip>
                <a:blip r:embed="rId2"/>
              </a:buBlip>
            </a:pPr>
            <a:r>
              <a:rPr lang="en-GB" altLang="zh-CN" sz="2800" dirty="0">
                <a:latin typeface="+mn-lt"/>
                <a:cs typeface="+mn-cs"/>
              </a:rPr>
              <a:t>For</a:t>
            </a:r>
            <a:r>
              <a:rPr lang="en-US" altLang="zh-CN" sz="2800" dirty="0">
                <a:latin typeface="+mn-lt"/>
                <a:cs typeface="+mn-cs"/>
              </a:rPr>
              <a:t> other </a:t>
            </a:r>
            <a:r>
              <a:rPr lang="en-GB" altLang="zh-CN" sz="2800" dirty="0">
                <a:latin typeface="+mn-lt"/>
                <a:cs typeface="+mn-cs"/>
              </a:rPr>
              <a:t>assumptions, following considerations can be a starting point</a:t>
            </a:r>
            <a:r>
              <a:rPr lang="en-US" altLang="zh-CN" sz="2800" dirty="0">
                <a:latin typeface="+mn-lt"/>
                <a:cs typeface="+mn-cs"/>
              </a:rPr>
              <a:t>. However, each item should be checked one by one</a:t>
            </a:r>
            <a:r>
              <a:rPr lang="en-GB" altLang="zh-CN" sz="2800" dirty="0">
                <a:latin typeface="+mn-lt"/>
                <a:cs typeface="+mn-cs"/>
              </a:rPr>
              <a:t>. </a:t>
            </a:r>
          </a:p>
          <a:p>
            <a:pPr marL="806450" lvl="0" indent="-447675">
              <a:lnSpc>
                <a:spcPct val="90000"/>
              </a:lnSpc>
              <a:spcBef>
                <a:spcPts val="1000"/>
              </a:spcBef>
              <a:buBlip>
                <a:blip r:embed="rId2"/>
              </a:buBlip>
            </a:pPr>
            <a:r>
              <a:rPr lang="en-GB" altLang="zh-CN" sz="2000" dirty="0">
                <a:latin typeface="+mn-lt"/>
                <a:cs typeface="+mn-cs"/>
              </a:rPr>
              <a:t>For NTN, other simulation assumptions could refer to section 6.1.1.1 of TR38.821.</a:t>
            </a:r>
            <a:endParaRPr lang="zh-CN" altLang="zh-CN" sz="2000" dirty="0">
              <a:latin typeface="+mn-lt"/>
              <a:cs typeface="+mn-cs"/>
            </a:endParaRPr>
          </a:p>
          <a:p>
            <a:pPr marL="806450" lvl="0" indent="-447675">
              <a:lnSpc>
                <a:spcPct val="90000"/>
              </a:lnSpc>
              <a:spcBef>
                <a:spcPts val="1000"/>
              </a:spcBef>
              <a:buBlip>
                <a:blip r:embed="rId2"/>
              </a:buBlip>
            </a:pPr>
            <a:r>
              <a:rPr lang="en-GB" altLang="zh-CN" sz="2000" dirty="0">
                <a:latin typeface="+mn-lt"/>
                <a:cs typeface="+mn-cs"/>
              </a:rPr>
              <a:t>For TN, other simulation assumptions for 2GHz could refer to TR36.942. </a:t>
            </a:r>
            <a:endParaRPr lang="zh-CN" altLang="zh-CN" sz="2000" strike="sngStrike" dirty="0">
              <a:highlight>
                <a:srgbClr val="00FFFF"/>
              </a:highlight>
              <a:latin typeface="+mn-lt"/>
              <a:cs typeface="+mn-cs"/>
            </a:endParaRPr>
          </a:p>
        </p:txBody>
      </p:sp>
    </p:spTree>
    <p:extLst>
      <p:ext uri="{BB962C8B-B14F-4D97-AF65-F5344CB8AC3E}">
        <p14:creationId xmlns:p14="http://schemas.microsoft.com/office/powerpoint/2010/main" val="133827010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sz="3600" dirty="0"/>
              <a:t>Way Forward – </a:t>
            </a:r>
            <a:r>
              <a:rPr lang="en-US" altLang="zh-CN" sz="3600" dirty="0"/>
              <a:t>HAPS </a:t>
            </a:r>
            <a:endParaRPr lang="en-GB" altLang="en-US" dirty="0"/>
          </a:p>
        </p:txBody>
      </p:sp>
      <p:sp>
        <p:nvSpPr>
          <p:cNvPr id="5" name="Content Placeholder 2">
            <a:extLst>
              <a:ext uri="{FF2B5EF4-FFF2-40B4-BE49-F238E27FC236}">
                <a16:creationId xmlns:a16="http://schemas.microsoft.com/office/drawing/2014/main" xmlns="" id="{8B215120-9330-4C24-86C0-93DB3C460B0D}"/>
              </a:ext>
            </a:extLst>
          </p:cNvPr>
          <p:cNvSpPr txBox="1">
            <a:spLocks/>
          </p:cNvSpPr>
          <p:nvPr/>
        </p:nvSpPr>
        <p:spPr bwMode="auto">
          <a:xfrm>
            <a:off x="838200" y="1789763"/>
            <a:ext cx="10515600" cy="1455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8775" indent="-358775"/>
            <a:r>
              <a:rPr lang="en-GB" altLang="zh-CN" dirty="0"/>
              <a:t>Frequency bands</a:t>
            </a:r>
            <a:r>
              <a:rPr lang="en-US" altLang="zh-CN" dirty="0"/>
              <a:t>: </a:t>
            </a:r>
          </a:p>
          <a:p>
            <a:pPr marL="806450" indent="-447675"/>
            <a:r>
              <a:rPr lang="en-US" altLang="zh-CN" sz="2000" dirty="0"/>
              <a:t>Consider 2GHz FDD &amp; Inputs from operators are encouraged.</a:t>
            </a:r>
            <a:endParaRPr lang="zh-CN" altLang="zh-CN" sz="2000" dirty="0"/>
          </a:p>
          <a:p>
            <a:pPr marL="806450" indent="-447675"/>
            <a:endParaRPr lang="en-US" altLang="zh-CN" sz="2400" dirty="0"/>
          </a:p>
          <a:p>
            <a:pPr marL="806450" indent="-447675"/>
            <a:endParaRPr lang="en-US" altLang="zh-CN" sz="2000" dirty="0"/>
          </a:p>
        </p:txBody>
      </p:sp>
      <p:sp>
        <p:nvSpPr>
          <p:cNvPr id="6" name="Content Placeholder 2">
            <a:extLst>
              <a:ext uri="{FF2B5EF4-FFF2-40B4-BE49-F238E27FC236}">
                <a16:creationId xmlns:a16="http://schemas.microsoft.com/office/drawing/2014/main" xmlns="" id="{8B215120-9330-4C24-86C0-93DB3C460B0D}"/>
              </a:ext>
            </a:extLst>
          </p:cNvPr>
          <p:cNvSpPr txBox="1">
            <a:spLocks/>
          </p:cNvSpPr>
          <p:nvPr/>
        </p:nvSpPr>
        <p:spPr bwMode="auto">
          <a:xfrm>
            <a:off x="838200" y="3025927"/>
            <a:ext cx="10515600" cy="1643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8775" indent="-358775"/>
            <a:r>
              <a:rPr lang="en-GB" altLang="zh-CN" dirty="0"/>
              <a:t>Performance metric</a:t>
            </a:r>
            <a:r>
              <a:rPr lang="en-US" altLang="zh-CN" dirty="0"/>
              <a:t>: </a:t>
            </a:r>
          </a:p>
          <a:p>
            <a:pPr marL="806450" indent="-447675"/>
            <a:r>
              <a:rPr lang="en-US" altLang="zh-CN" sz="2000" dirty="0"/>
              <a:t>Agree that the adjacent channel requirements for HAPS should be determined based on a 5% throughput degradation in the victim network in HAPS and TN co-existence scenarios.</a:t>
            </a:r>
            <a:endParaRPr lang="en-US" altLang="zh-CN" sz="2400" dirty="0"/>
          </a:p>
        </p:txBody>
      </p:sp>
      <p:sp>
        <p:nvSpPr>
          <p:cNvPr id="7" name="Content Placeholder 2">
            <a:extLst>
              <a:ext uri="{FF2B5EF4-FFF2-40B4-BE49-F238E27FC236}">
                <a16:creationId xmlns:a16="http://schemas.microsoft.com/office/drawing/2014/main" xmlns="" id="{8B215120-9330-4C24-86C0-93DB3C460B0D}"/>
              </a:ext>
            </a:extLst>
          </p:cNvPr>
          <p:cNvSpPr txBox="1">
            <a:spLocks/>
          </p:cNvSpPr>
          <p:nvPr/>
        </p:nvSpPr>
        <p:spPr bwMode="auto">
          <a:xfrm>
            <a:off x="838200" y="4467457"/>
            <a:ext cx="10515600" cy="1643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8775" indent="-358775"/>
            <a:r>
              <a:rPr lang="en-GB" altLang="zh-CN" dirty="0"/>
              <a:t>BS &amp; UE requirements</a:t>
            </a:r>
            <a:r>
              <a:rPr lang="en-US" altLang="zh-CN" dirty="0"/>
              <a:t>: </a:t>
            </a:r>
          </a:p>
          <a:p>
            <a:pPr marL="806450" indent="-447675"/>
            <a:r>
              <a:rPr lang="en-US" altLang="zh-CN" sz="2000" dirty="0"/>
              <a:t>RAN4 to study ACLR &amp; ACS requirements on HAPS BS for adjacent channel coexistence with terrestrial IMT systems.</a:t>
            </a:r>
          </a:p>
          <a:p>
            <a:pPr marL="806450" indent="-447675"/>
            <a:r>
              <a:rPr lang="en-US" altLang="zh-CN" sz="2000" dirty="0"/>
              <a:t>Consider UE requirements as specified in TS 38.101-1.</a:t>
            </a:r>
          </a:p>
        </p:txBody>
      </p:sp>
    </p:spTree>
    <p:extLst>
      <p:ext uri="{BB962C8B-B14F-4D97-AF65-F5344CB8AC3E}">
        <p14:creationId xmlns:p14="http://schemas.microsoft.com/office/powerpoint/2010/main" val="7202199"/>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sz="3600" dirty="0"/>
              <a:t>Way Forward – </a:t>
            </a:r>
            <a:r>
              <a:rPr lang="en-US" altLang="zh-CN" sz="3600" dirty="0"/>
              <a:t>HAPS </a:t>
            </a:r>
            <a:endParaRPr lang="en-GB" altLang="en-US" dirty="0"/>
          </a:p>
        </p:txBody>
      </p:sp>
      <p:sp>
        <p:nvSpPr>
          <p:cNvPr id="8" name="Content Placeholder 2">
            <a:extLst>
              <a:ext uri="{FF2B5EF4-FFF2-40B4-BE49-F238E27FC236}">
                <a16:creationId xmlns:a16="http://schemas.microsoft.com/office/drawing/2014/main" xmlns="" id="{8B215120-9330-4C24-86C0-93DB3C460B0D}"/>
              </a:ext>
            </a:extLst>
          </p:cNvPr>
          <p:cNvSpPr txBox="1">
            <a:spLocks/>
          </p:cNvSpPr>
          <p:nvPr/>
        </p:nvSpPr>
        <p:spPr bwMode="auto">
          <a:xfrm>
            <a:off x="649942" y="1969058"/>
            <a:ext cx="10515600" cy="4100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8775" indent="-358775"/>
            <a:r>
              <a:rPr lang="en-US" altLang="zh-CN" dirty="0"/>
              <a:t>Detailed assumptions are captured in </a:t>
            </a:r>
            <a:r>
              <a:rPr lang="en-GB" altLang="zh-CN" dirty="0"/>
              <a:t>R4-2103965</a:t>
            </a:r>
            <a:r>
              <a:rPr lang="en-US" altLang="zh-CN" dirty="0"/>
              <a:t>  and need further discussion. </a:t>
            </a:r>
          </a:p>
          <a:p>
            <a:pPr marL="806450" indent="-447675"/>
            <a:endParaRPr lang="en-US" altLang="zh-CN" sz="2000" dirty="0"/>
          </a:p>
        </p:txBody>
      </p:sp>
    </p:spTree>
    <p:extLst>
      <p:ext uri="{BB962C8B-B14F-4D97-AF65-F5344CB8AC3E}">
        <p14:creationId xmlns:p14="http://schemas.microsoft.com/office/powerpoint/2010/main" val="417510942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US" altLang="zh-CN" sz="3600" dirty="0"/>
              <a:t>Open Issues of HAPS</a:t>
            </a:r>
            <a:endParaRPr lang="en-GB" altLang="en-US" dirty="0"/>
          </a:p>
        </p:txBody>
      </p:sp>
    </p:spTree>
    <p:extLst>
      <p:ext uri="{BB962C8B-B14F-4D97-AF65-F5344CB8AC3E}">
        <p14:creationId xmlns:p14="http://schemas.microsoft.com/office/powerpoint/2010/main" val="1685498403"/>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http://purl.org/dc/elements/1.1/"/>
    <ds:schemaRef ds:uri="http://schemas.microsoft.com/office/2006/metadata/properties"/>
    <ds:schemaRef ds:uri="679a257e-872f-4c98-9e8a-0a9c104f72cd"/>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280d8efa-eff2-4910-88d2-79ca146720c4"/>
    <ds:schemaRef ds:uri="http://www.w3.org/XML/1998/namespace"/>
    <ds:schemaRef ds:uri="http://purl.org/dc/dcmitype/"/>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6182</TotalTime>
  <Words>1403</Words>
  <Application>Microsoft Office PowerPoint</Application>
  <PresentationFormat>宽屏</PresentationFormat>
  <Paragraphs>310</Paragraphs>
  <Slides>15</Slides>
  <Notes>3</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15</vt:i4>
      </vt:variant>
    </vt:vector>
  </HeadingPairs>
  <TitlesOfParts>
    <vt:vector size="25" baseType="lpstr">
      <vt:lpstr>MS Mincho</vt:lpstr>
      <vt:lpstr>Yu Mincho</vt:lpstr>
      <vt:lpstr>等线</vt:lpstr>
      <vt:lpstr>宋体</vt:lpstr>
      <vt:lpstr>Arial</vt:lpstr>
      <vt:lpstr>Calibri</vt:lpstr>
      <vt:lpstr>Calibri Light</vt:lpstr>
      <vt:lpstr>Cambria Math</vt:lpstr>
      <vt:lpstr>Times New Roman</vt:lpstr>
      <vt:lpstr>Office Theme</vt:lpstr>
      <vt:lpstr>Way Forward for  NTN Coexistence Study</vt:lpstr>
      <vt:lpstr>Way Forward – General Aspect</vt:lpstr>
      <vt:lpstr>Way Forward – Scenarios</vt:lpstr>
      <vt:lpstr>Way Forward – Assumptions</vt:lpstr>
      <vt:lpstr>Way Forward – Simulation Assumptions</vt:lpstr>
      <vt:lpstr>Way Forward – Simulation Assumptions</vt:lpstr>
      <vt:lpstr>Way Forward – HAPS </vt:lpstr>
      <vt:lpstr>Way Forward – HAPS </vt:lpstr>
      <vt:lpstr>Open Issues of HAPS</vt:lpstr>
      <vt:lpstr>Scenarios</vt:lpstr>
      <vt:lpstr>Simulation Assumptions</vt:lpstr>
      <vt:lpstr>Antenna models</vt:lpstr>
      <vt:lpstr>Appendix</vt:lpstr>
      <vt:lpstr>Contribution list in RAN4#98e</vt:lpstr>
      <vt:lpstr>Reference</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Samsung</cp:lastModifiedBy>
  <cp:revision>679</cp:revision>
  <dcterms:created xsi:type="dcterms:W3CDTF">2010-02-05T13:52:04Z</dcterms:created>
  <dcterms:modified xsi:type="dcterms:W3CDTF">2021-02-04T00:51:31Z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NSCPROP_SA">
    <vt:lpwstr>D:\01.RCP\02.5G Promotion\05.3GPP\TSGR4_98_e\Doc\2020_new_template_Internal.pptx</vt:lpwstr>
  </property>
</Properties>
</file>