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41" r:id="rId2"/>
    <p:sldId id="363" r:id="rId3"/>
    <p:sldId id="364" r:id="rId4"/>
    <p:sldId id="365" r:id="rId5"/>
    <p:sldId id="419" r:id="rId6"/>
    <p:sldId id="366" r:id="rId7"/>
    <p:sldId id="422" r:id="rId8"/>
    <p:sldId id="423" r:id="rId9"/>
    <p:sldId id="425" r:id="rId10"/>
    <p:sldId id="433" r:id="rId11"/>
    <p:sldId id="434" r:id="rId12"/>
    <p:sldId id="435" r:id="rId13"/>
    <p:sldId id="427" r:id="rId14"/>
    <p:sldId id="404" r:id="rId15"/>
    <p:sldId id="405" r:id="rId16"/>
    <p:sldId id="436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. Everaere" initials="DE" lastIdx="4" clrIdx="0"/>
  <p:cmAuthor id="2" name="ZTE" initials="Xuefei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2" autoAdjust="0"/>
    <p:restoredTop sz="94647" autoAdjust="0"/>
  </p:normalViewPr>
  <p:slideViewPr>
    <p:cSldViewPr snapToGrid="0">
      <p:cViewPr>
        <p:scale>
          <a:sx n="77" d="100"/>
          <a:sy n="77" d="100"/>
        </p:scale>
        <p:origin x="-782" y="-2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955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70" d="100"/>
          <a:sy n="70" d="100"/>
        </p:scale>
        <p:origin x="-3019" y="509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30576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31264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‹N°›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" panose="020B0604020202020204"/>
              </a:rPr>
              <a:t>3GPP TSG-RAN WG4 Meeting # 98-e</a:t>
            </a:r>
            <a:r>
              <a:rPr lang="sv-SE" altLang="en-US" sz="1200" b="1" dirty="0">
                <a:latin typeface="Arial" panose="020B0604020202020204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E-meeting, 25th of January – 5th of February</a:t>
            </a:r>
            <a:r>
              <a:rPr lang="sv-SE" altLang="en-US" sz="1200" b="1" baseline="0" dirty="0">
                <a:latin typeface="Arial" panose="020B0604020202020204"/>
              </a:rPr>
              <a:t> 2021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R4-2103877 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2819400"/>
            <a:ext cx="7886700" cy="1114425"/>
          </a:xfrm>
        </p:spPr>
        <p:txBody>
          <a:bodyPr/>
          <a:lstStyle/>
          <a:p>
            <a:pPr eaLnBrk="1" hangingPunct="1"/>
            <a:r>
              <a:rPr lang="en-GB" altLang="en-US" noProof="0" dirty="0" smtClean="0"/>
              <a:t/>
            </a:r>
            <a:br>
              <a:rPr lang="en-GB" altLang="en-US" noProof="0" dirty="0" smtClean="0"/>
            </a:br>
            <a:r>
              <a:rPr lang="en-GB" noProof="0" dirty="0" smtClean="0"/>
              <a:t>WF for NTN </a:t>
            </a:r>
            <a:r>
              <a:rPr lang="en-GB" noProof="0" dirty="0" smtClean="0"/>
              <a:t>General </a:t>
            </a:r>
            <a:r>
              <a:rPr lang="en-GB" dirty="0"/>
              <a:t>P</a:t>
            </a:r>
            <a:r>
              <a:rPr lang="en-GB" noProof="0" dirty="0" smtClean="0"/>
              <a:t>art</a:t>
            </a:r>
            <a:endParaRPr lang="en-GB" altLang="en-US" noProof="0" dirty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noProof="0" dirty="0" smtClean="0"/>
          </a:p>
          <a:p>
            <a:pPr marL="0" indent="0" eaLnBrk="1" hangingPunct="1">
              <a:buFontTx/>
              <a:buNone/>
            </a:pPr>
            <a:r>
              <a:rPr lang="en-GB" altLang="en-US" noProof="0" dirty="0" smtClean="0"/>
              <a:t>Moderator, THALES</a:t>
            </a:r>
            <a:endParaRPr lang="en-GB" altLang="en-US" noProof="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010650" cy="1325563"/>
          </a:xfrm>
        </p:spPr>
        <p:txBody>
          <a:bodyPr/>
          <a:lstStyle/>
          <a:p>
            <a:pPr lvl="0"/>
            <a:r>
              <a:rPr lang="en-GB" sz="3600" noProof="0" dirty="0" smtClean="0"/>
              <a:t>Topic #1: Use Cases and Deployment Scenarios</a:t>
            </a:r>
            <a:endParaRPr lang="en-GB" sz="3600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GB" noProof="0" dirty="0" smtClean="0"/>
              <a:t>Coexistence system simulations are static type of simulations, UE mobility is modelled via a random distribution over the cells.</a:t>
            </a:r>
          </a:p>
          <a:p>
            <a:pPr lvl="1"/>
            <a:r>
              <a:rPr lang="en-GB" sz="2000" i="1" dirty="0"/>
              <a:t>Note: </a:t>
            </a:r>
            <a:r>
              <a:rPr lang="en-GB" sz="2000" dirty="0"/>
              <a:t>However, except from this coexistence system simulations, UE mobility SHALL be considered.</a:t>
            </a:r>
          </a:p>
          <a:p>
            <a:pPr lvl="1"/>
            <a:r>
              <a:rPr lang="en-GB" sz="2000" dirty="0">
                <a:solidFill>
                  <a:srgbClr val="00B050"/>
                </a:solidFill>
              </a:rPr>
              <a:t>No concern raised so far</a:t>
            </a:r>
          </a:p>
          <a:p>
            <a:r>
              <a:rPr lang="en-GB" sz="2400" noProof="0" dirty="0" smtClean="0"/>
              <a:t>Further continue discussion with respect to UE mobility assumptions in the RAN4 NTN coexistence studies.</a:t>
            </a:r>
          </a:p>
          <a:p>
            <a:pPr lvl="1"/>
            <a:r>
              <a:rPr lang="en-GB" sz="2000" noProof="0" dirty="0" smtClean="0">
                <a:solidFill>
                  <a:srgbClr val="00B050"/>
                </a:solidFill>
              </a:rPr>
              <a:t>No concern raised so far</a:t>
            </a:r>
          </a:p>
          <a:p>
            <a:r>
              <a:rPr lang="en-GB" sz="2400" noProof="0" dirty="0" smtClean="0"/>
              <a:t>RAN4 shall investigate the ESIM use case as well as its architecture in the FSS spectrum identified by ITU.</a:t>
            </a:r>
          </a:p>
          <a:p>
            <a:pPr lvl="1"/>
            <a:r>
              <a:rPr lang="en-GB" sz="2000" noProof="0" dirty="0" smtClean="0">
                <a:solidFill>
                  <a:srgbClr val="00B050"/>
                </a:solidFill>
              </a:rPr>
              <a:t>No concern raised so far</a:t>
            </a:r>
          </a:p>
          <a:p>
            <a:pPr marL="457200" lvl="1" indent="0">
              <a:buNone/>
            </a:pPr>
            <a:endParaRPr lang="en-GB" sz="1800" noProof="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010650" cy="1325563"/>
          </a:xfrm>
        </p:spPr>
        <p:txBody>
          <a:bodyPr/>
          <a:lstStyle/>
          <a:p>
            <a:pPr lvl="0"/>
            <a:r>
              <a:rPr lang="en-GB" sz="3600" noProof="0" dirty="0" smtClean="0"/>
              <a:t>Topic #1: Use Cases and Deployment Scenarios</a:t>
            </a:r>
            <a:endParaRPr lang="en-GB" sz="3600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noProof="0" dirty="0" smtClean="0"/>
              <a:t>For RAN4 NTN coexistence studies in FR1, handheld devices could be prioritized (to be further discussed in the NTN coexistence analysis).</a:t>
            </a:r>
          </a:p>
          <a:p>
            <a:pPr lvl="1"/>
            <a:r>
              <a:rPr lang="en-GB" sz="2000" noProof="0" dirty="0" smtClean="0">
                <a:solidFill>
                  <a:srgbClr val="00B050"/>
                </a:solidFill>
              </a:rPr>
              <a:t>No concern raised so far</a:t>
            </a:r>
          </a:p>
          <a:p>
            <a:r>
              <a:rPr lang="en-GB" sz="2400" noProof="0" dirty="0" smtClean="0">
                <a:sym typeface="+mn-ea"/>
              </a:rPr>
              <a:t>RAN4 shall use TN BS/UE ACLR and TN ACS as the ones specified in TS 38.104, 38.101-1 and 38.101-2 for NTN </a:t>
            </a:r>
            <a:r>
              <a:rPr lang="en-GB" altLang="en-GB" sz="2400" noProof="0" dirty="0" smtClean="0">
                <a:sym typeface="+mn-ea"/>
              </a:rPr>
              <a:t>and TN</a:t>
            </a:r>
            <a:r>
              <a:rPr lang="en-GB" sz="2400" noProof="0" dirty="0" smtClean="0">
                <a:sym typeface="+mn-ea"/>
              </a:rPr>
              <a:t> coexistence studies.</a:t>
            </a:r>
            <a:endParaRPr lang="en-GB" sz="2400" noProof="0" dirty="0" smtClean="0"/>
          </a:p>
          <a:p>
            <a:pPr lvl="1"/>
            <a:r>
              <a:rPr lang="en-GB" sz="2000" noProof="0" dirty="0" smtClean="0">
                <a:solidFill>
                  <a:srgbClr val="00B050"/>
                </a:solidFill>
              </a:rPr>
              <a:t>No concern raised so far</a:t>
            </a:r>
            <a:endParaRPr lang="en-GB" sz="2000" noProof="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010650" cy="1325563"/>
          </a:xfrm>
        </p:spPr>
        <p:txBody>
          <a:bodyPr/>
          <a:lstStyle/>
          <a:p>
            <a:r>
              <a:rPr lang="en-GB" sz="3600" noProof="0" dirty="0" smtClean="0"/>
              <a:t>Topic #2: RAN4 NTN Architecture</a:t>
            </a:r>
            <a:endParaRPr lang="en-GB" sz="3600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noProof="0" dirty="0" smtClean="0"/>
              <a:t>RAN4 shall continue discussion to investigate if (NTN Payload-Feeder Link-NTN Gateway) as a Relay is contradictory with transparent satellite assumption in Rel-17. </a:t>
            </a:r>
            <a:endParaRPr lang="en-GB" sz="2000" noProof="0" dirty="0" smtClean="0"/>
          </a:p>
          <a:p>
            <a:pPr lvl="1"/>
            <a:r>
              <a:rPr lang="en-GB" sz="2000" noProof="0" dirty="0" smtClean="0">
                <a:solidFill>
                  <a:srgbClr val="00B050"/>
                </a:solidFill>
              </a:rPr>
              <a:t>No concern raised so far</a:t>
            </a:r>
            <a:endParaRPr lang="en-GB" sz="2000" noProof="0" dirty="0" smtClean="0"/>
          </a:p>
          <a:p>
            <a:r>
              <a:rPr lang="en-GB" sz="2400" dirty="0"/>
              <a:t>RAN4 shall develop appropriate NTN ACLR and ACS based on co-existence studies, to be used by satellite RF on the service link. </a:t>
            </a:r>
          </a:p>
          <a:p>
            <a:pPr lvl="1"/>
            <a:r>
              <a:rPr lang="en-GB" sz="2000" i="1" noProof="0" dirty="0" smtClean="0"/>
              <a:t>Note:</a:t>
            </a:r>
            <a:r>
              <a:rPr lang="en-GB" sz="2000" noProof="0" dirty="0" smtClean="0"/>
              <a:t> These NTN requirements may be different (or not) from those used in e.g. TS 38.104 for TN. </a:t>
            </a:r>
          </a:p>
          <a:p>
            <a:pPr lvl="1"/>
            <a:r>
              <a:rPr lang="en-GB" sz="2000" noProof="0" dirty="0" smtClean="0">
                <a:solidFill>
                  <a:srgbClr val="00B050"/>
                </a:solidFill>
              </a:rPr>
              <a:t>No concern raised so far</a:t>
            </a:r>
          </a:p>
          <a:p>
            <a:pPr lvl="1"/>
            <a:endParaRPr lang="en-GB" sz="1400" noProof="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010650" cy="1325563"/>
          </a:xfrm>
        </p:spPr>
        <p:txBody>
          <a:bodyPr/>
          <a:lstStyle/>
          <a:p>
            <a:pPr lvl="0"/>
            <a:r>
              <a:rPr lang="en-GB" sz="3600" noProof="0" dirty="0" smtClean="0"/>
              <a:t>Topic #5: HAPS Frequency Bands</a:t>
            </a:r>
            <a:endParaRPr lang="en-GB" sz="3600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noProof="0" dirty="0" smtClean="0"/>
              <a:t>RAN4 to study one example band in FR1 for HAPS, from the existing NR bands identified for HAPS deployment.</a:t>
            </a:r>
          </a:p>
          <a:p>
            <a:pPr lvl="1"/>
            <a:r>
              <a:rPr lang="en-GB" sz="2000" i="1" noProof="0" dirty="0" smtClean="0"/>
              <a:t>Note1: </a:t>
            </a:r>
            <a:r>
              <a:rPr lang="en-GB" sz="2000" noProof="0" dirty="0" smtClean="0"/>
              <a:t>Example band should be used as an example for technical study.</a:t>
            </a:r>
          </a:p>
          <a:p>
            <a:pPr lvl="1"/>
            <a:r>
              <a:rPr lang="en-GB" sz="2000" i="1" noProof="0" dirty="0" smtClean="0"/>
              <a:t>Note2: </a:t>
            </a:r>
            <a:r>
              <a:rPr lang="en-GB" sz="2000" noProof="0" dirty="0" smtClean="0"/>
              <a:t>Regarding HAPS deployment, more discussion might be needed, which frequency range, whether it is co-channel deployed with terrestrial BS or not. </a:t>
            </a:r>
          </a:p>
          <a:p>
            <a:pPr lvl="1"/>
            <a:r>
              <a:rPr lang="en-GB" sz="2000" dirty="0">
                <a:solidFill>
                  <a:srgbClr val="00B050"/>
                </a:solidFill>
              </a:rPr>
              <a:t>N</a:t>
            </a:r>
            <a:r>
              <a:rPr lang="en-GB" sz="2000" noProof="0" dirty="0" smtClean="0">
                <a:solidFill>
                  <a:srgbClr val="00B050"/>
                </a:solidFill>
              </a:rPr>
              <a:t>o concern raised so far</a:t>
            </a:r>
          </a:p>
          <a:p>
            <a:r>
              <a:rPr lang="en-GB" sz="2400" noProof="0" dirty="0" smtClean="0"/>
              <a:t>RAN4 to study coexistence scenarios in order to derive RF requirements used as baseline for HAPS.</a:t>
            </a:r>
          </a:p>
          <a:p>
            <a:pPr lvl="1"/>
            <a:r>
              <a:rPr lang="en-GB" sz="2000" i="1" noProof="0" dirty="0" smtClean="0"/>
              <a:t>Note: </a:t>
            </a:r>
            <a:r>
              <a:rPr lang="en-GB" sz="2000" noProof="0" dirty="0" smtClean="0"/>
              <a:t>Regarding HAPS deployment, more discussion might be needed, which frequency range, whether it is co-channel deployed with terrestrial BS or not. </a:t>
            </a:r>
          </a:p>
          <a:p>
            <a:pPr lvl="1"/>
            <a:r>
              <a:rPr lang="en-GB" sz="2000" dirty="0">
                <a:solidFill>
                  <a:srgbClr val="00B050"/>
                </a:solidFill>
              </a:rPr>
              <a:t>N</a:t>
            </a:r>
            <a:r>
              <a:rPr lang="en-GB" sz="2000" noProof="0" dirty="0" smtClean="0">
                <a:solidFill>
                  <a:srgbClr val="00B050"/>
                </a:solidFill>
              </a:rPr>
              <a:t>o concern raised so far</a:t>
            </a:r>
            <a:endParaRPr lang="en-GB" sz="2000" noProof="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/>
          <p:nvPr/>
        </p:nvSpPr>
        <p:spPr bwMode="auto">
          <a:xfrm>
            <a:off x="3781425" y="3302000"/>
            <a:ext cx="4419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r-FR" sz="6000" b="1"/>
              <a:t>Open issues</a:t>
            </a:r>
            <a:endParaRPr lang="fr-FR" sz="6000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2030660" y="5213267"/>
            <a:ext cx="7661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includes issues for which no agreement could be reach during #98-e</a:t>
            </a:r>
          </a:p>
          <a:p>
            <a:r>
              <a:rPr lang="en-US" dirty="0" smtClean="0"/>
              <a:t>for which discussion is postponed to next meetings</a:t>
            </a: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66703" cy="1325563"/>
          </a:xfrm>
        </p:spPr>
        <p:txBody>
          <a:bodyPr/>
          <a:lstStyle/>
          <a:p>
            <a:r>
              <a:rPr lang="en-GB" sz="3600" dirty="0"/>
              <a:t>Topic #1: Use Cases and Deployment Scenarios</a:t>
            </a:r>
            <a:endParaRPr lang="en-GB" sz="3600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noProof="0" dirty="0" smtClean="0"/>
              <a:t>RAN4 to investigate how much the IAB requirements or a subset can be reused for the VSAT Terminal type in NTN.</a:t>
            </a:r>
          </a:p>
          <a:p>
            <a:pPr lvl="1"/>
            <a:r>
              <a:rPr lang="en-GB" sz="2000" i="1" noProof="0" dirty="0" smtClean="0"/>
              <a:t>Note1:</a:t>
            </a:r>
            <a:r>
              <a:rPr lang="en-GB" sz="2000" noProof="0" dirty="0" smtClean="0"/>
              <a:t> WI revision might be needed.</a:t>
            </a:r>
          </a:p>
          <a:p>
            <a:pPr lvl="1"/>
            <a:r>
              <a:rPr lang="en-GB" sz="2000" i="1" noProof="0" dirty="0" smtClean="0"/>
              <a:t>Note2: </a:t>
            </a:r>
            <a:r>
              <a:rPr lang="en-GB" sz="2000" noProof="0" dirty="0" smtClean="0"/>
              <a:t>the IAB proposal is not related to IAB itself, but more to IAB requirements. In the respective contribution is said that </a:t>
            </a:r>
            <a:r>
              <a:rPr lang="en-GB" sz="2000" noProof="0" dirty="0" err="1" smtClean="0"/>
              <a:t>Tx</a:t>
            </a:r>
            <a:r>
              <a:rPr lang="en-GB" sz="2000" noProof="0" dirty="0" smtClean="0"/>
              <a:t> Power of VSAT resembles the one of an IAB node/IAB-MT, and is suggested to further discuss/continue discussion of some subset of (potentially common) requirements.</a:t>
            </a:r>
          </a:p>
          <a:p>
            <a:pPr lvl="1"/>
            <a:r>
              <a:rPr lang="en-GB" sz="2000" noProof="0" dirty="0" smtClean="0">
                <a:solidFill>
                  <a:srgbClr val="7030A0"/>
                </a:solidFill>
              </a:rPr>
              <a:t>An agreement </a:t>
            </a:r>
            <a:r>
              <a:rPr lang="en-GB" sz="2000" noProof="0" dirty="0" smtClean="0">
                <a:solidFill>
                  <a:srgbClr val="7030A0"/>
                </a:solidFill>
              </a:rPr>
              <a:t>could not be reached.</a:t>
            </a:r>
          </a:p>
          <a:p>
            <a:r>
              <a:rPr lang="en-GB" sz="2400" noProof="0" dirty="0" smtClean="0"/>
              <a:t>For bands above 6 GHz, “VSAT” UE including fixed/moving platform mounted ones are considered as baseline. </a:t>
            </a:r>
          </a:p>
          <a:p>
            <a:pPr lvl="1"/>
            <a:r>
              <a:rPr lang="en-GB" sz="2000" noProof="0" dirty="0" smtClean="0">
                <a:solidFill>
                  <a:schemeClr val="accent2"/>
                </a:solidFill>
              </a:rPr>
              <a:t>More discussions are required on this topic.</a:t>
            </a:r>
          </a:p>
          <a:p>
            <a:endParaRPr lang="en-GB" noProof="0" dirty="0" smtClean="0">
              <a:solidFill>
                <a:srgbClr val="7030A0"/>
              </a:solidFill>
            </a:endParaRPr>
          </a:p>
          <a:p>
            <a:endParaRPr lang="en-GB" sz="1800" noProof="0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010650" cy="1325563"/>
          </a:xfrm>
        </p:spPr>
        <p:txBody>
          <a:bodyPr/>
          <a:lstStyle/>
          <a:p>
            <a:pPr lvl="0"/>
            <a:r>
              <a:rPr lang="en-GB" sz="3600" noProof="0" dirty="0" smtClean="0"/>
              <a:t>Topic #6: NTN UL frequency synchronization requirement</a:t>
            </a:r>
            <a:endParaRPr lang="en-GB" sz="3600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GB" sz="2400" noProof="0" dirty="0" smtClean="0"/>
              <a:t>UE shall be able to compensate the frequency offset due to the satellite mobility when generating its UL carrier frequency. </a:t>
            </a:r>
          </a:p>
          <a:p>
            <a:pPr lvl="1"/>
            <a:r>
              <a:rPr lang="en-GB" sz="2000" noProof="0" dirty="0" smtClean="0">
                <a:solidFill>
                  <a:schemeClr val="accent2">
                    <a:lumMod val="75000"/>
                  </a:schemeClr>
                </a:solidFill>
              </a:rPr>
              <a:t>To be further discussed, this aspect was proposed after the 1st round, from [98e][237] RAN4 RRM list.</a:t>
            </a:r>
          </a:p>
          <a:p>
            <a:r>
              <a:rPr lang="en-GB" sz="2400" noProof="0" dirty="0" smtClean="0"/>
              <a:t>The UE modulated carrier frequency shall be accurate to within ±0.1 ppm as observed over a period of 1 </a:t>
            </a:r>
            <a:r>
              <a:rPr lang="en-GB" sz="2400" noProof="0" dirty="0" err="1" smtClean="0"/>
              <a:t>ms</a:t>
            </a:r>
            <a:r>
              <a:rPr lang="en-GB" sz="2400" noProof="0" dirty="0" smtClean="0"/>
              <a:t> by the </a:t>
            </a:r>
            <a:r>
              <a:rPr lang="en-GB" sz="2400" noProof="0" dirty="0" err="1" smtClean="0"/>
              <a:t>gNB</a:t>
            </a:r>
            <a:r>
              <a:rPr lang="en-GB" sz="2400" noProof="0" dirty="0" smtClean="0"/>
              <a:t>.</a:t>
            </a:r>
          </a:p>
          <a:p>
            <a:pPr lvl="1"/>
            <a:r>
              <a:rPr lang="en-GB" sz="2000" dirty="0">
                <a:solidFill>
                  <a:schemeClr val="accent2">
                    <a:lumMod val="75000"/>
                  </a:schemeClr>
                </a:solidFill>
              </a:rPr>
              <a:t>To be further discussed, this aspect was proposed after the 1st round, from [98e][237] RAN4 RRM list.</a:t>
            </a:r>
          </a:p>
          <a:p>
            <a:r>
              <a:rPr lang="en-GB" sz="2400" noProof="0" dirty="0" smtClean="0"/>
              <a:t>The UE residual frequency error shall be sufficiently low such that it can be considered included in the tolerated frequency error of ±0.1 ppm already captured in the specification.</a:t>
            </a:r>
          </a:p>
          <a:p>
            <a:pPr lvl="1"/>
            <a:r>
              <a:rPr lang="en-GB" sz="2000" dirty="0">
                <a:solidFill>
                  <a:schemeClr val="accent2">
                    <a:lumMod val="75000"/>
                  </a:schemeClr>
                </a:solidFill>
              </a:rPr>
              <a:t>To be further discussed, this aspect was proposed after the 1st round, from [98e][237] RAN4 RRM list.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noProof="0" dirty="0" smtClean="0"/>
              <a:t>Outline</a:t>
            </a:r>
            <a:endParaRPr lang="en-GB" altLang="en-US" sz="3600" noProof="0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noProof="0" dirty="0" smtClean="0"/>
              <a:t>Proposed way forward based on the outcomes of “</a:t>
            </a:r>
            <a:r>
              <a:rPr lang="en-GB" noProof="0" dirty="0" smtClean="0"/>
              <a:t>Email discussion summary for [98e][310] NTN_Solutions_Part1”</a:t>
            </a:r>
          </a:p>
          <a:p>
            <a:r>
              <a:rPr lang="en-GB" altLang="en-US" noProof="0" dirty="0" smtClean="0"/>
              <a:t>See </a:t>
            </a:r>
            <a:r>
              <a:rPr lang="en-GB" b="1" u="sng" noProof="0" dirty="0" smtClean="0"/>
              <a:t>R4-2103948</a:t>
            </a:r>
            <a:endParaRPr lang="en-GB" altLang="en-US" noProof="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noProof="0" dirty="0" smtClean="0"/>
              <a:t>Content</a:t>
            </a:r>
            <a:endParaRPr lang="en-GB" altLang="en-US" sz="3600" noProof="0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noProof="0" dirty="0" smtClean="0"/>
              <a:t>Topic #1: Use Cases and Deployment Scenarios</a:t>
            </a:r>
          </a:p>
          <a:p>
            <a:pPr lvl="0"/>
            <a:r>
              <a:rPr lang="en-GB" noProof="0" dirty="0" smtClean="0"/>
              <a:t>Topic #2: RAN4 NTN Architecture	</a:t>
            </a:r>
          </a:p>
          <a:p>
            <a:pPr lvl="0"/>
            <a:r>
              <a:rPr lang="en-GB" noProof="0" dirty="0" smtClean="0"/>
              <a:t>Topic #3: Proposed FR1 Exemplary Frequency band for NTN</a:t>
            </a:r>
          </a:p>
          <a:p>
            <a:pPr lvl="0"/>
            <a:r>
              <a:rPr lang="en-GB" noProof="0" dirty="0" smtClean="0"/>
              <a:t>Topic #4: Proposed Exemplary Frequency band outside FR1 (e.g. FR2 and/or outside FR1&amp;FR2) for NTN NR based satellite networks</a:t>
            </a:r>
          </a:p>
          <a:p>
            <a:pPr lvl="0"/>
            <a:r>
              <a:rPr lang="en-GB" noProof="0" dirty="0" smtClean="0"/>
              <a:t>Topic #5: HAPS Frequency Bands</a:t>
            </a:r>
          </a:p>
          <a:p>
            <a:pPr lvl="0"/>
            <a:r>
              <a:rPr lang="en-GB" noProof="0" dirty="0" smtClean="0"/>
              <a:t>Topic #6: NTN UL frequency synchronization requirement</a:t>
            </a:r>
          </a:p>
          <a:p>
            <a:pPr marL="0" indent="0">
              <a:buNone/>
            </a:pPr>
            <a:r>
              <a:rPr lang="en-GB" noProof="0" dirty="0" smtClean="0"/>
              <a:t>	</a:t>
            </a:r>
          </a:p>
          <a:p>
            <a:endParaRPr lang="en-GB" altLang="en-US" noProof="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noProof="0" dirty="0" smtClean="0"/>
              <a:t>Summary</a:t>
            </a:r>
            <a:endParaRPr lang="en-GB" altLang="en-US" noProof="0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noProof="0" dirty="0" smtClean="0"/>
              <a:t>List of proposals for each topics discussed</a:t>
            </a:r>
            <a:endParaRPr lang="en-GB" noProof="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GB" noProof="0" dirty="0" smtClean="0"/>
              <a:t>In “agreements” part</a:t>
            </a:r>
          </a:p>
          <a:p>
            <a:pPr lvl="1"/>
            <a:r>
              <a:rPr lang="en-GB" noProof="0" dirty="0" smtClean="0">
                <a:solidFill>
                  <a:schemeClr val="accent6">
                    <a:lumMod val="75000"/>
                  </a:schemeClr>
                </a:solidFill>
              </a:rPr>
              <a:t>Proposals with “green” comments are agreeable.</a:t>
            </a:r>
            <a:endParaRPr lang="en-GB" sz="2800" noProof="0" dirty="0" smtClean="0"/>
          </a:p>
          <a:p>
            <a:r>
              <a:rPr lang="en-GB" noProof="0" dirty="0" smtClean="0"/>
              <a:t>In “open issues” part</a:t>
            </a:r>
          </a:p>
          <a:p>
            <a:pPr lvl="1"/>
            <a:r>
              <a:rPr lang="en-GB" noProof="0" dirty="0" smtClean="0">
                <a:solidFill>
                  <a:srgbClr val="7030A0"/>
                </a:solidFill>
              </a:rPr>
              <a:t>Proposals with “purple” comments not agreeable.</a:t>
            </a:r>
          </a:p>
          <a:p>
            <a:pPr lvl="1"/>
            <a:r>
              <a:rPr lang="en-GB" noProof="0" dirty="0" smtClean="0">
                <a:solidFill>
                  <a:schemeClr val="accent2">
                    <a:lumMod val="75000"/>
                  </a:schemeClr>
                </a:solidFill>
              </a:rPr>
              <a:t>Proposals with “orange” comments not agreeable: </a:t>
            </a:r>
            <a:endParaRPr lang="en-GB" noProof="0" dirty="0" smtClean="0"/>
          </a:p>
          <a:p>
            <a:pPr lvl="2"/>
            <a:r>
              <a:rPr lang="en-GB" noProof="0" dirty="0" smtClean="0"/>
              <a:t>If there is a GTW session and we could agree on some of them, this WF will be revised anyway;</a:t>
            </a:r>
          </a:p>
          <a:p>
            <a:pPr lvl="2"/>
            <a:r>
              <a:rPr lang="en-GB" noProof="0" dirty="0" smtClean="0"/>
              <a:t>Please also note that the </a:t>
            </a:r>
            <a:r>
              <a:rPr lang="en-GB" noProof="0" dirty="0" smtClean="0">
                <a:solidFill>
                  <a:schemeClr val="accent2">
                    <a:lumMod val="75000"/>
                  </a:schemeClr>
                </a:solidFill>
              </a:rPr>
              <a:t>“orange” </a:t>
            </a:r>
            <a:r>
              <a:rPr lang="en-GB" noProof="0" dirty="0" smtClean="0"/>
              <a:t>proposals were the results of “agreed with changes” comments.</a:t>
            </a:r>
          </a:p>
          <a:p>
            <a:pPr lvl="1"/>
            <a:r>
              <a:rPr lang="en-GB" noProof="0" dirty="0" smtClean="0"/>
              <a:t>Proposals without any comment were not discussed.</a:t>
            </a:r>
          </a:p>
          <a:p>
            <a:pPr lvl="1"/>
            <a:endParaRPr lang="en-GB" altLang="en-US" noProof="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/>
          <p:nvPr/>
        </p:nvSpPr>
        <p:spPr bwMode="auto">
          <a:xfrm>
            <a:off x="673100" y="3302000"/>
            <a:ext cx="10744199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sz="6000" b="1" dirty="0"/>
              <a:t>Agreements after 1</a:t>
            </a:r>
            <a:r>
              <a:rPr lang="en-US" sz="6000" b="1" baseline="30000" dirty="0"/>
              <a:t>st</a:t>
            </a:r>
            <a:r>
              <a:rPr lang="en-US" sz="6000" b="1" dirty="0"/>
              <a:t> round</a:t>
            </a:r>
          </a:p>
          <a:p>
            <a:pPr algn="ctr"/>
            <a:r>
              <a:rPr lang="en-US" sz="6000" b="1" dirty="0"/>
              <a:t>during GTW session </a:t>
            </a:r>
          </a:p>
          <a:p>
            <a:pPr algn="ctr"/>
            <a:r>
              <a:rPr lang="en-US" sz="3200" b="1" dirty="0"/>
              <a:t>(1</a:t>
            </a:r>
            <a:r>
              <a:rPr lang="en-US" sz="3200" b="1" baseline="30000" dirty="0"/>
              <a:t>st</a:t>
            </a:r>
            <a:r>
              <a:rPr lang="en-US" sz="3200" b="1" dirty="0"/>
              <a:t> of February 2021)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365125"/>
            <a:ext cx="9804903" cy="1325563"/>
          </a:xfrm>
        </p:spPr>
        <p:txBody>
          <a:bodyPr/>
          <a:lstStyle/>
          <a:p>
            <a:r>
              <a:rPr lang="en-GB" sz="2400" b="1" noProof="0" dirty="0" smtClean="0"/>
              <a:t>Topic #2: </a:t>
            </a:r>
            <a:r>
              <a:rPr lang="en-GB" sz="2400" noProof="0" dirty="0" smtClean="0"/>
              <a:t>RAN4 NTN Architecture – </a:t>
            </a:r>
            <a:r>
              <a:rPr lang="en-GB" sz="2400" b="1" noProof="0" dirty="0" smtClean="0">
                <a:solidFill>
                  <a:srgbClr val="00B050"/>
                </a:solidFill>
              </a:rPr>
              <a:t>GTW Agreements</a:t>
            </a:r>
            <a:endParaRPr lang="en-GB" sz="2400" b="1" noProof="0" dirty="0">
              <a:solidFill>
                <a:srgbClr val="00B05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noProof="0" dirty="0" smtClean="0"/>
              <a:t>RAN4 shall define the corresponding RF requirements for service link between UE and satellite </a:t>
            </a:r>
          </a:p>
          <a:p>
            <a:r>
              <a:rPr lang="en-GB" sz="2400" noProof="0" dirty="0" smtClean="0"/>
              <a:t>From service link RF requirements aspect, candidate options for the components:</a:t>
            </a:r>
          </a:p>
          <a:p>
            <a:pPr lvl="1"/>
            <a:r>
              <a:rPr lang="en-GB" noProof="0" dirty="0" smtClean="0"/>
              <a:t>Option 1: Satellite + feeder link + NTN-Gateway as a single entity </a:t>
            </a:r>
          </a:p>
          <a:p>
            <a:pPr lvl="1"/>
            <a:r>
              <a:rPr lang="en-GB" sz="2400" noProof="0" dirty="0" smtClean="0"/>
              <a:t>Option 2: Satellite + feeder link + NTN-Gateway + </a:t>
            </a:r>
            <a:r>
              <a:rPr lang="en-GB" sz="2400" noProof="0" dirty="0" err="1" smtClean="0"/>
              <a:t>gNB</a:t>
            </a:r>
            <a:r>
              <a:rPr lang="en-GB" sz="2400" noProof="0" dirty="0" smtClean="0"/>
              <a:t> as a single entity </a:t>
            </a:r>
          </a:p>
          <a:p>
            <a:r>
              <a:rPr lang="en-GB" sz="2400" noProof="0" dirty="0" smtClean="0"/>
              <a:t>FFS whether RAN4 shall define RF requirements for the linkage between NTN-Gateway and </a:t>
            </a:r>
            <a:r>
              <a:rPr lang="en-GB" sz="2400" noProof="0" dirty="0" err="1" smtClean="0"/>
              <a:t>gNB</a:t>
            </a:r>
            <a:endParaRPr lang="en-GB" sz="2400" noProof="0" dirty="0" smtClean="0"/>
          </a:p>
          <a:p>
            <a:pPr lvl="1"/>
            <a:r>
              <a:rPr lang="en-GB" noProof="0" dirty="0" smtClean="0"/>
              <a:t>Companies are encouraged to further clarify and discuss the assumption of the linkage between NTN-Gateway and </a:t>
            </a:r>
            <a:r>
              <a:rPr lang="en-GB" noProof="0" dirty="0" err="1" smtClean="0"/>
              <a:t>gNB</a:t>
            </a:r>
            <a:endParaRPr lang="en-GB" noProof="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365125"/>
            <a:ext cx="9804903" cy="1325563"/>
          </a:xfrm>
        </p:spPr>
        <p:txBody>
          <a:bodyPr/>
          <a:lstStyle/>
          <a:p>
            <a:pPr lvl="0"/>
            <a:r>
              <a:rPr lang="en-GB" sz="2400" b="1" noProof="0" dirty="0" smtClean="0"/>
              <a:t>Topic #3: </a:t>
            </a:r>
            <a:r>
              <a:rPr lang="en-GB" sz="2400" noProof="0" dirty="0" smtClean="0"/>
              <a:t>Proposed FR1 Exemplary Frequency band for NTN – </a:t>
            </a:r>
            <a:r>
              <a:rPr lang="en-GB" sz="2400" b="1" noProof="0" dirty="0" smtClean="0">
                <a:solidFill>
                  <a:srgbClr val="00B050"/>
                </a:solidFill>
              </a:rPr>
              <a:t>GTW Agreements</a:t>
            </a:r>
            <a:endParaRPr lang="en-GB" sz="2400" b="1" noProof="0" dirty="0">
              <a:solidFill>
                <a:srgbClr val="00B05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noProof="0" dirty="0" smtClean="0"/>
              <a:t>Include S-band, L-band as exemplary bands for FR1 </a:t>
            </a:r>
          </a:p>
          <a:p>
            <a:pPr lvl="1"/>
            <a:r>
              <a:rPr lang="en-GB" noProof="0" dirty="0" smtClean="0"/>
              <a:t>Using S-band frequency range i.e. 2GHz for co-existence simulation in FR1</a:t>
            </a:r>
          </a:p>
          <a:p>
            <a:r>
              <a:rPr lang="en-GB" sz="2400" noProof="0" dirty="0" smtClean="0"/>
              <a:t>At least one of above bands RF requirements completed, then Rel-17 NTN WI, RF requirements for FR1 can be considered as completed. </a:t>
            </a:r>
            <a:endParaRPr lang="en-GB" sz="2400" noProof="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365125"/>
            <a:ext cx="9804903" cy="1325563"/>
          </a:xfrm>
        </p:spPr>
        <p:txBody>
          <a:bodyPr/>
          <a:lstStyle/>
          <a:p>
            <a:pPr lvl="0"/>
            <a:r>
              <a:rPr lang="en-GB" sz="2400" b="1" noProof="0" dirty="0" smtClean="0"/>
              <a:t>Topic #4: </a:t>
            </a:r>
            <a:r>
              <a:rPr lang="en-GB" sz="2400" noProof="0" dirty="0" smtClean="0"/>
              <a:t>Proposed Exemplary Frequency band outside FR1 (e.g. FR2 and/or outside FR1&amp;FR2) for NTN NR based satellite networks – </a:t>
            </a:r>
            <a:r>
              <a:rPr lang="en-GB" sz="2400" b="1" noProof="0" dirty="0" smtClean="0">
                <a:solidFill>
                  <a:srgbClr val="00B050"/>
                </a:solidFill>
              </a:rPr>
              <a:t>GTW Agreements</a:t>
            </a:r>
            <a:endParaRPr lang="en-GB" sz="2400" b="1" noProof="0" dirty="0">
              <a:solidFill>
                <a:srgbClr val="00B05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400" noProof="0" dirty="0" smtClean="0"/>
              <a:t>It’s FFS whether </a:t>
            </a:r>
            <a:r>
              <a:rPr lang="en-GB" sz="2400" noProof="0" dirty="0" err="1" smtClean="0"/>
              <a:t>Ka</a:t>
            </a:r>
            <a:r>
              <a:rPr lang="en-GB" sz="2400" noProof="0" dirty="0" smtClean="0"/>
              <a:t> bands can be introduced in the Rel-17 NTN WD as exemplary band with FR2 usage assumption pending on RAN-P decision. </a:t>
            </a:r>
          </a:p>
          <a:p>
            <a:pPr lvl="0"/>
            <a:r>
              <a:rPr lang="en-GB" sz="2400" strike="sngStrike" noProof="0" dirty="0" smtClean="0"/>
              <a:t>Before RAN-plenary have clear guidance for </a:t>
            </a:r>
            <a:r>
              <a:rPr lang="en-GB" sz="2400" strike="sngStrike" noProof="0" dirty="0" err="1" smtClean="0"/>
              <a:t>Ka</a:t>
            </a:r>
            <a:r>
              <a:rPr lang="en-GB" sz="2400" strike="sngStrike" noProof="0" dirty="0" smtClean="0"/>
              <a:t> band treatment, no detailed discussion for RF requirements for </a:t>
            </a:r>
            <a:r>
              <a:rPr lang="en-GB" sz="2400" strike="sngStrike" noProof="0" dirty="0" err="1" smtClean="0"/>
              <a:t>Ka</a:t>
            </a:r>
            <a:r>
              <a:rPr lang="en-GB" sz="2400" strike="sngStrike" noProof="0" dirty="0" smtClean="0"/>
              <a:t> bands except the co-existence study </a:t>
            </a:r>
            <a:endParaRPr lang="en-GB" sz="2400" noProof="0" dirty="0" smtClean="0"/>
          </a:p>
          <a:p>
            <a:pPr lvl="0"/>
            <a:r>
              <a:rPr lang="en-GB" sz="2400" strike="sngStrike" noProof="0" dirty="0" smtClean="0"/>
              <a:t>Considering 20GHz (DL) and 30GHz (UL) as frequency for FR2 NTN co-existence study purpose as 2</a:t>
            </a:r>
            <a:r>
              <a:rPr lang="en-GB" sz="2400" strike="sngStrike" baseline="30000" noProof="0" dirty="0" smtClean="0"/>
              <a:t>nd</a:t>
            </a:r>
            <a:r>
              <a:rPr lang="en-GB" sz="2400" strike="sngStrike" noProof="0" dirty="0" smtClean="0"/>
              <a:t> priority before RAN-P have clear guidance </a:t>
            </a:r>
            <a:endParaRPr lang="en-GB" sz="2400" noProof="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/>
          <p:nvPr/>
        </p:nvSpPr>
        <p:spPr bwMode="auto">
          <a:xfrm>
            <a:off x="673100" y="3302000"/>
            <a:ext cx="10744199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sz="6000" b="1" dirty="0"/>
              <a:t>Agreements after 2</a:t>
            </a:r>
            <a:r>
              <a:rPr lang="en-US" sz="6000" b="1" baseline="30000" dirty="0"/>
              <a:t>nd</a:t>
            </a:r>
            <a:r>
              <a:rPr lang="en-US" sz="6000" b="1" dirty="0"/>
              <a:t> round </a:t>
            </a:r>
            <a:r>
              <a:rPr lang="en-US" sz="6000" b="1" dirty="0" smtClean="0"/>
              <a:t>of discussions</a:t>
            </a:r>
            <a:endParaRPr 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1050</Words>
  <Application>Microsoft Office PowerPoint</Application>
  <PresentationFormat>Personnalisé</PresentationFormat>
  <Paragraphs>87</Paragraphs>
  <Slides>16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Office Theme</vt:lpstr>
      <vt:lpstr> WF for NTN General Part</vt:lpstr>
      <vt:lpstr>Outline</vt:lpstr>
      <vt:lpstr>Content</vt:lpstr>
      <vt:lpstr>Summary</vt:lpstr>
      <vt:lpstr>Présentation PowerPoint</vt:lpstr>
      <vt:lpstr>Topic #2: RAN4 NTN Architecture – GTW Agreements</vt:lpstr>
      <vt:lpstr>Topic #3: Proposed FR1 Exemplary Frequency band for NTN – GTW Agreements</vt:lpstr>
      <vt:lpstr>Topic #4: Proposed Exemplary Frequency band outside FR1 (e.g. FR2 and/or outside FR1&amp;FR2) for NTN NR based satellite networks – GTW Agreements</vt:lpstr>
      <vt:lpstr>Présentation PowerPoint</vt:lpstr>
      <vt:lpstr>Topic #1: Use Cases and Deployment Scenarios</vt:lpstr>
      <vt:lpstr>Topic #1: Use Cases and Deployment Scenarios</vt:lpstr>
      <vt:lpstr>Topic #2: RAN4 NTN Architecture</vt:lpstr>
      <vt:lpstr>Topic #5: HAPS Frequency Bands</vt:lpstr>
      <vt:lpstr>Présentation PowerPoint</vt:lpstr>
      <vt:lpstr>Topic #1: Use Cases and Deployment Scenarios</vt:lpstr>
      <vt:lpstr>Topic #6: NTN UL frequency synchronization requirement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PANAITOPOL Dorin</cp:lastModifiedBy>
  <cp:revision>704</cp:revision>
  <dcterms:created xsi:type="dcterms:W3CDTF">2010-02-05T13:52:00Z</dcterms:created>
  <dcterms:modified xsi:type="dcterms:W3CDTF">2021-02-04T00:13:41Z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KSOProductBuildVer">
    <vt:lpwstr>2052-11.8.2.9022</vt:lpwstr>
  </property>
</Properties>
</file>