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9"/>
  </p:notesMasterIdLst>
  <p:sldIdLst>
    <p:sldId id="256" r:id="rId6"/>
    <p:sldId id="471" r:id="rId7"/>
    <p:sldId id="487" r:id="rId8"/>
    <p:sldId id="502" r:id="rId9"/>
    <p:sldId id="486" r:id="rId10"/>
    <p:sldId id="499" r:id="rId11"/>
    <p:sldId id="500" r:id="rId12"/>
    <p:sldId id="501" r:id="rId13"/>
    <p:sldId id="489" r:id="rId14"/>
    <p:sldId id="482" r:id="rId15"/>
    <p:sldId id="495" r:id="rId16"/>
    <p:sldId id="498" r:id="rId17"/>
    <p:sldId id="496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91ABA2-1407-49C2-8102-630B5452A382}" v="4" dt="2020-11-11T20:17:27.836"/>
    <p1510:client id="{9C1A950B-7AEB-484B-81C8-2116883AF02E}" v="11" dt="2020-11-11T07:29:22.2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46" autoAdjust="0"/>
    <p:restoredTop sz="89783" autoAdjust="0"/>
  </p:normalViewPr>
  <p:slideViewPr>
    <p:cSldViewPr>
      <p:cViewPr varScale="1">
        <p:scale>
          <a:sx n="63" d="100"/>
          <a:sy n="63" d="100"/>
        </p:scale>
        <p:origin x="153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04.02.2021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2/4/2021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sz="4000" dirty="0"/>
              <a:t>WF on NR </a:t>
            </a:r>
            <a:r>
              <a:rPr lang="en-US" altLang="zh-CN" sz="4000" dirty="0" err="1" smtClean="0"/>
              <a:t>eMIMO</a:t>
            </a:r>
            <a:r>
              <a:rPr lang="en-US" sz="4000" dirty="0" smtClean="0"/>
              <a:t> demodulation and CSI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Samsung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5758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98-e</a:t>
            </a:r>
            <a:endParaRPr lang="en-US" altLang="zh-CN" sz="1800" b="1" dirty="0"/>
          </a:p>
          <a:p>
            <a:pPr>
              <a:buNone/>
            </a:pPr>
            <a:r>
              <a:rPr lang="en-US" sz="1800" b="1" dirty="0" smtClean="0"/>
              <a:t>Electronic,25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Jan– 5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Feb 2021</a:t>
            </a:r>
            <a:r>
              <a:rPr lang="en-GB" sz="1800" b="1" dirty="0"/>
              <a:t/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 smtClean="0"/>
              <a:t>7</a:t>
            </a:r>
            <a:r>
              <a:rPr lang="en-GB" sz="1800" b="1" dirty="0" smtClean="0"/>
              <a:t>.9.4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6271177" y="323850"/>
            <a:ext cx="25299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R4-2103825</a:t>
            </a:r>
            <a:r>
              <a:rPr lang="ru-RU" altLang="zh-CN" sz="1800" b="1" dirty="0"/>
              <a:t/>
            </a:r>
            <a:br>
              <a:rPr lang="ru-RU" altLang="zh-CN" sz="1800" b="1" dirty="0"/>
            </a:br>
            <a:r>
              <a:rPr lang="en-US" altLang="zh-CN" sz="1800" b="1" dirty="0"/>
              <a:t>Document for:	Approval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Enhanced Type II Test Setup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Introduce Rel-16 Type II codebook requirements with test metric as following PMI (</a:t>
            </a:r>
            <a:r>
              <a:rPr lang="en-US" dirty="0" err="1" smtClean="0"/>
              <a:t>eTypeII</a:t>
            </a:r>
            <a:r>
              <a:rPr lang="en-US" dirty="0" smtClean="0"/>
              <a:t> codebook)/Random PMI (Type I codebook)</a:t>
            </a:r>
            <a:endParaRPr lang="en-US" altLang="zh-CN" sz="1800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66876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Parameters-I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altLang="zh-CN" dirty="0"/>
              <a:t>Number of CSI-RS ports:</a:t>
            </a:r>
          </a:p>
          <a:p>
            <a:pPr lvl="1"/>
            <a:r>
              <a:rPr lang="en-US" altLang="zh-CN" dirty="0"/>
              <a:t>16 ports with (N1,N2) = (4,2) and (O1,O2)=(4,4)</a:t>
            </a:r>
          </a:p>
          <a:p>
            <a:r>
              <a:rPr lang="en-US" altLang="zh-CN" dirty="0"/>
              <a:t>Number of PMI Sub-bands per CQI Sub-band</a:t>
            </a:r>
          </a:p>
          <a:p>
            <a:pPr lvl="1"/>
            <a:r>
              <a:rPr lang="en-US" altLang="zh-CN" dirty="0"/>
              <a:t>R = 1</a:t>
            </a:r>
          </a:p>
          <a:p>
            <a:r>
              <a:rPr lang="en-US" altLang="zh-CN" dirty="0"/>
              <a:t>Codebook parameter configuration </a:t>
            </a:r>
          </a:p>
          <a:p>
            <a:pPr lvl="1"/>
            <a:r>
              <a:rPr lang="en-US" altLang="zh-CN" dirty="0"/>
              <a:t>paramCombination-r16: 6, with L =4, </a:t>
            </a:r>
            <a:r>
              <a:rPr lang="en-US" altLang="zh-CN" i="1" dirty="0"/>
              <a:t>p</a:t>
            </a:r>
            <a:r>
              <a:rPr lang="el-GR" altLang="zh-CN" i="1" baseline="-25000" dirty="0"/>
              <a:t>ν</a:t>
            </a:r>
            <a:r>
              <a:rPr lang="en-US" altLang="zh-CN" dirty="0"/>
              <a:t> =1/2, </a:t>
            </a:r>
            <a:r>
              <a:rPr lang="el-GR" altLang="zh-CN" dirty="0"/>
              <a:t>β=1/2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Sub-band Size:</a:t>
            </a:r>
          </a:p>
          <a:p>
            <a:pPr lvl="1"/>
            <a:r>
              <a:rPr lang="en-US" altLang="zh-CN" dirty="0"/>
              <a:t>4 for FDD with 15kHz SCS, 10MHz CBW</a:t>
            </a:r>
          </a:p>
          <a:p>
            <a:pPr lvl="1"/>
            <a:r>
              <a:rPr lang="en-US" altLang="zh-CN" dirty="0"/>
              <a:t>8 for TDD with 30kHz SCS, 40MHz </a:t>
            </a:r>
            <a:r>
              <a:rPr lang="en-US" altLang="zh-CN" dirty="0" smtClean="0"/>
              <a:t>CBW</a:t>
            </a:r>
          </a:p>
          <a:p>
            <a:r>
              <a:rPr lang="en-US" altLang="zh-CN" dirty="0" smtClean="0"/>
              <a:t>MIMO correlation </a:t>
            </a:r>
          </a:p>
          <a:p>
            <a:pPr lvl="1"/>
            <a:r>
              <a:rPr lang="en-US" altLang="zh-CN" dirty="0" smtClean="0"/>
              <a:t>XP Medium</a:t>
            </a:r>
          </a:p>
          <a:p>
            <a:r>
              <a:rPr lang="en-US" altLang="zh-CN" dirty="0" smtClean="0"/>
              <a:t>Test point</a:t>
            </a:r>
          </a:p>
          <a:p>
            <a:pPr lvl="1"/>
            <a:r>
              <a:rPr lang="en-US" altLang="zh-CN" dirty="0" smtClean="0"/>
              <a:t>90% of TP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79408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Parameters-II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altLang="zh-CN" dirty="0"/>
              <a:t>Channel Model</a:t>
            </a:r>
          </a:p>
          <a:p>
            <a:pPr lvl="1"/>
            <a:r>
              <a:rPr lang="en-US" altLang="zh-CN" dirty="0"/>
              <a:t>TDLA30-5</a:t>
            </a:r>
          </a:p>
          <a:p>
            <a:r>
              <a:rPr lang="en-US" altLang="zh-CN" dirty="0" smtClean="0"/>
              <a:t>MCS </a:t>
            </a:r>
            <a:r>
              <a:rPr lang="en-US" altLang="zh-CN" dirty="0"/>
              <a:t>and Rank </a:t>
            </a:r>
          </a:p>
          <a:p>
            <a:pPr lvl="1"/>
            <a:r>
              <a:rPr lang="en-US" altLang="zh-CN" dirty="0"/>
              <a:t>MCS 20 (64QAM Table), Rank </a:t>
            </a:r>
            <a:r>
              <a:rPr lang="en-US" altLang="zh-CN" dirty="0" smtClean="0"/>
              <a:t>2</a:t>
            </a:r>
          </a:p>
          <a:p>
            <a:r>
              <a:rPr lang="en-US" altLang="zh-CN" dirty="0"/>
              <a:t>Beam-Steering Model</a:t>
            </a:r>
          </a:p>
          <a:p>
            <a:pPr lvl="1"/>
            <a:r>
              <a:rPr lang="en-US" altLang="zh-CN" dirty="0"/>
              <a:t>How to specify beam steering model into specification. </a:t>
            </a:r>
          </a:p>
          <a:p>
            <a:pPr lvl="2"/>
            <a:r>
              <a:rPr lang="en-US" altLang="zh-CN" dirty="0"/>
              <a:t>Same as specified in B.2.3B.4A of TS 36.101</a:t>
            </a:r>
          </a:p>
          <a:p>
            <a:r>
              <a:rPr lang="en-US" altLang="zh-CN" dirty="0"/>
              <a:t>Beam-Steering Approach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Enable two independent beam directions applying the beam </a:t>
            </a:r>
            <a:r>
              <a:rPr lang="en-US" altLang="zh-CN" dirty="0" smtClean="0">
                <a:solidFill>
                  <a:prstClr val="black"/>
                </a:solidFill>
              </a:rPr>
              <a:t>for both </a:t>
            </a:r>
            <a:r>
              <a:rPr lang="en-US" altLang="zh-CN" dirty="0" err="1">
                <a:solidFill>
                  <a:prstClr val="black"/>
                </a:solidFill>
              </a:rPr>
              <a:t>eType</a:t>
            </a:r>
            <a:r>
              <a:rPr lang="en-US" altLang="zh-CN" dirty="0">
                <a:solidFill>
                  <a:prstClr val="black"/>
                </a:solidFill>
              </a:rPr>
              <a:t> II and Type I cookbook </a:t>
            </a:r>
            <a:r>
              <a:rPr lang="en-US" altLang="zh-CN" dirty="0" smtClean="0">
                <a:solidFill>
                  <a:prstClr val="black"/>
                </a:solidFill>
              </a:rPr>
              <a:t>simulation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The remaining parameters will be same as for Rel-15 Type II codebook simulation assumptions in </a:t>
            </a:r>
            <a:r>
              <a:rPr lang="en-GB" altLang="zh-CN" sz="2400" dirty="0"/>
              <a:t>R4-2103846</a:t>
            </a:r>
            <a:endParaRPr lang="en-US" altLang="zh-CN" sz="2400" dirty="0"/>
          </a:p>
          <a:p>
            <a:pPr lvl="1"/>
            <a:endParaRPr lang="en-US" altLang="zh-CN" dirty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3541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Gamma value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FDD</a:t>
            </a:r>
            <a:endParaRPr lang="en-US" altLang="zh-CN" dirty="0"/>
          </a:p>
          <a:p>
            <a:pPr lvl="1"/>
            <a:r>
              <a:rPr lang="en-US" altLang="zh-CN" dirty="0" smtClean="0"/>
              <a:t>16x2: [2.2]</a:t>
            </a:r>
          </a:p>
          <a:p>
            <a:pPr lvl="1"/>
            <a:r>
              <a:rPr lang="en-US" altLang="zh-CN" dirty="0" smtClean="0"/>
              <a:t>16x4: [2.2]</a:t>
            </a:r>
            <a:endParaRPr lang="en-US" altLang="zh-CN" dirty="0"/>
          </a:p>
          <a:p>
            <a:r>
              <a:rPr lang="en-US" altLang="zh-CN" dirty="0" smtClean="0"/>
              <a:t>TDD</a:t>
            </a:r>
            <a:endParaRPr lang="en-US" altLang="zh-CN" dirty="0"/>
          </a:p>
          <a:p>
            <a:pPr lvl="1"/>
            <a:r>
              <a:rPr lang="en-US" altLang="zh-CN" dirty="0" smtClean="0"/>
              <a:t>16x2: [2.2]</a:t>
            </a:r>
          </a:p>
          <a:p>
            <a:pPr lvl="1"/>
            <a:r>
              <a:rPr lang="en-US" altLang="zh-CN" dirty="0" smtClean="0"/>
              <a:t>16x4: [2.2]</a:t>
            </a:r>
          </a:p>
          <a:p>
            <a:pPr lvl="0"/>
            <a:r>
              <a:rPr lang="en-US" altLang="zh-CN" dirty="0" smtClean="0">
                <a:solidFill>
                  <a:prstClr val="black"/>
                </a:solidFill>
              </a:rPr>
              <a:t>Introduce requirement with gamma value in [] based on simulation results summary </a:t>
            </a:r>
            <a:r>
              <a:rPr lang="en-GB" altLang="zh-CN" dirty="0" smtClean="0"/>
              <a:t>R4-2100903 submitted </a:t>
            </a:r>
            <a:r>
              <a:rPr lang="en-US" altLang="zh-CN" dirty="0" smtClean="0">
                <a:solidFill>
                  <a:prstClr val="black"/>
                </a:solidFill>
              </a:rPr>
              <a:t>in </a:t>
            </a:r>
            <a:r>
              <a:rPr lang="en-US" altLang="zh-CN" dirty="0">
                <a:solidFill>
                  <a:prstClr val="black"/>
                </a:solidFill>
              </a:rPr>
              <a:t>RAN4#98-e meeting . </a:t>
            </a:r>
            <a:endParaRPr lang="en-US" altLang="zh-CN" dirty="0" smtClean="0">
              <a:solidFill>
                <a:prstClr val="black"/>
              </a:solidFill>
            </a:endParaRPr>
          </a:p>
          <a:p>
            <a:pPr lvl="0"/>
            <a:r>
              <a:rPr lang="en-US" altLang="zh-CN" dirty="0" smtClean="0">
                <a:solidFill>
                  <a:prstClr val="black"/>
                </a:solidFill>
              </a:rPr>
              <a:t>Companies </a:t>
            </a:r>
            <a:r>
              <a:rPr lang="en-US" altLang="zh-CN" dirty="0" smtClean="0">
                <a:solidFill>
                  <a:prstClr val="black"/>
                </a:solidFill>
              </a:rPr>
              <a:t>are encouraged to further align the results. Further update results and values in </a:t>
            </a:r>
            <a:r>
              <a:rPr lang="en-GB" altLang="zh-CN" dirty="0"/>
              <a:t>RAN4#98bis-e </a:t>
            </a:r>
            <a:r>
              <a:rPr lang="en-US" altLang="zh-CN" dirty="0" smtClean="0">
                <a:solidFill>
                  <a:prstClr val="black"/>
                </a:solidFill>
              </a:rPr>
              <a:t>meeting </a:t>
            </a:r>
            <a:r>
              <a:rPr lang="en-US" altLang="zh-CN" dirty="0" smtClean="0">
                <a:solidFill>
                  <a:prstClr val="black"/>
                </a:solidFill>
              </a:rPr>
              <a:t>not excluded </a:t>
            </a:r>
          </a:p>
          <a:p>
            <a:pPr lvl="0"/>
            <a:endParaRPr lang="en-US" altLang="zh-CN" dirty="0">
              <a:solidFill>
                <a:prstClr val="black"/>
              </a:solidFill>
            </a:endParaRPr>
          </a:p>
          <a:p>
            <a:pPr lvl="1"/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0542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02275"/>
          </a:xfrm>
        </p:spPr>
        <p:txBody>
          <a:bodyPr/>
          <a:lstStyle/>
          <a:p>
            <a:pPr marL="342900" lvl="3" indent="-342900">
              <a:buFont typeface="Arial" panose="020B0604020202020204" pitchFamily="34" charset="0"/>
              <a:buChar char="•"/>
            </a:pPr>
            <a:r>
              <a:rPr lang="en-US" sz="2400" dirty="0"/>
              <a:t>Agreed WFs for demodulation requirements for NR eMIMO WI in previous meetings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R4-2002419 WF on demodulation and CSI requirement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R4-2002420 WF on PDSCH demodulation requirements based on multi-TRP transmission for NR eMIMO, RAN4 #94-e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R4-2005529 WF on PDSCH demodulation requirement and general aspects for NR eMIMO, RAN4 #94e-Bis 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R4-2008813 WF for general and PDSCH requirements with Single-DCI SDM scheme and Multi-DCI transmission schemes(eMBB),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R4-2008814 WF for PDSCH requirements with Single-DCI based multi-TRP/Panel transmission schemes (URLLC),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R4-2008815 Simulation assumption for PDSCH requirements with Single-DCI SDM scheme and Multi-DCI transmission schemes,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R4-2008816, WF on PMI Reporting Test Cases with Rel-16 Type II Codebook, RAN4 #95-e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R4-2012662, WF for general and PDSCH requirements with Single-DCI SDM scheme and Multi-DCI transmission schemes (eMBB),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R4-2012663, WF for PDSCH requirements with Single-DCI based multi-TRP/Panel transmission schemes (URLLC),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R4-2012664, Simulation assumption for PDSCH requirements with Single-DCI SDM scheme and Multi-DCI transmission schemes, RAN4 #96-e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/>
              <a:t>R4-2012761, WF on PMI Reporting Requirement for NR eMIMO, RAN4 #</a:t>
            </a:r>
            <a:r>
              <a:rPr lang="en-US" sz="1200" dirty="0" smtClean="0"/>
              <a:t>96-e</a:t>
            </a:r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 smtClean="0"/>
              <a:t>R4-2017529</a:t>
            </a:r>
            <a:r>
              <a:rPr lang="en-US" sz="1200" dirty="0"/>
              <a:t>, </a:t>
            </a:r>
            <a:r>
              <a:rPr lang="en-US" sz="1200" dirty="0" smtClean="0"/>
              <a:t>WF </a:t>
            </a:r>
            <a:r>
              <a:rPr lang="en-US" sz="1200" dirty="0"/>
              <a:t>on NR </a:t>
            </a:r>
            <a:r>
              <a:rPr lang="en-US" sz="1200" dirty="0" err="1"/>
              <a:t>eMIMO</a:t>
            </a:r>
            <a:r>
              <a:rPr lang="en-US" sz="1200" dirty="0"/>
              <a:t> PDSCH </a:t>
            </a:r>
            <a:r>
              <a:rPr lang="en-US" sz="1200" dirty="0" smtClean="0"/>
              <a:t>requirement, RAN4 </a:t>
            </a:r>
            <a:r>
              <a:rPr lang="en-US" sz="1200" dirty="0"/>
              <a:t>#97-e </a:t>
            </a:r>
            <a:endParaRPr lang="en-US" sz="1200" dirty="0" smtClean="0"/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US" sz="1200" dirty="0" smtClean="0"/>
              <a:t>R4-2017530</a:t>
            </a:r>
            <a:r>
              <a:rPr lang="en-US" sz="1200" dirty="0"/>
              <a:t>, </a:t>
            </a:r>
            <a:r>
              <a:rPr lang="en-US" sz="1200" dirty="0" smtClean="0"/>
              <a:t>Simulation </a:t>
            </a:r>
            <a:r>
              <a:rPr lang="en-US" sz="1200" dirty="0"/>
              <a:t>assumption for PDSCH requirements with Single-DCI SDM scheme and Multi-DCI transmission </a:t>
            </a:r>
            <a:r>
              <a:rPr lang="en-US" sz="1200" dirty="0" smtClean="0"/>
              <a:t>schemes, RAN4 </a:t>
            </a:r>
            <a:r>
              <a:rPr lang="en-US" sz="1200" dirty="0"/>
              <a:t>#97-e </a:t>
            </a:r>
            <a:endParaRPr lang="en-US" sz="1200" dirty="0" smtClean="0"/>
          </a:p>
          <a:p>
            <a:pPr marL="914400" lvl="4" indent="-457200">
              <a:buFont typeface="Wingdings" panose="05000000000000000000" pitchFamily="2" charset="2"/>
              <a:buChar char="§"/>
            </a:pPr>
            <a:r>
              <a:rPr lang="en-GB" altLang="zh-CN" sz="1200" dirty="0" smtClean="0"/>
              <a:t>R4-2017531,</a:t>
            </a:r>
            <a:r>
              <a:rPr lang="en-GB" altLang="zh-CN" sz="1200" dirty="0"/>
              <a:t> </a:t>
            </a:r>
            <a:r>
              <a:rPr lang="en-GB" altLang="zh-CN" sz="1200" dirty="0" smtClean="0"/>
              <a:t>WF </a:t>
            </a:r>
            <a:r>
              <a:rPr lang="en-GB" altLang="zh-CN" sz="1200" dirty="0"/>
              <a:t>on PMI reporting requirements for NR </a:t>
            </a:r>
            <a:r>
              <a:rPr lang="en-GB" altLang="zh-CN" sz="1200" dirty="0" err="1" smtClean="0"/>
              <a:t>eMIMO</a:t>
            </a:r>
            <a:r>
              <a:rPr lang="en-GB" altLang="zh-CN" sz="1200" dirty="0" smtClean="0"/>
              <a:t>, </a:t>
            </a:r>
            <a:r>
              <a:rPr lang="en-US" altLang="zh-CN" sz="1200" dirty="0"/>
              <a:t>RAN4 #</a:t>
            </a:r>
            <a:r>
              <a:rPr lang="en-US" altLang="zh-CN" sz="1200" dirty="0" smtClean="0"/>
              <a:t>97-e</a:t>
            </a:r>
            <a:endParaRPr lang="en-US" sz="1800" dirty="0">
              <a:solidFill>
                <a:srgbClr val="00B050"/>
              </a:solidFill>
            </a:endParaRPr>
          </a:p>
          <a:p>
            <a:pPr lvl="1"/>
            <a:endParaRPr lang="en-US" sz="18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25734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 smtClean="0"/>
              <a:t>PDSCH requirements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2944137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Abbreviation of TRP in 38.104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Modify TRP to </a:t>
            </a:r>
            <a:r>
              <a:rPr lang="en-US" altLang="zh-CN" dirty="0" err="1" smtClean="0"/>
              <a:t>TRxP</a:t>
            </a:r>
            <a:r>
              <a:rPr lang="en-US" altLang="zh-CN" dirty="0"/>
              <a:t> </a:t>
            </a:r>
            <a:r>
              <a:rPr lang="en-US" altLang="zh-CN" dirty="0" smtClean="0"/>
              <a:t>and add the abbreviation into sub clause 3.3 of 38.101-4 spec as ‘Transmission and Reception Point’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7566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1297DF-C6EE-433B-96D9-573961704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955210B-0FE1-4BFB-B13C-9B288DB15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FRC for single-DCI based FDM scheme A</a:t>
            </a:r>
          </a:p>
          <a:p>
            <a:pPr lvl="1"/>
            <a:r>
              <a:rPr lang="en-US" altLang="zh-CN" dirty="0">
                <a:solidFill>
                  <a:prstClr val="black"/>
                </a:solidFill>
              </a:rPr>
              <a:t>It’s RAN4 common understanding, TBS determination for FRC of single DCI based FDM scheme A based on full resource allocation </a:t>
            </a:r>
            <a:r>
              <a:rPr lang="en-US" altLang="zh-CN" dirty="0" smtClean="0">
                <a:solidFill>
                  <a:prstClr val="black"/>
                </a:solidFill>
              </a:rPr>
              <a:t>BW</a:t>
            </a:r>
            <a:endParaRPr lang="en-US" dirty="0" smtClean="0"/>
          </a:p>
          <a:p>
            <a:r>
              <a:rPr lang="en-US" dirty="0" smtClean="0"/>
              <a:t>FRC for single-DCI based inter-slot TDM scheme</a:t>
            </a:r>
          </a:p>
          <a:p>
            <a:pPr lvl="1"/>
            <a:r>
              <a:rPr lang="en-US" altLang="zh-CN" dirty="0"/>
              <a:t>Introduce new FRC for single-DCI based inter-slot TDM </a:t>
            </a:r>
            <a:r>
              <a:rPr lang="en-US" altLang="zh-CN" dirty="0" smtClean="0"/>
              <a:t>scheme with two TRS resources configuration every 20ms with additional note as</a:t>
            </a:r>
          </a:p>
          <a:p>
            <a:pPr lvl="2"/>
            <a:r>
              <a:rPr lang="en-GB" altLang="zh-CN" dirty="0"/>
              <a:t>Throughput is calculated under the assumption </a:t>
            </a:r>
            <a:r>
              <a:rPr lang="en-GB" altLang="zh-CN" dirty="0" smtClean="0"/>
              <a:t>of repetition </a:t>
            </a:r>
            <a:r>
              <a:rPr lang="en-GB" altLang="zh-CN" dirty="0"/>
              <a:t>number </a:t>
            </a:r>
            <a:r>
              <a:rPr lang="en-US" altLang="zh-CN" dirty="0" smtClean="0"/>
              <a:t>2</a:t>
            </a:r>
          </a:p>
          <a:p>
            <a:pPr lvl="1"/>
            <a:r>
              <a:rPr lang="en-US" altLang="zh-CN" dirty="0"/>
              <a:t>Reference </a:t>
            </a:r>
            <a:r>
              <a:rPr lang="en-US" altLang="zh-CN" dirty="0" smtClean="0"/>
              <a:t>channel</a:t>
            </a:r>
          </a:p>
          <a:p>
            <a:pPr lvl="2"/>
            <a:r>
              <a:rPr lang="zh-CN" altLang="zh-CN" dirty="0" smtClean="0"/>
              <a:t>R</a:t>
            </a:r>
            <a:r>
              <a:rPr lang="zh-CN" altLang="zh-CN" dirty="0"/>
              <a:t>.PDSCH.1-11.2 FDD: sDCI based Inter-slot TDM in </a:t>
            </a:r>
            <a:r>
              <a:rPr lang="zh-CN" altLang="zh-CN" dirty="0" smtClean="0"/>
              <a:t>FDD</a:t>
            </a:r>
            <a:endParaRPr lang="en-US" altLang="zh-CN" dirty="0" smtClean="0"/>
          </a:p>
          <a:p>
            <a:pPr lvl="2"/>
            <a:r>
              <a:rPr lang="zh-CN" altLang="zh-CN" dirty="0"/>
              <a:t>R.PDSCH.1-16.2 TDD: sDCI based Inter-slot TDM in TDD</a:t>
            </a:r>
            <a:endParaRPr lang="en-US" altLang="zh-CN" dirty="0">
              <a:solidFill>
                <a:srgbClr val="FF0000"/>
              </a:solidFill>
            </a:endParaRPr>
          </a:p>
          <a:p>
            <a:pPr marL="914400" lvl="2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548D8BA-5C84-4907-A4E9-D9E87DF28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0488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Parameters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Antenna port index for FDM scheme A</a:t>
            </a:r>
          </a:p>
          <a:p>
            <a:pPr lvl="1"/>
            <a:r>
              <a:rPr lang="en-US" altLang="zh-CN" dirty="0" smtClean="0"/>
              <a:t>{1000,1001} DMRS antenna port index for TCI state#1 and TCI state#2</a:t>
            </a:r>
          </a:p>
          <a:p>
            <a:r>
              <a:rPr lang="en-US" altLang="zh-CN" dirty="0" smtClean="0"/>
              <a:t>Antenna port index for inter-slot TDM scheme</a:t>
            </a:r>
          </a:p>
          <a:p>
            <a:pPr lvl="1"/>
            <a:r>
              <a:rPr lang="en-US" altLang="zh-CN" dirty="0" smtClean="0">
                <a:solidFill>
                  <a:prstClr val="black"/>
                </a:solidFill>
              </a:rPr>
              <a:t>{1000} DMRS antenna port index for TCI state#1 and TCI state#2</a:t>
            </a:r>
          </a:p>
          <a:p>
            <a:pPr lvl="0"/>
            <a:r>
              <a:rPr lang="en-US" altLang="zh-CN" dirty="0" smtClean="0">
                <a:solidFill>
                  <a:prstClr val="black"/>
                </a:solidFill>
              </a:rPr>
              <a:t>Note: For more details please refer to R4-2101449</a:t>
            </a:r>
            <a:endParaRPr lang="en-US" altLang="zh-CN" dirty="0">
              <a:solidFill>
                <a:prstClr val="black"/>
              </a:solidFill>
            </a:endParaRP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46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Requirement definition for 38.101-4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Introduce SNR requirements for the agreed test cases with following definition </a:t>
            </a:r>
          </a:p>
          <a:p>
            <a:pPr lvl="1"/>
            <a:r>
              <a:rPr lang="en-US" altLang="zh-CN" dirty="0" smtClean="0"/>
              <a:t>SNR= average of impairment results +extra margin</a:t>
            </a:r>
          </a:p>
          <a:p>
            <a:pPr lvl="1"/>
            <a:r>
              <a:rPr lang="en-US" altLang="zh-CN" dirty="0" smtClean="0"/>
              <a:t>Extra margin</a:t>
            </a:r>
          </a:p>
          <a:p>
            <a:pPr lvl="2"/>
            <a:r>
              <a:rPr lang="en-US" altLang="zh-CN" dirty="0" smtClean="0"/>
              <a:t>64 QAM : 0.8 dB</a:t>
            </a:r>
          </a:p>
          <a:p>
            <a:pPr lvl="2"/>
            <a:r>
              <a:rPr lang="en-US" altLang="zh-CN" dirty="0" smtClean="0"/>
              <a:t>16 QAM : 0.5 dB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8183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PDSCH requirement derive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Introduce SNR requirements with [] based on the simulation summary R4-2100903 submitted in RAN4#98-e </a:t>
            </a:r>
            <a:r>
              <a:rPr lang="en-US" altLang="zh-CN" dirty="0" smtClean="0"/>
              <a:t>meeting</a:t>
            </a:r>
          </a:p>
          <a:p>
            <a:r>
              <a:rPr lang="en-US" altLang="zh-CN" dirty="0"/>
              <a:t>Companies are encouraged to further align the results and update the simulation results in </a:t>
            </a:r>
            <a:r>
              <a:rPr lang="en-US" altLang="zh-CN" dirty="0" smtClean="0"/>
              <a:t>RAN4#98bis-e meeting</a:t>
            </a:r>
            <a:endParaRPr lang="en-US" altLang="zh-CN" dirty="0" smtClean="0"/>
          </a:p>
          <a:p>
            <a:pPr lvl="1"/>
            <a:r>
              <a:rPr lang="en-GB" altLang="zh-CN" dirty="0"/>
              <a:t>In RAN4#98bis-e, for the test cases that the result span in ideal results among companies’ larger than [2.5]dB, RAN4 does not consider the farthest result(s) from the ideal AVERAGE value, until the span becomes within [2.5]</a:t>
            </a:r>
            <a:r>
              <a:rPr lang="en-GB" altLang="zh-CN" dirty="0" err="1"/>
              <a:t>dB.</a:t>
            </a:r>
            <a:r>
              <a:rPr lang="en-GB" altLang="zh-CN" dirty="0"/>
              <a:t> The final requirements are derived from AVERAGE impairment results with corresponding ideal results whose span is within [</a:t>
            </a:r>
            <a:r>
              <a:rPr lang="en-GB" altLang="zh-CN" dirty="0" smtClean="0"/>
              <a:t>2.5]</a:t>
            </a:r>
            <a:r>
              <a:rPr lang="en-GB" altLang="zh-CN" dirty="0" err="1" smtClean="0"/>
              <a:t>dB.</a:t>
            </a:r>
            <a:endParaRPr lang="en-GB" altLang="zh-CN" dirty="0" smtClean="0"/>
          </a:p>
          <a:p>
            <a:pPr lvl="1"/>
            <a:r>
              <a:rPr lang="en-GB" altLang="zh-CN" dirty="0"/>
              <a:t>Note: The threshold, [2.5]dB, can be discussed in </a:t>
            </a:r>
            <a:r>
              <a:rPr lang="en-GB" altLang="zh-CN" dirty="0" smtClean="0"/>
              <a:t>RAN4#98bis-e</a:t>
            </a:r>
            <a:r>
              <a:rPr lang="en-GB" altLang="zh-CN" dirty="0"/>
              <a:t> </a:t>
            </a:r>
            <a:r>
              <a:rPr lang="en-GB" altLang="zh-CN" dirty="0" smtClean="0"/>
              <a:t>meeting</a:t>
            </a:r>
            <a:endParaRPr lang="en-GB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2948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US" altLang="en-US" sz="4800" dirty="0" smtClean="0"/>
              <a:t>CSI requirements</a:t>
            </a:r>
            <a:endParaRPr lang="en-GB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088212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7F3A218EAD9D498A2F00761B277E67" ma:contentTypeVersion="10" ma:contentTypeDescription="Create a new document." ma:contentTypeScope="" ma:versionID="de9bcceabbcda416a09301728eef14d7">
  <xsd:schema xmlns:xsd="http://www.w3.org/2001/XMLSchema" xmlns:xs="http://www.w3.org/2001/XMLSchema" xmlns:p="http://schemas.microsoft.com/office/2006/metadata/properties" xmlns:ns3="0ea364a6-f82c-4b96-92e6-4121f9e1da09" targetNamespace="http://schemas.microsoft.com/office/2006/metadata/properties" ma:root="true" ma:fieldsID="57e7c28a07660dca0c4f271a5ed5b6d5" ns3:_="">
    <xsd:import namespace="0ea364a6-f82c-4b96-92e6-4121f9e1da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a364a6-f82c-4b96-92e6-4121f9e1da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0ea364a6-f82c-4b96-92e6-4121f9e1da09"/>
    <ds:schemaRef ds:uri="http://purl.org/dc/elements/1.1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C35135A-1CE9-40FD-8116-DF36BD20624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BF49B57-3A36-4C6A-BC53-8EF2D368C1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a364a6-f82c-4b96-92e6-4121f9e1da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22748</TotalTime>
  <Words>859</Words>
  <Application>Microsoft Office PowerPoint</Application>
  <PresentationFormat>全屏显示(4:3)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Arial</vt:lpstr>
      <vt:lpstr>Calibri</vt:lpstr>
      <vt:lpstr>Wingdings</vt:lpstr>
      <vt:lpstr>Office Theme</vt:lpstr>
      <vt:lpstr>WF on NR eMIMO demodulation and CSI requirements</vt:lpstr>
      <vt:lpstr>Background</vt:lpstr>
      <vt:lpstr>PDSCH requirements</vt:lpstr>
      <vt:lpstr>Abbreviation of TRP in 38.104</vt:lpstr>
      <vt:lpstr>FRC</vt:lpstr>
      <vt:lpstr>Test Parameters</vt:lpstr>
      <vt:lpstr>Requirement definition for 38.101-4</vt:lpstr>
      <vt:lpstr>PDSCH requirement derive</vt:lpstr>
      <vt:lpstr>CSI requirements</vt:lpstr>
      <vt:lpstr>Enhanced Type II Test Setup</vt:lpstr>
      <vt:lpstr>Test Parameters-I</vt:lpstr>
      <vt:lpstr>Test Parameters-II</vt:lpstr>
      <vt:lpstr>Gamma value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Samsung</dc:creator>
  <cp:keywords>CTPClassification=:VisualMarkings=, CTPClassification=CTP_PUBLIC:VisualMarkings=, CTPClassification=CTP_NT</cp:keywords>
  <cp:lastModifiedBy>Samsung2</cp:lastModifiedBy>
  <cp:revision>1501</cp:revision>
  <dcterms:created xsi:type="dcterms:W3CDTF">2013-05-13T16:02:00Z</dcterms:created>
  <dcterms:modified xsi:type="dcterms:W3CDTF">2021-02-04T10:41:38Z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0x0101004E7F3A218EAD9D498A2F00761B277E67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0c998154-7aab-4411-8f9e-ee1da79851fc</vt:lpwstr>
  </property>
  <property fmtid="{D5CDD505-2E9C-101B-9397-08002B2CF9AE}" pid="7" name="CTP_TimeStamp">
    <vt:lpwstr>2020-08-26 22:52:47Z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  <property fmtid="{D5CDD505-2E9C-101B-9397-08002B2CF9AE}" pid="21" name="_AdHocReviewCycleID">
    <vt:i4>-1884090725</vt:i4>
  </property>
  <property fmtid="{D5CDD505-2E9C-101B-9397-08002B2CF9AE}" pid="22" name="_EmailSubject">
    <vt:lpwstr>[Rel-16 UE Demod] WF on Normal NR CA requirements</vt:lpwstr>
  </property>
  <property fmtid="{D5CDD505-2E9C-101B-9397-08002B2CF9AE}" pid="23" name="_AuthorEmail">
    <vt:lpwstr>gnigam@qti.qualcomm.com</vt:lpwstr>
  </property>
  <property fmtid="{D5CDD505-2E9C-101B-9397-08002B2CF9AE}" pid="24" name="_AuthorEmailDisplayName">
    <vt:lpwstr>Gaurav Nigam</vt:lpwstr>
  </property>
</Properties>
</file>