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6" r:id="rId5"/>
    <p:sldId id="394" r:id="rId6"/>
    <p:sldId id="380" r:id="rId7"/>
    <p:sldId id="391" r:id="rId8"/>
    <p:sldId id="381" r:id="rId9"/>
    <p:sldId id="393" r:id="rId10"/>
    <p:sldId id="382" r:id="rId11"/>
    <p:sldId id="386" r:id="rId12"/>
    <p:sldId id="388" r:id="rId13"/>
    <p:sldId id="389" r:id="rId14"/>
    <p:sldId id="390" r:id="rId15"/>
    <p:sldId id="395" r:id="rId16"/>
    <p:sldId id="39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mnik, Riikka (Nokia - FI/Espoo)" initials="DR(-F" lastIdx="1" clrIdx="0">
    <p:extLst>
      <p:ext uri="{19B8F6BF-5375-455C-9EA6-DF929625EA0E}">
        <p15:presenceInfo xmlns:p15="http://schemas.microsoft.com/office/powerpoint/2012/main" userId="S::riikka.dimnik@nokia.com::28b283ba-3728-4151-aaaa-b125c93f72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72" d="100"/>
          <a:sy n="72" d="100"/>
        </p:scale>
        <p:origin x="15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0206BEB0-307D-41DF-ABC3-E17612C66B38}"/>
    <pc:docChg chg="custSel modSld">
      <pc:chgData name="Santhan Thangarasa" userId="408d9f9c-4a2c-4dc8-a0f4-253ef568dfdf" providerId="ADAL" clId="{0206BEB0-307D-41DF-ABC3-E17612C66B38}" dt="2021-02-02T20:39:58.422" v="296" actId="20577"/>
      <pc:docMkLst>
        <pc:docMk/>
      </pc:docMkLst>
      <pc:sldChg chg="modSp mod">
        <pc:chgData name="Santhan Thangarasa" userId="408d9f9c-4a2c-4dc8-a0f4-253ef568dfdf" providerId="ADAL" clId="{0206BEB0-307D-41DF-ABC3-E17612C66B38}" dt="2021-02-02T20:27:20.535" v="24" actId="207"/>
        <pc:sldMkLst>
          <pc:docMk/>
          <pc:sldMk cId="172018817" sldId="382"/>
        </pc:sldMkLst>
        <pc:spChg chg="mod">
          <ac:chgData name="Santhan Thangarasa" userId="408d9f9c-4a2c-4dc8-a0f4-253ef568dfdf" providerId="ADAL" clId="{0206BEB0-307D-41DF-ABC3-E17612C66B38}" dt="2021-02-02T20:27:20.535" v="24" actId="207"/>
          <ac:spMkLst>
            <pc:docMk/>
            <pc:sldMk cId="172018817" sldId="382"/>
            <ac:spMk id="3" creationId="{00000000-0000-0000-0000-000000000000}"/>
          </ac:spMkLst>
        </pc:spChg>
      </pc:sldChg>
      <pc:sldChg chg="modSp mod">
        <pc:chgData name="Santhan Thangarasa" userId="408d9f9c-4a2c-4dc8-a0f4-253ef568dfdf" providerId="ADAL" clId="{0206BEB0-307D-41DF-ABC3-E17612C66B38}" dt="2021-02-02T20:39:58.422" v="296" actId="20577"/>
        <pc:sldMkLst>
          <pc:docMk/>
          <pc:sldMk cId="3556696519" sldId="386"/>
        </pc:sldMkLst>
        <pc:spChg chg="mod">
          <ac:chgData name="Santhan Thangarasa" userId="408d9f9c-4a2c-4dc8-a0f4-253ef568dfdf" providerId="ADAL" clId="{0206BEB0-307D-41DF-ABC3-E17612C66B38}" dt="2021-02-02T20:39:58.422" v="296" actId="20577"/>
          <ac:spMkLst>
            <pc:docMk/>
            <pc:sldMk cId="3556696519" sldId="386"/>
            <ac:spMk id="3" creationId="{00000000-0000-0000-0000-000000000000}"/>
          </ac:spMkLst>
        </pc:spChg>
      </pc:sldChg>
      <pc:sldChg chg="modSp mod">
        <pc:chgData name="Santhan Thangarasa" userId="408d9f9c-4a2c-4dc8-a0f4-253ef568dfdf" providerId="ADAL" clId="{0206BEB0-307D-41DF-ABC3-E17612C66B38}" dt="2021-02-02T20:34:54.261" v="86" actId="207"/>
        <pc:sldMkLst>
          <pc:docMk/>
          <pc:sldMk cId="3269816731" sldId="390"/>
        </pc:sldMkLst>
        <pc:spChg chg="mod">
          <ac:chgData name="Santhan Thangarasa" userId="408d9f9c-4a2c-4dc8-a0f4-253ef568dfdf" providerId="ADAL" clId="{0206BEB0-307D-41DF-ABC3-E17612C66B38}" dt="2021-02-02T20:34:54.261" v="86" actId="207"/>
          <ac:spMkLst>
            <pc:docMk/>
            <pc:sldMk cId="3269816731" sldId="390"/>
            <ac:spMk id="3" creationId="{00000000-0000-0000-0000-000000000000}"/>
          </ac:spMkLst>
        </pc:spChg>
      </pc:sldChg>
      <pc:sldChg chg="modSp mod">
        <pc:chgData name="Santhan Thangarasa" userId="408d9f9c-4a2c-4dc8-a0f4-253ef568dfdf" providerId="ADAL" clId="{0206BEB0-307D-41DF-ABC3-E17612C66B38}" dt="2021-02-02T20:30:41.938" v="48" actId="27636"/>
        <pc:sldMkLst>
          <pc:docMk/>
          <pc:sldMk cId="3321531052" sldId="392"/>
        </pc:sldMkLst>
        <pc:spChg chg="mod">
          <ac:chgData name="Santhan Thangarasa" userId="408d9f9c-4a2c-4dc8-a0f4-253ef568dfdf" providerId="ADAL" clId="{0206BEB0-307D-41DF-ABC3-E17612C66B38}" dt="2021-02-02T20:30:41.938" v="48" actId="27636"/>
          <ac:spMkLst>
            <pc:docMk/>
            <pc:sldMk cId="3321531052" sldId="392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55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0219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</a:t>
            </a:r>
            <a:r>
              <a:rPr lang="en-US" dirty="0"/>
              <a:t>on NR UE Power Saving Enhancements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sz="4000" dirty="0"/>
              <a:t>(All agreements in RAN4#9</a:t>
            </a:r>
            <a:r>
              <a:rPr lang="en-US" altLang="zh-TW" sz="4000" dirty="0"/>
              <a:t>8</a:t>
            </a:r>
            <a:r>
              <a:rPr lang="en-US" sz="4000" dirty="0"/>
              <a:t>e in email thread #23</a:t>
            </a:r>
            <a:r>
              <a:rPr lang="en-US" altLang="zh-TW" sz="4000" dirty="0"/>
              <a:t>8</a:t>
            </a:r>
            <a:r>
              <a:rPr lang="en-US" sz="4000" dirty="0"/>
              <a:t>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err="1"/>
              <a:t>MediaTek</a:t>
            </a:r>
            <a:r>
              <a:rPr lang="en-US" sz="2800" dirty="0"/>
              <a:t>, vivo</a:t>
            </a:r>
            <a:endParaRPr lang="en-US" sz="2800" strike="sngStrike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</a:t>
            </a:r>
            <a:r>
              <a:rPr lang="en-US" altLang="zh-TW" b="1" dirty="0"/>
              <a:t>8</a:t>
            </a:r>
            <a:r>
              <a:rPr lang="en-GB" b="1" dirty="0"/>
              <a:t>e                                                                                                                               R4-2</a:t>
            </a:r>
            <a:r>
              <a:rPr lang="en-US" altLang="zh-TW" b="1" dirty="0"/>
              <a:t>103670</a:t>
            </a:r>
            <a:endParaRPr lang="en-GB" b="1" dirty="0"/>
          </a:p>
          <a:p>
            <a:pPr hangingPunct="0"/>
            <a:r>
              <a:rPr lang="en-US" b="1" dirty="0"/>
              <a:t>Electronic Meeting, Jan. 25-Feb. 5, 2021</a:t>
            </a:r>
          </a:p>
          <a:p>
            <a:pPr hangingPunct="0"/>
            <a:r>
              <a:rPr lang="en-GB" b="1" dirty="0"/>
              <a:t>Agenda Items: 1</a:t>
            </a:r>
            <a:r>
              <a:rPr lang="en-US" altLang="zh-TW" b="1" dirty="0"/>
              <a:t>1</a:t>
            </a:r>
            <a:r>
              <a:rPr lang="en-GB" b="1" dirty="0"/>
              <a:t>.9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zh-TW" sz="2000" b="1" u="sng" dirty="0"/>
              <a:t>Issue 2-</a:t>
            </a:r>
            <a:r>
              <a:rPr lang="en-US" altLang="zh-TW" sz="2000" b="1" u="sng" dirty="0"/>
              <a:t>5</a:t>
            </a:r>
            <a:r>
              <a:rPr lang="en-GB" altLang="zh-TW" sz="2000" b="1" u="sng" dirty="0"/>
              <a:t>-2: Reverting to the normal </a:t>
            </a:r>
            <a:r>
              <a:rPr lang="en-GB" altLang="zh-TW" sz="2000" b="1" u="sng" dirty="0" smtClean="0"/>
              <a:t>BFD </a:t>
            </a:r>
            <a:r>
              <a:rPr lang="en-GB" altLang="zh-TW" sz="2000" b="1" u="sng" dirty="0"/>
              <a:t>operation</a:t>
            </a:r>
            <a:endParaRPr lang="zh-TW" altLang="zh-TW" sz="2000" dirty="0"/>
          </a:p>
          <a:p>
            <a:pPr fontAlgn="ctr"/>
            <a:r>
              <a:rPr lang="en-US" altLang="zh-TW" sz="2000" dirty="0"/>
              <a:t>Option 1: Reverting to the normal BFD operation upon detect 1 beam failure instance indication. </a:t>
            </a:r>
            <a:endParaRPr lang="zh-TW" altLang="zh-TW" sz="2000" dirty="0"/>
          </a:p>
          <a:p>
            <a:pPr fontAlgn="ctr"/>
            <a:r>
              <a:rPr lang="en-GB" altLang="zh-TW" sz="2000" dirty="0"/>
              <a:t>Option </a:t>
            </a:r>
            <a:r>
              <a:rPr lang="en-US" altLang="zh-TW" sz="2000" dirty="0"/>
              <a:t>2</a:t>
            </a:r>
            <a:r>
              <a:rPr lang="en-GB" altLang="zh-TW" sz="2000" dirty="0"/>
              <a:t>: The UE while performing relaxed </a:t>
            </a:r>
            <a:r>
              <a:rPr lang="en-US" altLang="zh-TW" sz="2000" dirty="0" smtClean="0"/>
              <a:t>BFD</a:t>
            </a:r>
            <a:r>
              <a:rPr lang="en-GB" altLang="zh-TW" sz="2000" dirty="0" smtClean="0"/>
              <a:t> </a:t>
            </a:r>
            <a:r>
              <a:rPr lang="en-GB" altLang="zh-TW" sz="2000" dirty="0"/>
              <a:t>upon beam failure detection reverts to the normal </a:t>
            </a:r>
            <a:r>
              <a:rPr lang="en-US" altLang="zh-TW" sz="2000" dirty="0" smtClean="0"/>
              <a:t>BFD</a:t>
            </a:r>
            <a:r>
              <a:rPr lang="en-GB" altLang="zh-TW" sz="2000" dirty="0" smtClean="0"/>
              <a:t> </a:t>
            </a:r>
            <a:r>
              <a:rPr lang="en-GB" altLang="zh-TW" sz="2000" dirty="0"/>
              <a:t>operation (i.e. without relaxation). </a:t>
            </a:r>
            <a:endParaRPr lang="zh-TW" altLang="zh-TW" sz="2000" dirty="0"/>
          </a:p>
          <a:p>
            <a:pPr fontAlgn="ctr"/>
            <a:r>
              <a:rPr lang="en-US" altLang="zh-TW" sz="2000" dirty="0"/>
              <a:t>Option 3: There might be no benefit to configure conditions for UE reverting to normal BFD. </a:t>
            </a:r>
            <a:endParaRPr lang="en-US" altLang="zh-TW" sz="2000" dirty="0" smtClean="0"/>
          </a:p>
          <a:p>
            <a:pPr fontAlgn="ctr"/>
            <a:r>
              <a:rPr lang="en-US" altLang="zh-TW" sz="2000" dirty="0"/>
              <a:t>Option 4: Whether reverting to normal BFD operation aligns with whether reverting to normal RLM operation </a:t>
            </a:r>
          </a:p>
          <a:p>
            <a:pPr fontAlgn="ctr"/>
            <a:r>
              <a:rPr lang="en-US" altLang="zh-TW" sz="2000" dirty="0"/>
              <a:t>Other options are not precluded.</a:t>
            </a:r>
            <a:endParaRPr lang="zh-TW" altLang="zh-TW" sz="2000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8091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11567" y="577984"/>
            <a:ext cx="10515600" cy="58940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TW" sz="1600" b="1" u="sng" dirty="0"/>
              <a:t>Issue 2-</a:t>
            </a:r>
            <a:r>
              <a:rPr lang="en-US" altLang="zh-TW" sz="1600" b="1" u="sng" dirty="0"/>
              <a:t>5</a:t>
            </a:r>
            <a:r>
              <a:rPr lang="en-GB" altLang="zh-TW" sz="1600" b="1" u="sng" dirty="0"/>
              <a:t>-3: Relaxation of </a:t>
            </a:r>
            <a:r>
              <a:rPr lang="en-GB" altLang="zh-TW" sz="1600" b="1" u="sng" dirty="0" smtClean="0"/>
              <a:t>RLM/BFD </a:t>
            </a:r>
            <a:r>
              <a:rPr lang="en-GB" altLang="zh-TW" sz="1600" b="1" u="sng" dirty="0"/>
              <a:t>when not all serving cells in intra-band CA/DC meets relaxation criteria</a:t>
            </a:r>
            <a:endParaRPr lang="zh-TW" altLang="zh-TW" sz="1600" dirty="0"/>
          </a:p>
          <a:p>
            <a:pPr marL="0" indent="0" fontAlgn="ctr">
              <a:buNone/>
            </a:pPr>
            <a:r>
              <a:rPr lang="en-US" altLang="zh-TW" sz="1600" dirty="0"/>
              <a:t>The following options have been discussed in this meeting</a:t>
            </a:r>
            <a:endParaRPr lang="en-GB" altLang="zh-TW" sz="1600" dirty="0"/>
          </a:p>
          <a:p>
            <a:pPr lvl="1" fontAlgn="ctr"/>
            <a:r>
              <a:rPr lang="en-GB" altLang="zh-TW" sz="1600" dirty="0"/>
              <a:t>Option 1: </a:t>
            </a:r>
            <a:r>
              <a:rPr lang="en-US" altLang="zh-TW" sz="1600" dirty="0"/>
              <a:t>For intra-band CA case, the UE should relax only on serving cells where the relaxed criteria is fulfilled. </a:t>
            </a:r>
          </a:p>
          <a:p>
            <a:pPr lvl="1" fontAlgn="ctr">
              <a:lnSpc>
                <a:spcPct val="100000"/>
              </a:lnSpc>
            </a:pPr>
            <a:r>
              <a:rPr lang="en-GB" sz="1600" dirty="0" smtClean="0"/>
              <a:t>Option 2: </a:t>
            </a:r>
            <a:r>
              <a:rPr lang="en-GB" sz="1600" dirty="0"/>
              <a:t>if UE has fulfilled the criterion for operating </a:t>
            </a:r>
            <a:r>
              <a:rPr lang="en-GB" sz="1600" dirty="0" smtClean="0"/>
              <a:t>RLM/BFD </a:t>
            </a:r>
            <a:r>
              <a:rPr lang="en-GB" sz="1600" dirty="0"/>
              <a:t>in relaxed mode in one serving cell (</a:t>
            </a:r>
            <a:r>
              <a:rPr lang="en-GB" sz="1600" dirty="0" err="1"/>
              <a:t>SpCell</a:t>
            </a:r>
            <a:r>
              <a:rPr lang="en-GB" sz="1600" dirty="0"/>
              <a:t>), then it is allowed to operate </a:t>
            </a:r>
            <a:r>
              <a:rPr lang="en-GB" sz="1600" dirty="0" smtClean="0"/>
              <a:t>RLM/BFD </a:t>
            </a:r>
            <a:r>
              <a:rPr lang="en-GB" sz="1600" dirty="0"/>
              <a:t>in relaxed mode in all other serving cells (e.g. </a:t>
            </a:r>
            <a:r>
              <a:rPr lang="en-GB" sz="1600" dirty="0" err="1"/>
              <a:t>Scells</a:t>
            </a:r>
            <a:r>
              <a:rPr lang="en-GB" sz="1600" dirty="0"/>
              <a:t>). </a:t>
            </a:r>
          </a:p>
          <a:p>
            <a:pPr lvl="1" fontAlgn="ctr">
              <a:lnSpc>
                <a:spcPct val="100000"/>
              </a:lnSpc>
            </a:pPr>
            <a:r>
              <a:rPr lang="en-US" sz="1600" dirty="0"/>
              <a:t>Option </a:t>
            </a:r>
            <a:r>
              <a:rPr lang="en-US" sz="1600" dirty="0" smtClean="0"/>
              <a:t>3:if </a:t>
            </a:r>
            <a:r>
              <a:rPr lang="en-US" sz="1600" dirty="0"/>
              <a:t>UE has failed to fulfil the criterion for operating </a:t>
            </a:r>
            <a:r>
              <a:rPr lang="en-US" sz="1600" dirty="0" smtClean="0"/>
              <a:t>RLM/BFD </a:t>
            </a:r>
            <a:r>
              <a:rPr lang="en-US" sz="1600" dirty="0"/>
              <a:t>in relaxed mode in one serving cell (</a:t>
            </a:r>
            <a:r>
              <a:rPr lang="en-US" sz="1600" dirty="0" err="1"/>
              <a:t>SpCell</a:t>
            </a:r>
            <a:r>
              <a:rPr lang="en-US" sz="1600" dirty="0"/>
              <a:t>), then it shall revert to normal </a:t>
            </a:r>
            <a:r>
              <a:rPr lang="en-US" sz="1600" dirty="0" smtClean="0"/>
              <a:t>RLM/BFD </a:t>
            </a:r>
            <a:r>
              <a:rPr lang="en-US" sz="1600" dirty="0"/>
              <a:t>operation (i.e. without relaxation) in all other serving cells (</a:t>
            </a:r>
            <a:r>
              <a:rPr lang="en-US" sz="1600" dirty="0" err="1"/>
              <a:t>SCells</a:t>
            </a:r>
            <a:r>
              <a:rPr lang="en-US" sz="1600" dirty="0"/>
              <a:t>).</a:t>
            </a:r>
            <a:endParaRPr lang="en-GB" altLang="zh-TW" sz="1600" dirty="0"/>
          </a:p>
          <a:p>
            <a:pPr lvl="1" fontAlgn="ctr"/>
            <a:r>
              <a:rPr lang="en-GB" altLang="zh-TW" sz="1600" dirty="0"/>
              <a:t>Other options are not precluded</a:t>
            </a:r>
            <a:r>
              <a:rPr lang="en-GB" altLang="zh-TW" sz="1600" dirty="0" smtClean="0"/>
              <a:t>.</a:t>
            </a:r>
          </a:p>
          <a:p>
            <a:pPr lvl="1" fontAlgn="ctr"/>
            <a:r>
              <a:rPr lang="en-GB" altLang="zh-TW" sz="1600" dirty="0" smtClean="0"/>
              <a:t>FFS how many cells that UE is required to perform RLM/BFD in intra-band CA/DC.</a:t>
            </a:r>
            <a:endParaRPr lang="en-GB" altLang="zh-TW" sz="1600" dirty="0"/>
          </a:p>
          <a:p>
            <a:pPr marL="457200" lvl="1" indent="0" fontAlgn="ctr">
              <a:buNone/>
            </a:pPr>
            <a:endParaRPr lang="en-GB" altLang="zh-TW" sz="1600" dirty="0"/>
          </a:p>
          <a:p>
            <a:pPr marL="0" indent="0" fontAlgn="ctr">
              <a:buNone/>
            </a:pPr>
            <a:r>
              <a:rPr lang="en-GB" altLang="zh-TW" sz="1600" b="1" u="sng" dirty="0"/>
              <a:t>Issue 2-</a:t>
            </a:r>
            <a:r>
              <a:rPr lang="en-US" altLang="zh-TW" sz="1600" b="1" u="sng" dirty="0"/>
              <a:t>5</a:t>
            </a:r>
            <a:r>
              <a:rPr lang="en-GB" altLang="zh-TW" sz="1600" b="1" u="sng" dirty="0"/>
              <a:t>-</a:t>
            </a:r>
            <a:r>
              <a:rPr lang="en-US" altLang="zh-TW" sz="1600" b="1" u="sng" dirty="0"/>
              <a:t>4</a:t>
            </a:r>
            <a:r>
              <a:rPr lang="en-GB" altLang="zh-TW" sz="1600" b="1" u="sng" dirty="0"/>
              <a:t>:  Relaxation on PDCCH monitoring</a:t>
            </a:r>
          </a:p>
          <a:p>
            <a:pPr marL="0" indent="0" fontAlgn="ctr">
              <a:buNone/>
            </a:pPr>
            <a:r>
              <a:rPr lang="en-US" altLang="zh-TW" sz="1600" dirty="0"/>
              <a:t>Not to further discuss whether PDCCH monitoring should be relaxed until RAN1 design is stable.</a:t>
            </a:r>
          </a:p>
          <a:p>
            <a:pPr marL="0" indent="0" fontAlgn="ctr">
              <a:buNone/>
            </a:pPr>
            <a:endParaRPr lang="en-US" altLang="zh-TW" sz="1600" dirty="0"/>
          </a:p>
          <a:p>
            <a:pPr marL="0" indent="0" fontAlgn="ctr">
              <a:buNone/>
            </a:pPr>
            <a:r>
              <a:rPr lang="en-US" altLang="zh-TW" sz="1600" b="1" u="sng" dirty="0"/>
              <a:t>I</a:t>
            </a:r>
            <a:r>
              <a:rPr lang="en-US" altLang="zh-CN" sz="1600" b="1" u="sng" dirty="0"/>
              <a:t>ssue2-5-5: Relaxation rules among serving cells for intra-band CA/DC scenario</a:t>
            </a:r>
          </a:p>
          <a:p>
            <a:pPr fontAlgn="ctr"/>
            <a:r>
              <a:rPr lang="en-US" altLang="zh-TW" sz="1600" dirty="0"/>
              <a:t>FFS</a:t>
            </a:r>
          </a:p>
          <a:p>
            <a:pPr lvl="1" fontAlgn="ctr"/>
            <a:r>
              <a:rPr lang="en-US" altLang="zh-TW" sz="1600" dirty="0" smtClean="0"/>
              <a:t>Option1</a:t>
            </a:r>
            <a:r>
              <a:rPr lang="en-US" altLang="zh-TW" sz="1600" dirty="0"/>
              <a:t>: </a:t>
            </a:r>
            <a:r>
              <a:rPr lang="en-GB" altLang="zh-TW" sz="1600" dirty="0"/>
              <a:t>For intra-band CA case, RAN4 to define the same </a:t>
            </a:r>
            <a:r>
              <a:rPr lang="en-US" altLang="zh-CN" sz="1600" dirty="0"/>
              <a:t>RLM/BFD </a:t>
            </a:r>
            <a:r>
              <a:rPr lang="en-GB" altLang="zh-TW" sz="1600" dirty="0" smtClean="0"/>
              <a:t>measurement </a:t>
            </a:r>
            <a:r>
              <a:rPr lang="en-GB" altLang="zh-TW" sz="1600" dirty="0"/>
              <a:t>relaxation criteria </a:t>
            </a:r>
            <a:r>
              <a:rPr lang="en-GB" altLang="zh-TW" sz="1600" dirty="0" smtClean="0"/>
              <a:t>for </a:t>
            </a:r>
            <a:r>
              <a:rPr lang="en-GB" altLang="zh-TW" sz="1600" dirty="0"/>
              <a:t>the serving cells. </a:t>
            </a:r>
          </a:p>
          <a:p>
            <a:pPr lvl="1" fontAlgn="ctr"/>
            <a:r>
              <a:rPr lang="en-GB" altLang="zh-TW" sz="1600" dirty="0"/>
              <a:t>Other options are not precluded</a:t>
            </a:r>
            <a:endParaRPr lang="zh-TW" altLang="zh-TW" sz="1600" dirty="0"/>
          </a:p>
        </p:txBody>
      </p:sp>
    </p:spTree>
    <p:extLst>
      <p:ext uri="{BB962C8B-B14F-4D97-AF65-F5344CB8AC3E}">
        <p14:creationId xmlns:p14="http://schemas.microsoft.com/office/powerpoint/2010/main" val="326981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For Information (1)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1800" dirty="0" smtClean="0"/>
              <a:t>Based </a:t>
            </a:r>
            <a:r>
              <a:rPr lang="en-US" altLang="zh-TW" sz="1800" dirty="0"/>
              <a:t>on simulation results submitted for RAN4#98e meeting, it can be observed that </a:t>
            </a:r>
          </a:p>
          <a:p>
            <a:pPr lvl="1"/>
            <a:r>
              <a:rPr lang="en-US" altLang="zh-TW" sz="1800" dirty="0"/>
              <a:t>With FTP model is considered with DRX of 40 </a:t>
            </a:r>
            <a:r>
              <a:rPr lang="en-US" altLang="zh-TW" sz="1800" dirty="0" err="1"/>
              <a:t>ms</a:t>
            </a:r>
            <a:r>
              <a:rPr lang="en-US" altLang="zh-TW" sz="1800" dirty="0"/>
              <a:t>, if L1 measurement intervals for RRM are also extended K times</a:t>
            </a:r>
          </a:p>
          <a:p>
            <a:pPr lvl="2"/>
            <a:r>
              <a:rPr lang="en-US" altLang="zh-TW" sz="1800" dirty="0"/>
              <a:t>For FR1 SSB-based RLM/BFD relaxation, at least 3 sources show that the power saving gain is 8.7% to 16.4% for K=2, 13% to 20.5% for K=4, and 15.1% to 25.8% for K=8.</a:t>
            </a:r>
          </a:p>
          <a:p>
            <a:pPr lvl="2"/>
            <a:r>
              <a:rPr lang="en-US" altLang="zh-TW" sz="1800" dirty="0"/>
              <a:t>For FR2 CSI-RS based RLM/BFD relaxation, one source shows that the power saving gain is 15.6% for K=2, 21.8% for K=4.</a:t>
            </a:r>
          </a:p>
          <a:p>
            <a:pPr lvl="1"/>
            <a:r>
              <a:rPr lang="en-US" altLang="zh-TW" sz="1800" dirty="0"/>
              <a:t>By extending only RLM/BFD measurement interval without extending RRM measurement interval</a:t>
            </a:r>
          </a:p>
          <a:p>
            <a:pPr lvl="2"/>
            <a:r>
              <a:rPr lang="en-US" altLang="zh-TW" sz="1800" dirty="0"/>
              <a:t>At least 2 sources show minimal or no power saving gain.</a:t>
            </a:r>
          </a:p>
          <a:p>
            <a:endParaRPr lang="en-GB" altLang="zh-TW" sz="2200" b="1" u="sng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6582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For </a:t>
            </a:r>
            <a:r>
              <a:rPr lang="en-US" altLang="zh-TW" dirty="0" smtClean="0"/>
              <a:t>Information (2)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sz="1800" dirty="0" smtClean="0"/>
              <a:t>Based </a:t>
            </a:r>
            <a:r>
              <a:rPr lang="en-US" altLang="zh-TW" sz="1800" dirty="0"/>
              <a:t>on simulation results submitted for RAN4#98e meeting, it can be observed that</a:t>
            </a:r>
          </a:p>
          <a:p>
            <a:pPr lvl="1"/>
            <a:r>
              <a:rPr lang="en-US" altLang="zh-TW" sz="1800" dirty="0"/>
              <a:t>Regarding delta SINR, for FR1 SSB-based RLM OOS relaxation, </a:t>
            </a:r>
          </a:p>
          <a:p>
            <a:pPr lvl="2"/>
            <a:r>
              <a:rPr lang="en-US" altLang="zh-TW" sz="1800" dirty="0"/>
              <a:t>with mobility of 3 km/h, at least 2 sources show that the delta SINR is 1.3 dB  to 2dB for K=2 , 2.6 dB for K=4, less than 8dB for K=8. </a:t>
            </a:r>
          </a:p>
          <a:p>
            <a:pPr lvl="2"/>
            <a:r>
              <a:rPr lang="en-US" altLang="zh-TW" sz="1800" dirty="0"/>
              <a:t>with mobility of 30 km/h, at least 2 sources show that the delta SINR is 2.8 dB  to 4.6dB for K=2 , 5.1 to 6.2 dB for K=4, 7.4 to 8.8 dB for K=8. </a:t>
            </a:r>
          </a:p>
          <a:p>
            <a:pPr lvl="1"/>
            <a:r>
              <a:rPr lang="en-US" altLang="zh-TW" sz="1800" dirty="0"/>
              <a:t>Regarding delta SINR, for FR1 SSB-based BFD/INS relaxation, it can be observed that the delta SINR is less than the delta SINR observed for FR1 SSB-based RLM OOS relaxation.</a:t>
            </a:r>
          </a:p>
          <a:p>
            <a:pPr lvl="2"/>
            <a:endParaRPr lang="en-US" altLang="zh-TW" sz="1800" dirty="0"/>
          </a:p>
          <a:p>
            <a:pPr lvl="1"/>
            <a:r>
              <a:rPr lang="en-US" altLang="zh-TW" sz="1800" dirty="0"/>
              <a:t>Regarding increased RLF latency, for FR1 SSB-based RLM OOS relaxation, </a:t>
            </a:r>
          </a:p>
          <a:p>
            <a:pPr lvl="2"/>
            <a:r>
              <a:rPr lang="en-US" altLang="zh-TW" sz="1800" dirty="0"/>
              <a:t>with mobility of 3 km/h, at least 2 sources show that the increased latency is less than 40ms for K=2, less than 120ms for K=4, and less than 280ms for K=8 with 95% probability.</a:t>
            </a:r>
          </a:p>
          <a:p>
            <a:pPr lvl="3"/>
            <a:r>
              <a:rPr lang="en-US" altLang="zh-TW" dirty="0"/>
              <a:t>The increase is less than 2.5% for K=2, </a:t>
            </a:r>
            <a:r>
              <a:rPr lang="en-US" altLang="zh-CN" dirty="0"/>
              <a:t>less than </a:t>
            </a:r>
            <a:r>
              <a:rPr lang="en-US" altLang="zh-TW" dirty="0"/>
              <a:t>7.5% when K=4 and less than 17.5% when K=8, as T310 = 1000ms and N310 = 1.</a:t>
            </a:r>
          </a:p>
          <a:p>
            <a:pPr lvl="2"/>
            <a:r>
              <a:rPr lang="en-US" altLang="zh-TW" sz="1800" dirty="0"/>
              <a:t>with mobility of 30 km/h, at least 2 sources show that the increased latency is less than 40ms for K=2, less than 120ms for K=4, and less than 280ms for K=8 with 95% probability.</a:t>
            </a:r>
          </a:p>
          <a:p>
            <a:pPr lvl="3"/>
            <a:r>
              <a:rPr lang="en-US" altLang="zh-TW" dirty="0"/>
              <a:t>The increase is less than 2.5% for K=2, less than 7.5% when K=4 and less than 17.5% when K=8, as T310 = 1000ms and N310 = 1.</a:t>
            </a:r>
          </a:p>
          <a:p>
            <a:pPr lvl="1" fontAlgn="ctr"/>
            <a:endParaRPr lang="zh-TW" altLang="zh-TW" sz="1600" dirty="0">
              <a:solidFill>
                <a:srgbClr val="0000CC"/>
              </a:solidFill>
            </a:endParaRPr>
          </a:p>
          <a:p>
            <a:endParaRPr lang="en-US" altLang="zh-TW" sz="1800" dirty="0"/>
          </a:p>
          <a:p>
            <a:endParaRPr lang="en-GB" altLang="zh-TW" sz="2200" b="1" u="sng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6917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Agreements in GTW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zh-TW" b="1" u="sng" dirty="0"/>
              <a:t>Issue 2-</a:t>
            </a:r>
            <a:r>
              <a:rPr lang="en-US" altLang="zh-TW" b="1" u="sng" dirty="0"/>
              <a:t>2</a:t>
            </a:r>
            <a:r>
              <a:rPr lang="en-GB" altLang="zh-TW" b="1" u="sng" dirty="0"/>
              <a:t>-</a:t>
            </a:r>
            <a:r>
              <a:rPr lang="en-US" altLang="zh-TW" b="1" u="sng" dirty="0"/>
              <a:t>1</a:t>
            </a:r>
            <a:r>
              <a:rPr lang="en-GB" altLang="zh-TW" b="1" u="sng" dirty="0"/>
              <a:t>: </a:t>
            </a:r>
            <a:r>
              <a:rPr lang="en-US" altLang="zh-TW" b="1" u="sng" dirty="0"/>
              <a:t>Confirmation on beneficial Scenarios, </a:t>
            </a:r>
            <a:r>
              <a:rPr lang="en-GB" altLang="zh-TW" b="1" u="sng" dirty="0"/>
              <a:t>from UE power saving gain </a:t>
            </a:r>
            <a:r>
              <a:rPr lang="en-GB" altLang="zh-TW" b="1" u="sng" dirty="0" smtClean="0"/>
              <a:t>perspective</a:t>
            </a:r>
          </a:p>
          <a:p>
            <a:pPr lvl="0"/>
            <a:r>
              <a:rPr lang="en-GB" altLang="zh-TW" dirty="0"/>
              <a:t>Agreements</a:t>
            </a:r>
            <a:endParaRPr lang="zh-TW" altLang="zh-TW" dirty="0"/>
          </a:p>
          <a:p>
            <a:pPr lvl="1"/>
            <a:r>
              <a:rPr lang="en-GB" altLang="zh-TW" dirty="0"/>
              <a:t>Further evaluate UE power saving gains for the following UE implementations:</a:t>
            </a:r>
            <a:endParaRPr lang="zh-TW" altLang="zh-TW" dirty="0"/>
          </a:p>
          <a:p>
            <a:pPr lvl="2"/>
            <a:r>
              <a:rPr lang="en-GB" altLang="zh-TW" dirty="0"/>
              <a:t>UE meets Rel-15 RRM measurement period and accuracy requirements</a:t>
            </a:r>
            <a:endParaRPr lang="zh-TW" altLang="zh-TW" dirty="0"/>
          </a:p>
          <a:p>
            <a:pPr lvl="2"/>
            <a:r>
              <a:rPr lang="en-GB" altLang="zh-TW" dirty="0"/>
              <a:t>Option 1:</a:t>
            </a:r>
            <a:endParaRPr lang="zh-TW" altLang="zh-TW" dirty="0"/>
          </a:p>
          <a:p>
            <a:pPr lvl="3"/>
            <a:r>
              <a:rPr lang="en-GB" altLang="zh-TW" dirty="0"/>
              <a:t>UE uses all L1 samples for RRM measurements based on Rel-15 assumptions</a:t>
            </a:r>
            <a:endParaRPr lang="zh-TW" altLang="zh-TW" dirty="0"/>
          </a:p>
          <a:p>
            <a:pPr lvl="2"/>
            <a:r>
              <a:rPr lang="en-GB" altLang="zh-TW" dirty="0"/>
              <a:t>Option 2: </a:t>
            </a:r>
            <a:endParaRPr lang="zh-TW" altLang="zh-TW" dirty="0"/>
          </a:p>
          <a:p>
            <a:pPr lvl="3"/>
            <a:r>
              <a:rPr lang="en-GB" altLang="zh-TW" dirty="0"/>
              <a:t>How many L1 samples UE applies for RRM measurements is up to UE implementation (e.g. UE can use lower number of measurement samples for RRM measurements)</a:t>
            </a:r>
            <a:endParaRPr lang="zh-TW" altLang="zh-TW" dirty="0"/>
          </a:p>
          <a:p>
            <a:pPr lvl="3"/>
            <a:r>
              <a:rPr lang="en-GB" altLang="zh-TW" dirty="0"/>
              <a:t>Further discuss how many samples to use for evaluations</a:t>
            </a:r>
            <a:endParaRPr lang="zh-TW" altLang="zh-TW" dirty="0"/>
          </a:p>
          <a:p>
            <a:pPr lvl="3"/>
            <a:r>
              <a:rPr lang="en-GB" altLang="zh-TW" dirty="0"/>
              <a:t>Companies shall evaluate RRM measurements accuracy for the proposed number of samples. </a:t>
            </a:r>
            <a:endParaRPr lang="zh-TW" altLang="zh-TW" dirty="0"/>
          </a:p>
          <a:p>
            <a:pPr lvl="2"/>
            <a:r>
              <a:rPr lang="en-GB" altLang="zh-TW" dirty="0"/>
              <a:t>FFS whether Option 2 can be considered for requirements definition	</a:t>
            </a:r>
            <a:endParaRPr lang="zh-TW" altLang="zh-TW" dirty="0"/>
          </a:p>
          <a:p>
            <a:pPr lvl="2"/>
            <a:r>
              <a:rPr lang="en-GB" altLang="zh-TW" dirty="0"/>
              <a:t>Further assess impact on PDCCH monitoring due to relax UE measurements for RLM/BFD </a:t>
            </a:r>
            <a:endParaRPr lang="zh-TW" altLang="zh-TW" dirty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47244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Scenarios for power saving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TW" sz="1800" b="1" u="sng" dirty="0"/>
              <a:t>Issue 2-</a:t>
            </a:r>
            <a:r>
              <a:rPr lang="en-US" altLang="zh-TW" sz="1800" b="1" u="sng" dirty="0"/>
              <a:t>2</a:t>
            </a:r>
            <a:r>
              <a:rPr lang="en-GB" altLang="zh-TW" sz="1800" b="1" u="sng" dirty="0"/>
              <a:t>-</a:t>
            </a:r>
            <a:r>
              <a:rPr lang="en-US" altLang="zh-TW" sz="1800" b="1" u="sng" dirty="0"/>
              <a:t>1</a:t>
            </a:r>
            <a:r>
              <a:rPr lang="en-GB" altLang="zh-TW" sz="1800" b="1" u="sng" dirty="0"/>
              <a:t>: </a:t>
            </a:r>
            <a:r>
              <a:rPr lang="en-US" altLang="zh-TW" sz="1800" b="1" u="sng" dirty="0"/>
              <a:t>Confirmation on beneficial Scenarios, </a:t>
            </a:r>
            <a:r>
              <a:rPr lang="en-GB" altLang="zh-TW" sz="1800" b="1" u="sng" dirty="0"/>
              <a:t>from UE power saving gain </a:t>
            </a:r>
            <a:r>
              <a:rPr lang="en-GB" altLang="zh-TW" sz="1800" b="1" u="sng" dirty="0" smtClean="0"/>
              <a:t>perspective</a:t>
            </a:r>
            <a:endParaRPr lang="zh-TW" altLang="zh-TW" sz="1800" dirty="0"/>
          </a:p>
          <a:p>
            <a:r>
              <a:rPr lang="en-US" altLang="zh-TW" sz="1800" dirty="0"/>
              <a:t>RAN4 to identify the scenarios that power saving gain can be observed. </a:t>
            </a:r>
            <a:endParaRPr lang="en-US" altLang="zh-TW" sz="1800" dirty="0" smtClean="0"/>
          </a:p>
          <a:p>
            <a:endParaRPr lang="en-US" altLang="zh-TW" sz="1800" dirty="0"/>
          </a:p>
          <a:p>
            <a:pPr marL="0" indent="0">
              <a:buNone/>
            </a:pPr>
            <a:r>
              <a:rPr lang="en-GB" altLang="zh-TW" sz="1800" b="1" u="sng" dirty="0" smtClean="0"/>
              <a:t>Issue </a:t>
            </a:r>
            <a:r>
              <a:rPr lang="en-GB" altLang="zh-TW" sz="1800" b="1" u="sng" dirty="0"/>
              <a:t>2-</a:t>
            </a:r>
            <a:r>
              <a:rPr lang="en-US" altLang="zh-TW" sz="1800" b="1" u="sng" dirty="0"/>
              <a:t>2</a:t>
            </a:r>
            <a:r>
              <a:rPr lang="en-GB" altLang="zh-TW" sz="1800" b="1" u="sng" dirty="0"/>
              <a:t>-</a:t>
            </a:r>
            <a:r>
              <a:rPr lang="en-US" altLang="zh-TW" sz="1800" b="1" u="sng" dirty="0"/>
              <a:t>2</a:t>
            </a:r>
            <a:r>
              <a:rPr lang="en-GB" altLang="zh-TW" sz="1800" b="1" u="sng" dirty="0"/>
              <a:t>: </a:t>
            </a:r>
            <a:r>
              <a:rPr lang="en-US" altLang="zh-TW" sz="1800" b="1" u="sng" dirty="0"/>
              <a:t>Feasible Scenarios for Power Saving, from system impact </a:t>
            </a:r>
            <a:r>
              <a:rPr lang="en-US" altLang="zh-TW" sz="1800" b="1" u="sng" dirty="0" smtClean="0"/>
              <a:t>perspective</a:t>
            </a:r>
            <a:endParaRPr lang="zh-TW" altLang="zh-TW" sz="1800" dirty="0"/>
          </a:p>
          <a:p>
            <a:r>
              <a:rPr lang="en-US" altLang="zh-TW" sz="1800" dirty="0"/>
              <a:t>RAN4 to identify the scenarios that system impact can be </a:t>
            </a:r>
            <a:r>
              <a:rPr lang="en-US" altLang="zh-TW" sz="1800" dirty="0" smtClean="0"/>
              <a:t>acceptable. </a:t>
            </a:r>
          </a:p>
          <a:p>
            <a:pPr fontAlgn="ctr"/>
            <a:r>
              <a:rPr lang="en-US" altLang="zh-TW" sz="1800" dirty="0" smtClean="0"/>
              <a:t>FFS the feasibility of following </a:t>
            </a:r>
            <a:r>
              <a:rPr lang="en-US" altLang="zh-TW" sz="1800" dirty="0"/>
              <a:t>scenarios </a:t>
            </a:r>
            <a:r>
              <a:rPr lang="en-US" altLang="zh-TW" sz="1800" dirty="0" smtClean="0"/>
              <a:t>from </a:t>
            </a:r>
            <a:r>
              <a:rPr lang="en-US" altLang="zh-TW" sz="1800" dirty="0"/>
              <a:t>system level perspective:</a:t>
            </a:r>
          </a:p>
          <a:p>
            <a:pPr lvl="1" fontAlgn="ctr"/>
            <a:r>
              <a:rPr lang="en-US" altLang="zh-TW" sz="1800" dirty="0"/>
              <a:t>SSB-based and CSI-RS based RLM/BFD measurement relaxation in FR1 for low mobility and high/medium SINR UE.</a:t>
            </a:r>
          </a:p>
          <a:p>
            <a:pPr lvl="1" fontAlgn="ctr"/>
            <a:r>
              <a:rPr lang="en-GB" altLang="zh-TW" sz="1800" dirty="0" smtClean="0"/>
              <a:t>CSI-RS </a:t>
            </a:r>
            <a:r>
              <a:rPr lang="en-GB" altLang="zh-TW" sz="1800" dirty="0"/>
              <a:t>based RLM/BFD measurement relaxation in FR2 for low mobility and high</a:t>
            </a:r>
            <a:r>
              <a:rPr lang="en-US" altLang="zh-TW" sz="1800" dirty="0"/>
              <a:t>/medium</a:t>
            </a:r>
            <a:r>
              <a:rPr lang="en-GB" altLang="zh-TW" sz="1800" dirty="0"/>
              <a:t> SINR UE</a:t>
            </a:r>
            <a:endParaRPr lang="zh-TW" altLang="zh-TW" sz="1800" dirty="0"/>
          </a:p>
          <a:p>
            <a:pPr lvl="1" fontAlgn="ctr"/>
            <a:r>
              <a:rPr lang="en-GB" altLang="zh-TW" sz="1800" dirty="0" smtClean="0"/>
              <a:t>SSB-based </a:t>
            </a:r>
            <a:r>
              <a:rPr lang="en-GB" altLang="zh-TW" sz="1800" dirty="0"/>
              <a:t>RLM/BFD measurement relaxation in FR2 for stationary and high</a:t>
            </a:r>
            <a:r>
              <a:rPr lang="en-US" altLang="zh-TW" sz="1800" dirty="0"/>
              <a:t>/medium</a:t>
            </a:r>
            <a:r>
              <a:rPr lang="en-GB" altLang="zh-TW" sz="1800" dirty="0"/>
              <a:t> SINR UE</a:t>
            </a:r>
          </a:p>
          <a:p>
            <a:endParaRPr lang="en-US" altLang="zh-TW" sz="1800" dirty="0"/>
          </a:p>
          <a:p>
            <a:endParaRPr lang="en-US" altLang="zh-TW" sz="1800" dirty="0">
              <a:solidFill>
                <a:srgbClr val="0000CC"/>
              </a:solidFill>
            </a:endParaRPr>
          </a:p>
          <a:p>
            <a:endParaRPr lang="en-GB" altLang="zh-TW" sz="2200" b="1" u="sng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0764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Scenarios for power saving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altLang="zh-TW" sz="2200" b="1" u="sng" dirty="0"/>
          </a:p>
          <a:p>
            <a:pPr marL="0" indent="0">
              <a:buNone/>
            </a:pPr>
            <a:r>
              <a:rPr lang="en-GB" altLang="zh-TW" sz="2200" b="1" u="sng" dirty="0"/>
              <a:t>Issue 2-</a:t>
            </a:r>
            <a:r>
              <a:rPr lang="en-US" altLang="zh-TW" sz="2200" b="1" u="sng" dirty="0"/>
              <a:t>2</a:t>
            </a:r>
            <a:r>
              <a:rPr lang="en-GB" altLang="zh-TW" sz="2200" b="1" u="sng" dirty="0"/>
              <a:t>-</a:t>
            </a:r>
            <a:r>
              <a:rPr lang="en-US" altLang="zh-TW" sz="2200" b="1" u="sng" dirty="0"/>
              <a:t>3</a:t>
            </a:r>
            <a:r>
              <a:rPr lang="en-GB" altLang="zh-TW" sz="2200" b="1" u="sng" dirty="0"/>
              <a:t>: </a:t>
            </a:r>
            <a:r>
              <a:rPr lang="en-US" altLang="zh-TW" sz="2200" b="1" u="sng" dirty="0"/>
              <a:t>DRX cycle</a:t>
            </a:r>
            <a:endParaRPr lang="zh-TW" altLang="zh-TW" sz="2200" dirty="0"/>
          </a:p>
          <a:p>
            <a:pPr fontAlgn="ctr"/>
            <a:r>
              <a:rPr lang="en-GB" altLang="zh-TW" sz="2200" dirty="0"/>
              <a:t>The applicability of DRX cycles for RLM/BFD relaxation should be studied and decided based on the ongoing simulation study.</a:t>
            </a:r>
            <a:endParaRPr lang="zh-TW" altLang="zh-TW" sz="2200" dirty="0"/>
          </a:p>
          <a:p>
            <a:pPr lvl="1" fontAlgn="ctr"/>
            <a:r>
              <a:rPr lang="en-GB" altLang="zh-TW" sz="2200" dirty="0"/>
              <a:t>FFS DRX cycle length &lt;= 80 </a:t>
            </a:r>
            <a:r>
              <a:rPr lang="en-GB" altLang="zh-TW" sz="2200" dirty="0" err="1"/>
              <a:t>ms</a:t>
            </a:r>
            <a:endParaRPr lang="zh-TW" altLang="zh-TW" sz="2200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1548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435006"/>
            <a:ext cx="10515600" cy="57419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TW" sz="1800" b="1" u="sng" dirty="0"/>
              <a:t>Issue 2-3-</a:t>
            </a:r>
            <a:r>
              <a:rPr lang="en-US" altLang="zh-TW" sz="1800" b="1" u="sng" dirty="0"/>
              <a:t>1</a:t>
            </a:r>
            <a:r>
              <a:rPr lang="en-GB" altLang="zh-TW" sz="1800" b="1" u="sng" dirty="0"/>
              <a:t>: Criteria which the UE is allowed to relax the RLM/BM requirements</a:t>
            </a:r>
            <a:endParaRPr lang="zh-TW" altLang="zh-TW" sz="1800" dirty="0"/>
          </a:p>
          <a:p>
            <a:r>
              <a:rPr lang="en-US" altLang="zh-TW" sz="1800" dirty="0"/>
              <a:t>At least take UE mobility into account as the relaxation criteria.</a:t>
            </a:r>
            <a:endParaRPr lang="zh-TW" altLang="zh-TW" sz="1800" dirty="0"/>
          </a:p>
          <a:p>
            <a:r>
              <a:rPr lang="en-US" altLang="zh-TW" sz="1800" dirty="0" smtClean="0"/>
              <a:t>also </a:t>
            </a:r>
            <a:r>
              <a:rPr lang="en-US" altLang="zh-TW" sz="1800" dirty="0"/>
              <a:t>take </a:t>
            </a:r>
            <a:r>
              <a:rPr lang="en-GB" altLang="zh-TW" sz="1800" dirty="0"/>
              <a:t>serving cell’s quality into </a:t>
            </a:r>
            <a:r>
              <a:rPr lang="en-GB" altLang="zh-TW" sz="1800" dirty="0" smtClean="0"/>
              <a:t>account</a:t>
            </a:r>
          </a:p>
          <a:p>
            <a:r>
              <a:rPr lang="en-GB" altLang="zh-TW" sz="1800" dirty="0"/>
              <a:t>FFS whether </a:t>
            </a:r>
            <a:r>
              <a:rPr lang="en-GB" altLang="zh-TW" sz="1800" dirty="0" smtClean="0"/>
              <a:t>and how to </a:t>
            </a:r>
            <a:r>
              <a:rPr lang="en-GB" altLang="zh-TW" sz="1800" dirty="0"/>
              <a:t>take other aspects into </a:t>
            </a:r>
            <a:r>
              <a:rPr lang="en-GB" altLang="zh-TW" sz="1800" dirty="0" smtClean="0"/>
              <a:t>account</a:t>
            </a:r>
          </a:p>
          <a:p>
            <a:pPr marL="457200" lvl="1" indent="0">
              <a:buNone/>
            </a:pPr>
            <a:endParaRPr lang="en-GB" altLang="zh-TW" sz="1800" dirty="0" smtClean="0"/>
          </a:p>
          <a:p>
            <a:pPr marL="0" indent="0">
              <a:buNone/>
            </a:pPr>
            <a:r>
              <a:rPr lang="en-GB" altLang="zh-TW" sz="1800" b="1" u="sng" dirty="0"/>
              <a:t>Issue 2-3-</a:t>
            </a:r>
            <a:r>
              <a:rPr lang="en-US" altLang="zh-TW" sz="1800" b="1" u="sng" dirty="0"/>
              <a:t>3</a:t>
            </a:r>
            <a:r>
              <a:rPr lang="en-GB" altLang="zh-TW" sz="1800" b="1" u="sng" dirty="0"/>
              <a:t>: How to consider </a:t>
            </a:r>
            <a:r>
              <a:rPr lang="en-US" altLang="zh-TW" sz="1800" b="1" u="sng" dirty="0"/>
              <a:t>serving cell’s quality as</a:t>
            </a:r>
            <a:r>
              <a:rPr lang="en-GB" altLang="zh-TW" sz="1800" b="1" u="sng" dirty="0"/>
              <a:t> relaxation</a:t>
            </a:r>
            <a:r>
              <a:rPr lang="en-US" altLang="zh-TW" sz="1800" b="1" u="sng" dirty="0"/>
              <a:t> criteria</a:t>
            </a:r>
            <a:endParaRPr lang="zh-TW" altLang="zh-TW" sz="1800" dirty="0"/>
          </a:p>
          <a:p>
            <a:pPr fontAlgn="ctr"/>
            <a:r>
              <a:rPr lang="en-GB" altLang="zh-TW" sz="1800" dirty="0" smtClean="0"/>
              <a:t>RAN4 to further discuss how to take </a:t>
            </a:r>
            <a:r>
              <a:rPr lang="en-GB" altLang="zh-TW" sz="1800" dirty="0"/>
              <a:t>serving cell’s quality into account for the relaxation criteria </a:t>
            </a:r>
            <a:endParaRPr lang="zh-TW" altLang="zh-TW" sz="1800" dirty="0"/>
          </a:p>
          <a:p>
            <a:pPr lvl="1" fontAlgn="ctr" hangingPunct="0"/>
            <a:r>
              <a:rPr lang="en-GB" altLang="zh-TW" sz="1800" dirty="0"/>
              <a:t>FFS how to consider serving cell’s quality. E.g. Based on SINR or BLER.</a:t>
            </a:r>
            <a:endParaRPr lang="zh-TW" altLang="zh-TW" sz="1800" dirty="0"/>
          </a:p>
          <a:p>
            <a:pPr lvl="1" fontAlgn="ctr" hangingPunct="0"/>
            <a:r>
              <a:rPr lang="en-GB" altLang="zh-TW" sz="1800" dirty="0"/>
              <a:t>FFS how to address different UE implantation issues.</a:t>
            </a:r>
          </a:p>
          <a:p>
            <a:pPr lvl="1" fontAlgn="ctr" hangingPunct="0"/>
            <a:r>
              <a:rPr lang="en-US" altLang="zh-TW" sz="1800" dirty="0"/>
              <a:t>FFS: When radio link quality &gt; </a:t>
            </a:r>
            <a:r>
              <a:rPr lang="en-US" altLang="zh-TW" sz="1800" dirty="0" err="1"/>
              <a:t>Qout</a:t>
            </a:r>
            <a:r>
              <a:rPr lang="en-US" altLang="zh-TW" sz="1800" dirty="0"/>
              <a:t> + X (dB) for RLM  and </a:t>
            </a:r>
            <a:r>
              <a:rPr lang="en-US" altLang="zh-TW" sz="1800" dirty="0" err="1"/>
              <a:t>Qout,LR</a:t>
            </a:r>
            <a:r>
              <a:rPr lang="en-US" altLang="zh-TW" sz="1800" dirty="0"/>
              <a:t> + Y (dB) for BFD relaxation</a:t>
            </a:r>
          </a:p>
          <a:p>
            <a:pPr lvl="2" fontAlgn="ctr" hangingPunct="0"/>
            <a:r>
              <a:rPr lang="en-US" altLang="zh-TW" sz="1800" dirty="0"/>
              <a:t>X and Y are FFS</a:t>
            </a:r>
            <a:r>
              <a:rPr lang="en-US" altLang="zh-TW" sz="1800" dirty="0" smtClean="0"/>
              <a:t>.</a:t>
            </a:r>
          </a:p>
          <a:p>
            <a:endParaRPr lang="en-GB" altLang="zh-TW" dirty="0"/>
          </a:p>
          <a:p>
            <a:pPr lvl="1"/>
            <a:endParaRPr lang="en-GB" altLang="zh-TW" sz="2000" dirty="0"/>
          </a:p>
          <a:p>
            <a:pPr lvl="1"/>
            <a:endParaRPr lang="en-GB" altLang="zh-TW" sz="2000" dirty="0"/>
          </a:p>
        </p:txBody>
      </p:sp>
    </p:spTree>
    <p:extLst>
      <p:ext uri="{BB962C8B-B14F-4D97-AF65-F5344CB8AC3E}">
        <p14:creationId xmlns:p14="http://schemas.microsoft.com/office/powerpoint/2010/main" val="214695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435006"/>
            <a:ext cx="10515600" cy="57419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TW" sz="2000" b="1" u="sng" dirty="0" smtClean="0"/>
              <a:t>Issue </a:t>
            </a:r>
            <a:r>
              <a:rPr lang="en-GB" altLang="zh-TW" sz="2000" b="1" u="sng" dirty="0"/>
              <a:t>2-3-</a:t>
            </a:r>
            <a:r>
              <a:rPr lang="en-US" altLang="zh-TW" sz="2000" b="1" u="sng" dirty="0"/>
              <a:t>2</a:t>
            </a:r>
            <a:r>
              <a:rPr lang="en-GB" altLang="zh-TW" sz="2000" b="1" u="sng" dirty="0"/>
              <a:t>: How to consider UE mobility</a:t>
            </a:r>
            <a:r>
              <a:rPr lang="en-US" altLang="zh-TW" sz="2000" b="1" u="sng" dirty="0"/>
              <a:t> as</a:t>
            </a:r>
            <a:r>
              <a:rPr lang="en-GB" altLang="zh-TW" sz="2000" b="1" u="sng" dirty="0"/>
              <a:t> relaxation</a:t>
            </a:r>
            <a:r>
              <a:rPr lang="en-US" altLang="zh-TW" sz="2000" b="1" u="sng" dirty="0"/>
              <a:t> criteria</a:t>
            </a:r>
          </a:p>
          <a:p>
            <a:pPr marL="0" indent="0">
              <a:buNone/>
            </a:pPr>
            <a:r>
              <a:rPr lang="en-US" altLang="zh-TW" sz="2000" dirty="0"/>
              <a:t>FFS the following options</a:t>
            </a:r>
            <a:endParaRPr lang="zh-TW" altLang="zh-TW" sz="2000" dirty="0"/>
          </a:p>
          <a:p>
            <a:pPr lvl="1" fontAlgn="ctr"/>
            <a:r>
              <a:rPr lang="en-GB" altLang="zh-TW" sz="2000" dirty="0"/>
              <a:t>Option</a:t>
            </a:r>
            <a:r>
              <a:rPr lang="en-US" altLang="zh-TW" sz="2000" dirty="0"/>
              <a:t> 1: </a:t>
            </a:r>
            <a:r>
              <a:rPr lang="en-GB" altLang="zh-TW" sz="2000" dirty="0"/>
              <a:t>R16 low-mobility criterion should not be directly reused in R17 SINR-based criterion for RLM/BFD relaxation. </a:t>
            </a:r>
          </a:p>
          <a:p>
            <a:pPr lvl="1" fontAlgn="ctr"/>
            <a:r>
              <a:rPr lang="en-GB" altLang="zh-TW" sz="2000" dirty="0"/>
              <a:t>Option</a:t>
            </a:r>
            <a:r>
              <a:rPr lang="en-US" altLang="zh-TW" sz="2000" dirty="0"/>
              <a:t> 2: </a:t>
            </a:r>
            <a:r>
              <a:rPr lang="en-GB" altLang="zh-TW" sz="2000" dirty="0"/>
              <a:t>R16 RRM relaxation criterion can be used as baseline for RLM/BFD relaxation</a:t>
            </a:r>
            <a:r>
              <a:rPr lang="en-US" altLang="zh-TW" sz="2000" dirty="0"/>
              <a:t>. </a:t>
            </a:r>
          </a:p>
          <a:p>
            <a:pPr lvl="1" fontAlgn="ctr"/>
            <a:r>
              <a:rPr lang="en-GB" altLang="zh-TW" sz="2000" dirty="0"/>
              <a:t>Option</a:t>
            </a:r>
            <a:r>
              <a:rPr lang="en-US" altLang="zh-TW" sz="2000" dirty="0"/>
              <a:t> 3: </a:t>
            </a:r>
            <a:r>
              <a:rPr lang="en-GB" altLang="zh-TW" sz="2000" dirty="0"/>
              <a:t>“low mobility criteria” should consider both UE velocity and the channel quality variation. </a:t>
            </a:r>
          </a:p>
          <a:p>
            <a:pPr lvl="1" fontAlgn="ctr"/>
            <a:r>
              <a:rPr lang="en-GB" altLang="zh-TW" sz="2000" dirty="0"/>
              <a:t>Option 4: Consider time associated with a given condition when determining UE mobility state. </a:t>
            </a:r>
          </a:p>
          <a:p>
            <a:pPr lvl="1" fontAlgn="ctr"/>
            <a:r>
              <a:rPr lang="en-GB" altLang="zh-TW" sz="2000" dirty="0"/>
              <a:t>Option 5: </a:t>
            </a:r>
            <a:r>
              <a:rPr lang="en-US" altLang="zh-TW" sz="2000" dirty="0"/>
              <a:t>Low mobility scenario under which the UE is allowed to apply the </a:t>
            </a:r>
            <a:r>
              <a:rPr lang="en-US" altLang="zh-TW" sz="2000" dirty="0" smtClean="0"/>
              <a:t>RLM/</a:t>
            </a:r>
            <a:r>
              <a:rPr lang="en-US" altLang="zh-TW" sz="2000" dirty="0"/>
              <a:t>BFD</a:t>
            </a:r>
            <a:r>
              <a:rPr lang="en-US" altLang="zh-TW" sz="2000" strike="sngStrike" dirty="0"/>
              <a:t>BM</a:t>
            </a:r>
            <a:r>
              <a:rPr lang="en-US" altLang="zh-TW" sz="2000" dirty="0" smtClean="0"/>
              <a:t> </a:t>
            </a:r>
            <a:r>
              <a:rPr lang="en-US" altLang="zh-TW" sz="2000" dirty="0"/>
              <a:t>requirements is determined and configured to UE by the </a:t>
            </a:r>
            <a:r>
              <a:rPr lang="en-US" altLang="zh-TW" sz="2000" dirty="0" smtClean="0"/>
              <a:t>network</a:t>
            </a:r>
          </a:p>
          <a:p>
            <a:pPr marL="0" lvl="1" indent="0" fontAlgn="ctr">
              <a:spcBef>
                <a:spcPts val="1000"/>
              </a:spcBef>
              <a:buNone/>
            </a:pPr>
            <a:r>
              <a:rPr lang="en-US" altLang="zh-TW" sz="2000" dirty="0"/>
              <a:t>Other options are not precluded</a:t>
            </a:r>
            <a:endParaRPr lang="zh-TW" altLang="en-US" sz="2000" dirty="0"/>
          </a:p>
          <a:p>
            <a:pPr lvl="1" fontAlgn="ctr"/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28750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zh-TW" sz="2000" b="1" u="sng" dirty="0" smtClean="0"/>
              <a:t>Issue </a:t>
            </a:r>
            <a:r>
              <a:rPr lang="en-GB" altLang="zh-TW" sz="2000" b="1" u="sng" dirty="0"/>
              <a:t>2-</a:t>
            </a:r>
            <a:r>
              <a:rPr lang="en-US" altLang="zh-TW" sz="2000" b="1" u="sng" dirty="0"/>
              <a:t>3</a:t>
            </a:r>
            <a:r>
              <a:rPr lang="en-GB" altLang="zh-TW" sz="2000" b="1" u="sng" dirty="0"/>
              <a:t>-</a:t>
            </a:r>
            <a:r>
              <a:rPr lang="en-US" altLang="zh-TW" sz="2000" b="1" u="sng" dirty="0"/>
              <a:t>4</a:t>
            </a:r>
            <a:r>
              <a:rPr lang="en-GB" altLang="zh-TW" sz="2000" b="1" u="sng" dirty="0"/>
              <a:t>: Network or UE to determine if the relaxation criteria is fulfilled</a:t>
            </a:r>
            <a:endParaRPr lang="zh-TW" altLang="zh-TW" sz="2000" dirty="0"/>
          </a:p>
          <a:p>
            <a:pPr fontAlgn="ctr"/>
            <a:r>
              <a:rPr lang="en-GB" altLang="zh-TW" sz="2000" dirty="0"/>
              <a:t>Network to enable and disable this feature.</a:t>
            </a:r>
            <a:endParaRPr lang="zh-TW" altLang="zh-TW" sz="2000" dirty="0"/>
          </a:p>
          <a:p>
            <a:pPr lvl="1" fontAlgn="ctr"/>
            <a:r>
              <a:rPr lang="en-GB" altLang="zh-TW" sz="2000" dirty="0"/>
              <a:t>FFS Should the relaxation criteria be predefined or configurable?</a:t>
            </a:r>
            <a:endParaRPr lang="zh-TW" altLang="zh-TW" sz="2000" dirty="0"/>
          </a:p>
          <a:p>
            <a:pPr lvl="1" fontAlgn="ctr"/>
            <a:r>
              <a:rPr lang="en-GB" altLang="zh-TW" sz="2000" dirty="0"/>
              <a:t>FFS Should it be network or UE to determine the relaxation criteria is fulfilled or not?</a:t>
            </a:r>
            <a:endParaRPr lang="zh-TW" altLang="zh-TW" sz="2000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201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73711" y="1039623"/>
            <a:ext cx="10515600" cy="50219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TW" sz="2000" b="1" u="sng" dirty="0"/>
              <a:t>Issue 2-</a:t>
            </a:r>
            <a:r>
              <a:rPr lang="en-US" altLang="zh-TW" sz="2000" b="1" u="sng" dirty="0"/>
              <a:t>4</a:t>
            </a:r>
            <a:r>
              <a:rPr lang="en-GB" altLang="zh-TW" sz="2000" b="1" u="sng" dirty="0"/>
              <a:t>-1: </a:t>
            </a:r>
            <a:r>
              <a:rPr lang="en-US" altLang="zh-TW" sz="2000" b="1" u="sng" dirty="0"/>
              <a:t>Scheme</a:t>
            </a:r>
            <a:r>
              <a:rPr lang="en-GB" altLang="zh-TW" sz="2000" b="1" u="sng" dirty="0"/>
              <a:t> of RLM/BFD measurements relaxation</a:t>
            </a:r>
            <a:endParaRPr lang="zh-TW" altLang="zh-TW" sz="2000" dirty="0"/>
          </a:p>
          <a:p>
            <a:r>
              <a:rPr lang="en-US" altLang="zh-TW" sz="2000" dirty="0"/>
              <a:t>Use of a scaling factor to extend the</a:t>
            </a:r>
            <a:r>
              <a:rPr lang="en-GB" altLang="zh-TW" sz="2000" dirty="0"/>
              <a:t> RLM/BFD evaluation period.</a:t>
            </a:r>
            <a:endParaRPr lang="zh-TW" altLang="zh-TW" sz="2000" dirty="0"/>
          </a:p>
          <a:p>
            <a:pPr marL="0" indent="0">
              <a:buNone/>
            </a:pPr>
            <a:endParaRPr lang="en-US" altLang="zh-TW" sz="2000" dirty="0"/>
          </a:p>
          <a:p>
            <a:pPr marL="0" indent="0">
              <a:buNone/>
            </a:pPr>
            <a:r>
              <a:rPr lang="en-GB" altLang="zh-TW" sz="2000" b="1" u="sng" dirty="0"/>
              <a:t>Issue 2-</a:t>
            </a:r>
            <a:r>
              <a:rPr lang="en-US" altLang="zh-TW" sz="2000" b="1" u="sng" dirty="0"/>
              <a:t>4</a:t>
            </a:r>
            <a:r>
              <a:rPr lang="en-GB" altLang="zh-TW" sz="2000" b="1" u="sng" dirty="0"/>
              <a:t>-</a:t>
            </a:r>
            <a:r>
              <a:rPr lang="en-US" altLang="zh-TW" sz="2000" b="1" u="sng" dirty="0"/>
              <a:t>2: relaxation factor determination</a:t>
            </a:r>
            <a:endParaRPr lang="zh-TW" altLang="zh-TW" sz="2000" dirty="0"/>
          </a:p>
          <a:p>
            <a:pPr lvl="0" fontAlgn="ctr" hangingPunct="0"/>
            <a:r>
              <a:rPr lang="en-GB" altLang="zh-TW" sz="2000" dirty="0"/>
              <a:t>Scaling factor defining the relaxed RLM/BFD evaluation period is defined based on</a:t>
            </a:r>
            <a:endParaRPr lang="zh-TW" altLang="zh-TW" sz="2000" dirty="0"/>
          </a:p>
          <a:p>
            <a:pPr lvl="1" hangingPunct="0"/>
            <a:r>
              <a:rPr lang="en-GB" altLang="zh-TW" sz="2000" dirty="0"/>
              <a:t>DRX cycle and RLM-RS periodicity</a:t>
            </a:r>
            <a:endParaRPr lang="zh-TW" altLang="zh-TW" sz="2000" dirty="0"/>
          </a:p>
          <a:p>
            <a:pPr lvl="2" hangingPunct="0"/>
            <a:r>
              <a:rPr lang="en-GB" altLang="zh-TW" dirty="0"/>
              <a:t>FFS based on </a:t>
            </a:r>
            <a:r>
              <a:rPr lang="en-US" altLang="zh-TW" dirty="0"/>
              <a:t>max(T</a:t>
            </a:r>
            <a:r>
              <a:rPr lang="en-US" altLang="zh-TW" baseline="-25000" dirty="0"/>
              <a:t>DRX</a:t>
            </a:r>
            <a:r>
              <a:rPr lang="en-US" altLang="zh-TW" dirty="0"/>
              <a:t>, T</a:t>
            </a:r>
            <a:r>
              <a:rPr lang="en-US" altLang="zh-TW" baseline="-25000" dirty="0"/>
              <a:t>SSB</a:t>
            </a:r>
            <a:r>
              <a:rPr lang="en-US" altLang="zh-TW" dirty="0"/>
              <a:t>)</a:t>
            </a:r>
            <a:endParaRPr lang="zh-TW" altLang="zh-TW" dirty="0"/>
          </a:p>
          <a:p>
            <a:pPr lvl="2" hangingPunct="0"/>
            <a:r>
              <a:rPr lang="en-GB" altLang="zh-TW" dirty="0"/>
              <a:t>FFS other factors are not precluded, e.g. </a:t>
            </a:r>
            <a:r>
              <a:rPr lang="en-US" altLang="zh-TW" dirty="0"/>
              <a:t>estimated SINR level, UE mobility, N factor, P factor, RS type, FR1 or FR2.</a:t>
            </a:r>
          </a:p>
          <a:p>
            <a:pPr hangingPunct="0"/>
            <a:r>
              <a:rPr lang="en-US" altLang="zh-TW" sz="2000" dirty="0"/>
              <a:t>FFS whether scaling factor can be different for different SINR regions (e.g. high/medium SINR)</a:t>
            </a:r>
          </a:p>
          <a:p>
            <a:pPr marL="0" indent="0" hangingPunct="0">
              <a:buNone/>
            </a:pPr>
            <a:r>
              <a:rPr lang="en-GB" altLang="zh-TW" sz="2000" b="1" u="sng" dirty="0"/>
              <a:t>Issue 2-</a:t>
            </a:r>
            <a:r>
              <a:rPr lang="en-US" altLang="zh-TW" sz="2000" b="1" u="sng" dirty="0"/>
              <a:t>4</a:t>
            </a:r>
            <a:r>
              <a:rPr lang="en-GB" altLang="zh-TW" sz="2000" b="1" u="sng" dirty="0"/>
              <a:t>-</a:t>
            </a:r>
            <a:r>
              <a:rPr lang="en-US" altLang="zh-TW" sz="2000" b="1" u="sng" dirty="0"/>
              <a:t>3: relaxation factor: different relaxation factor in FR1 and FR2</a:t>
            </a:r>
            <a:endParaRPr lang="zh-TW" altLang="zh-TW" sz="2000" dirty="0"/>
          </a:p>
          <a:p>
            <a:pPr hangingPunct="0"/>
            <a:r>
              <a:rPr lang="en-GB" altLang="zh-TW" sz="2000" dirty="0"/>
              <a:t>RAN4 further to discuss whether different relaxation factors can be allowed for FR1 and FR2 based on ongoing simulation study.</a:t>
            </a:r>
            <a:endParaRPr lang="zh-TW" altLang="zh-TW" sz="2000" dirty="0"/>
          </a:p>
          <a:p>
            <a:pPr lvl="2" hangingPunct="0"/>
            <a:endParaRPr lang="en-US" altLang="zh-TW" dirty="0"/>
          </a:p>
          <a:p>
            <a:pPr lvl="2" hangingPunct="0"/>
            <a:endParaRPr lang="zh-TW" altLang="zh-TW" dirty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5669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TW" sz="2000" b="1" u="sng" dirty="0"/>
              <a:t>Issue 2-</a:t>
            </a:r>
            <a:r>
              <a:rPr lang="en-US" altLang="zh-TW" sz="2000" b="1" u="sng" dirty="0"/>
              <a:t>5</a:t>
            </a:r>
            <a:r>
              <a:rPr lang="en-GB" altLang="zh-TW" sz="2000" b="1" u="sng" dirty="0"/>
              <a:t>-1: Reverting to the normal RLM operation</a:t>
            </a:r>
            <a:endParaRPr lang="zh-TW" altLang="zh-TW" sz="2000" dirty="0"/>
          </a:p>
          <a:p>
            <a:pPr marL="0" indent="0" fontAlgn="ctr">
              <a:buNone/>
            </a:pPr>
            <a:r>
              <a:rPr lang="en-GB" altLang="zh-TW" sz="2000" dirty="0"/>
              <a:t>The UE while performing relaxed RLM upon detecting certain number of out-of-sync indications or upon triggering T310 or upon observed link quality </a:t>
            </a:r>
            <a:r>
              <a:rPr lang="en-GB" altLang="zh-TW" sz="2000" dirty="0" smtClean="0"/>
              <a:t>degradation</a:t>
            </a:r>
            <a:r>
              <a:rPr lang="zh-TW" altLang="en-US" sz="2000" dirty="0" smtClean="0"/>
              <a:t> </a:t>
            </a:r>
            <a:r>
              <a:rPr lang="en-US" altLang="zh-TW" sz="2000" dirty="0"/>
              <a:t>or mobility state change</a:t>
            </a:r>
            <a:r>
              <a:rPr lang="en-GB" altLang="zh-TW" sz="2000" dirty="0"/>
              <a:t> reverts to the normal RLM operation (i.e. without relaxation).</a:t>
            </a:r>
            <a:endParaRPr lang="zh-TW" altLang="zh-TW" sz="2000" dirty="0"/>
          </a:p>
          <a:p>
            <a:pPr lvl="0" fontAlgn="ctr"/>
            <a:r>
              <a:rPr lang="en-US" altLang="zh-TW" sz="2000" dirty="0" smtClean="0"/>
              <a:t>FFS </a:t>
            </a:r>
            <a:r>
              <a:rPr lang="en-US" altLang="zh-TW" sz="2000" dirty="0"/>
              <a:t>the following options</a:t>
            </a:r>
            <a:endParaRPr lang="zh-TW" altLang="zh-TW" sz="2000" dirty="0"/>
          </a:p>
          <a:p>
            <a:pPr lvl="1" fontAlgn="ctr"/>
            <a:r>
              <a:rPr lang="en-GB" altLang="zh-TW" sz="2000" dirty="0"/>
              <a:t>Option 1a: revert when</a:t>
            </a:r>
            <a:r>
              <a:rPr lang="en-US" altLang="zh-TW" sz="2000" dirty="0"/>
              <a:t> the relaxation</a:t>
            </a:r>
            <a:r>
              <a:rPr lang="en-GB" altLang="zh-TW" sz="2000" dirty="0"/>
              <a:t> criterion is not met </a:t>
            </a:r>
            <a:endParaRPr lang="zh-TW" altLang="zh-TW" sz="2000" dirty="0"/>
          </a:p>
          <a:p>
            <a:pPr lvl="1" fontAlgn="ctr"/>
            <a:r>
              <a:rPr lang="en-US" altLang="zh-TW" sz="2000" dirty="0"/>
              <a:t>Option 1b: </a:t>
            </a:r>
            <a:r>
              <a:rPr lang="en-GB" altLang="zh-TW" sz="2000" dirty="0"/>
              <a:t>revert when N310 start</a:t>
            </a:r>
            <a:r>
              <a:rPr lang="en-US" altLang="zh-TW" sz="2000" dirty="0"/>
              <a:t>s</a:t>
            </a:r>
            <a:r>
              <a:rPr lang="en-GB" altLang="zh-TW" sz="2000" dirty="0"/>
              <a:t> to count</a:t>
            </a:r>
            <a:r>
              <a:rPr lang="en-US" altLang="zh-TW" sz="2000" dirty="0"/>
              <a:t>, i.e. 1 out-of-sync indication. </a:t>
            </a:r>
            <a:endParaRPr lang="zh-TW" altLang="zh-TW" sz="2000" dirty="0"/>
          </a:p>
          <a:p>
            <a:pPr lvl="1" fontAlgn="ctr"/>
            <a:r>
              <a:rPr lang="en-GB" altLang="zh-TW" sz="2000" dirty="0"/>
              <a:t>Option 1c: revert when T310 is running, i.e. N310 out-of-sync indication.</a:t>
            </a:r>
          </a:p>
          <a:p>
            <a:pPr lvl="1" fontAlgn="ctr"/>
            <a:r>
              <a:rPr lang="en-GB" altLang="zh-TW" sz="2000" dirty="0"/>
              <a:t>Option 1d: revert when observed link quality degradation. </a:t>
            </a:r>
            <a:endParaRPr lang="en-GB" altLang="zh-TW" sz="2000" dirty="0" smtClean="0"/>
          </a:p>
          <a:p>
            <a:pPr lvl="1" fontAlgn="ctr"/>
            <a:r>
              <a:rPr lang="en-GB" altLang="zh-TW" sz="2000" dirty="0"/>
              <a:t>Option 1e: revert </a:t>
            </a:r>
            <a:r>
              <a:rPr lang="en-US" altLang="zh-TW" sz="2000" dirty="0" smtClean="0"/>
              <a:t>regarding </a:t>
            </a:r>
            <a:r>
              <a:rPr lang="en-GB" altLang="zh-TW" sz="2000" dirty="0" smtClean="0"/>
              <a:t>observed </a:t>
            </a:r>
            <a:r>
              <a:rPr lang="en-US" altLang="zh-TW" sz="2000" dirty="0"/>
              <a:t>mobility state change. </a:t>
            </a:r>
            <a:endParaRPr lang="zh-TW" altLang="en-US" sz="2000" dirty="0"/>
          </a:p>
          <a:p>
            <a:pPr fontAlgn="ctr"/>
            <a:r>
              <a:rPr lang="en-US" altLang="zh-TW" sz="2000" dirty="0" smtClean="0"/>
              <a:t>Other </a:t>
            </a:r>
            <a:r>
              <a:rPr lang="en-US" altLang="zh-TW" sz="2000" dirty="0"/>
              <a:t>options are not precluded</a:t>
            </a:r>
            <a:endParaRPr lang="zh-TW" altLang="en-US" sz="2000" dirty="0"/>
          </a:p>
          <a:p>
            <a:pPr lvl="1" fontAlgn="ctr"/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5194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E7A3926-1EFC-40D7-902C-75F529FB1F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F0FD343-6777-4061-95D9-81AE5AF9F6D5}">
  <ds:schemaRefs>
    <ds:schemaRef ds:uri="http://schemas.microsoft.com/sharepoint/v3"/>
    <ds:schemaRef ds:uri="http://schemas.openxmlformats.org/package/2006/metadata/core-properties"/>
    <ds:schemaRef ds:uri="9b239327-9e80-40e4-b1b7-4394fed77a33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2f282d3b-eb4a-4b09-b61f-b9593442e286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5DABC4F-1144-43C4-AC9D-D60632704F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12934</TotalTime>
  <Words>1609</Words>
  <Application>Microsoft Office PowerPoint</Application>
  <PresentationFormat>寬螢幕</PresentationFormat>
  <Paragraphs>122</Paragraphs>
  <Slides>13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9" baseType="lpstr">
      <vt:lpstr>宋体</vt:lpstr>
      <vt:lpstr>新細明體</vt:lpstr>
      <vt:lpstr>Arial</vt:lpstr>
      <vt:lpstr>Calibri</vt:lpstr>
      <vt:lpstr>Calibri Light</vt:lpstr>
      <vt:lpstr>Office Theme</vt:lpstr>
      <vt:lpstr>WF on NR UE Power Saving Enhancements  (All agreements in RAN4#98e in email thread #238)</vt:lpstr>
      <vt:lpstr>Agreements in GTW</vt:lpstr>
      <vt:lpstr>Scenarios for power saving</vt:lpstr>
      <vt:lpstr>Scenarios for power saving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For Information (1)</vt:lpstr>
      <vt:lpstr>For Information (2)</vt:lpstr>
    </vt:vector>
  </TitlesOfParts>
  <Company>Qualcomm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Hsuanli Lin (林烜立)</cp:lastModifiedBy>
  <cp:revision>2041</cp:revision>
  <dcterms:created xsi:type="dcterms:W3CDTF">2016-04-13T15:12:29Z</dcterms:created>
  <dcterms:modified xsi:type="dcterms:W3CDTF">2021-02-03T22:43:20Z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3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4" name="_NewReviewCycle">
    <vt:lpwstr/>
  </property>
  <property fmtid="{D5CDD505-2E9C-101B-9397-08002B2CF9AE}" pid="5" name="_2015_ms_pID_7253432">
    <vt:lpwstr>/g==</vt:lpwstr>
  </property>
  <property fmtid="{D5CDD505-2E9C-101B-9397-08002B2CF9AE}" pid="6" name="TitusGUID">
    <vt:lpwstr>d13d0c97-1544-48d9-94ae-758c3fa742a4</vt:lpwstr>
  </property>
  <property fmtid="{D5CDD505-2E9C-101B-9397-08002B2CF9AE}" pid="7" name="CTP_TimeStamp">
    <vt:lpwstr>2018-05-24 00:15:42Z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0x010100F3E9551B3FDDA24EBF0A209BAAD637CA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1610951929</vt:lpwstr>
  </property>
</Properties>
</file>