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56" r:id="rId5"/>
    <p:sldId id="302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86967" autoAdjust="0"/>
  </p:normalViewPr>
  <p:slideViewPr>
    <p:cSldViewPr>
      <p:cViewPr varScale="1">
        <p:scale>
          <a:sx n="89" d="100"/>
          <a:sy n="89" d="100"/>
        </p:scale>
        <p:origin x="1641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C18BA-D159-4CAA-91CB-293234AEFFD7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5B331-4E92-4544-838C-A8DE42C47A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663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45B331-4E92-4544-838C-A8DE42C47A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0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#98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-e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25 Jan - 5 Feb, 2021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/>
              <a:t>WF on UE PRS measurement requirements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altLang="zh-CN" dirty="0"/>
              <a:t>R4-2103577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(1)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 Whether SRS periodicity should be accounted in measurement period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Option 1 </a:t>
                </a:r>
              </a:p>
              <a:p>
                <a:pPr lvl="2"/>
                <a:r>
                  <a:rPr lang="en-US" altLang="zh-CN" sz="2000" dirty="0">
                    <a:solidFill>
                      <a:srgbClr val="FF0000"/>
                    </a:solidFill>
                  </a:rPr>
                  <a:t>No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Option 2 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UE</m:t>
                        </m:r>
                        <m: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Rx</m:t>
                        </m:r>
                        <m:r>
                          <a:rPr lang="en-US" altLang="zh-CN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Tx</m:t>
                        </m:r>
                        <m: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total</m:t>
                        </m:r>
                      </m:sub>
                    </m:sSub>
                  </m:oMath>
                </a14:m>
                <a:r>
                  <a:rPr lang="en-US" altLang="zh-CN" sz="2000" dirty="0">
                    <a:solidFill>
                      <a:srgbClr val="FF0000"/>
                    </a:solidFill>
                  </a:rPr>
                  <a:t> can be extended if the SRS periodicity is longer than </a:t>
                </a:r>
                <a:r>
                  <a:rPr lang="en-US" altLang="zh-CN" sz="1800" dirty="0">
                    <a:solidFill>
                      <a:srgbClr val="FF0000"/>
                    </a:solidFill>
                  </a:rPr>
                  <a:t>max(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FF0000"/>
                    </a:solidFill>
                  </a:rPr>
                  <a:t>)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. </a:t>
                </a:r>
              </a:p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 Whether SRS dropping should be accounted in measurement period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Option 1  </a:t>
                </a:r>
              </a:p>
              <a:p>
                <a:pPr lvl="2"/>
                <a:r>
                  <a:rPr lang="en-US" altLang="zh-CN" sz="2000" dirty="0">
                    <a:solidFill>
                      <a:srgbClr val="FF0000"/>
                    </a:solidFill>
                  </a:rPr>
                  <a:t>No</a:t>
                </a: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Option 2  </a:t>
                </a:r>
              </a:p>
              <a:p>
                <a:pPr lvl="2"/>
                <a:r>
                  <a:rPr lang="en-US" altLang="zh-CN" sz="2100" dirty="0">
                    <a:solidFill>
                      <a:srgbClr val="FF0000"/>
                    </a:solidFill>
                  </a:rPr>
                  <a:t>UE is allowed to extend the UE Rx-</a:t>
                </a:r>
                <a:r>
                  <a:rPr lang="en-US" altLang="zh-CN" sz="21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zh-CN" sz="2100" dirty="0">
                    <a:solidFill>
                      <a:srgbClr val="FF0000"/>
                    </a:solidFill>
                  </a:rPr>
                  <a:t> measurement period (clarified in the requirements), but the exact value is not specified (aligned with RAN4 agreement on PRS dropping) </a:t>
                </a:r>
              </a:p>
              <a:p>
                <a:endParaRPr lang="en-US" altLang="zh-CN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  <a:blipFill rotWithShape="0">
                <a:blip r:embed="rId2"/>
                <a:stretch>
                  <a:fillRect l="-815" t="-1684" r="-667" b="-1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650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(2)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PRS/SRS proximity 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Option 1 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for UE Rx-</a:t>
            </a:r>
            <a:r>
              <a:rPr lang="en-US" altLang="zh-CN" sz="1900" dirty="0" err="1">
                <a:solidFill>
                  <a:srgbClr val="FF0000"/>
                </a:solidFill>
              </a:rPr>
              <a:t>Tx</a:t>
            </a:r>
            <a:r>
              <a:rPr lang="en-US" altLang="zh-CN" sz="1900" dirty="0">
                <a:solidFill>
                  <a:srgbClr val="FF0000"/>
                </a:solidFill>
              </a:rPr>
              <a:t> timing difference is applicable only if the configured parameters SRS-Slot-offset and SRS-Periodicity for SRS resource for positioning are such that any SRS transmission is within [-X, +X] </a:t>
            </a:r>
            <a:r>
              <a:rPr lang="en-US" altLang="zh-CN" sz="1900" dirty="0" err="1">
                <a:solidFill>
                  <a:srgbClr val="FF0000"/>
                </a:solidFill>
              </a:rPr>
              <a:t>ms</a:t>
            </a:r>
            <a:r>
              <a:rPr lang="en-US" altLang="zh-CN" sz="1900" dirty="0">
                <a:solidFill>
                  <a:srgbClr val="FF0000"/>
                </a:solidFill>
              </a:rPr>
              <a:t> of at least one DL PRS resource of each of the TRPs in the assistance data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X = 50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X = 160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X = 80 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requirements for UE Rx-</a:t>
            </a:r>
            <a:r>
              <a:rPr lang="en-US" altLang="zh-CN" sz="1900" dirty="0" err="1">
                <a:solidFill>
                  <a:srgbClr val="FF0000"/>
                </a:solidFill>
              </a:rPr>
              <a:t>Tx</a:t>
            </a:r>
            <a:r>
              <a:rPr lang="en-US" altLang="zh-CN" sz="1900" dirty="0">
                <a:solidFill>
                  <a:srgbClr val="FF0000"/>
                </a:solidFill>
              </a:rPr>
              <a:t> apply provided MIN(</a:t>
            </a:r>
            <a:r>
              <a:rPr lang="en-US" altLang="zh-CN" sz="1900" dirty="0" err="1">
                <a:solidFill>
                  <a:srgbClr val="FF0000"/>
                </a:solidFill>
              </a:rPr>
              <a:t>Tsrs</a:t>
            </a:r>
            <a:r>
              <a:rPr lang="en-US" altLang="zh-CN" sz="1900" dirty="0">
                <a:solidFill>
                  <a:srgbClr val="FF0000"/>
                </a:solidFill>
              </a:rPr>
              <a:t>, </a:t>
            </a:r>
            <a:r>
              <a:rPr lang="en-US" altLang="zh-CN" sz="1900" dirty="0" err="1">
                <a:solidFill>
                  <a:srgbClr val="FF0000"/>
                </a:solidFill>
              </a:rPr>
              <a:t>Tprs</a:t>
            </a:r>
            <a:r>
              <a:rPr lang="en-US" altLang="zh-CN" sz="1900" dirty="0">
                <a:solidFill>
                  <a:srgbClr val="FF0000"/>
                </a:solidFill>
              </a:rPr>
              <a:t>) ≤ 2*X; X = FFS (e.g. X = 160 ms)</a:t>
            </a:r>
          </a:p>
          <a:p>
            <a:pPr lvl="1"/>
            <a:r>
              <a:rPr lang="en-US" altLang="zh-CN" sz="21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requirements for UE Rx-Tx apply provided MIN(</a:t>
            </a:r>
            <a:r>
              <a:rPr lang="en-US" altLang="zh-CN" sz="1900" dirty="0" err="1">
                <a:solidFill>
                  <a:srgbClr val="FF0000"/>
                </a:solidFill>
              </a:rPr>
              <a:t>Tsrs</a:t>
            </a:r>
            <a:r>
              <a:rPr lang="en-US" altLang="zh-CN" sz="1900" dirty="0">
                <a:solidFill>
                  <a:srgbClr val="FF0000"/>
                </a:solidFill>
              </a:rPr>
              <a:t>, </a:t>
            </a:r>
            <a:r>
              <a:rPr lang="en-US" altLang="zh-CN" sz="1900" dirty="0" err="1">
                <a:solidFill>
                  <a:srgbClr val="FF0000"/>
                </a:solidFill>
              </a:rPr>
              <a:t>Tprs</a:t>
            </a:r>
            <a:r>
              <a:rPr lang="en-US" altLang="zh-CN" sz="1900" dirty="0">
                <a:solidFill>
                  <a:srgbClr val="FF0000"/>
                </a:solidFill>
              </a:rPr>
              <a:t>) ≤ Y; Y = FFS (e.g. Y = 320 ms)</a:t>
            </a:r>
          </a:p>
          <a:p>
            <a:pPr lvl="1"/>
            <a:endParaRPr lang="en-US" altLang="zh-CN" sz="2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98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(3)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Measurement period requirements with TA change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TA change due to TA command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UE </a:t>
            </a:r>
            <a:r>
              <a:rPr lang="en-US" altLang="zh-CN" sz="1600" dirty="0" err="1">
                <a:solidFill>
                  <a:srgbClr val="FF0000"/>
                </a:solidFill>
              </a:rPr>
              <a:t>behaviour</a:t>
            </a:r>
            <a:r>
              <a:rPr lang="en-US" altLang="zh-CN" sz="1600" dirty="0">
                <a:solidFill>
                  <a:srgbClr val="FF0000"/>
                </a:solidFill>
              </a:rPr>
              <a:t>: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Option 1</a:t>
            </a:r>
          </a:p>
          <a:p>
            <a:pPr lvl="4"/>
            <a:r>
              <a:rPr lang="en-US" altLang="zh-CN" sz="1200" dirty="0">
                <a:solidFill>
                  <a:srgbClr val="FF0000"/>
                </a:solidFill>
              </a:rPr>
              <a:t>UE shall continue UE Rx-Tx time difference measurement and meet accuracy requirements</a:t>
            </a:r>
          </a:p>
          <a:p>
            <a:pPr lvl="3"/>
            <a:r>
              <a:rPr lang="en-US" altLang="zh-CN" sz="1100" dirty="0">
                <a:solidFill>
                  <a:srgbClr val="FF0000"/>
                </a:solidFill>
              </a:rPr>
              <a:t>Option 2</a:t>
            </a:r>
          </a:p>
          <a:p>
            <a:pPr lvl="4"/>
            <a:r>
              <a:rPr lang="en-US" altLang="zh-CN" sz="1100" dirty="0">
                <a:solidFill>
                  <a:srgbClr val="FF0000"/>
                </a:solidFill>
              </a:rPr>
              <a:t>The UE shall discard the UE Rx-Tx time difference measurement if the uplink transmission timing (based on network-configured TA) changes during the UE Rx-Tx measurement period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Applicable measurement period requirements</a:t>
            </a:r>
          </a:p>
          <a:p>
            <a:pPr lvl="3"/>
            <a:r>
              <a:rPr lang="en-US" altLang="zh-CN" sz="1100" dirty="0">
                <a:solidFill>
                  <a:srgbClr val="FF0000"/>
                </a:solidFill>
              </a:rPr>
              <a:t>Option 1</a:t>
            </a:r>
          </a:p>
          <a:p>
            <a:pPr lvl="4"/>
            <a:r>
              <a:rPr lang="en-US" altLang="zh-CN" sz="1100" dirty="0">
                <a:solidFill>
                  <a:srgbClr val="FF0000"/>
                </a:solidFill>
              </a:rPr>
              <a:t>the UE Rx-Tx time difference measurement requirement are not applicable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TA change due to UE autonomous adjustment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UE </a:t>
            </a:r>
            <a:r>
              <a:rPr lang="en-US" altLang="zh-CN" sz="1600" dirty="0" err="1">
                <a:solidFill>
                  <a:srgbClr val="FF0000"/>
                </a:solidFill>
              </a:rPr>
              <a:t>behaviour</a:t>
            </a:r>
            <a:r>
              <a:rPr lang="en-US" altLang="zh-CN" sz="1600" dirty="0">
                <a:solidFill>
                  <a:srgbClr val="FF0000"/>
                </a:solidFill>
              </a:rPr>
              <a:t>: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Option 1</a:t>
            </a:r>
          </a:p>
          <a:p>
            <a:pPr lvl="4"/>
            <a:r>
              <a:rPr lang="en-US" altLang="zh-CN" sz="1200" dirty="0">
                <a:solidFill>
                  <a:srgbClr val="FF0000"/>
                </a:solidFill>
              </a:rPr>
              <a:t>UE shall continue UE Rx-Tx time difference measurement and UE Rx-Tx time difference measurement requirements shall apply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Option 2</a:t>
            </a:r>
          </a:p>
          <a:p>
            <a:pPr lvl="4"/>
            <a:r>
              <a:rPr lang="en-US" altLang="zh-CN" sz="1200" dirty="0">
                <a:solidFill>
                  <a:srgbClr val="FF0000"/>
                </a:solidFill>
              </a:rPr>
              <a:t>The UE shall discard the UE Rx-</a:t>
            </a:r>
            <a:r>
              <a:rPr lang="en-US" altLang="zh-CN" sz="1200" dirty="0" err="1">
                <a:solidFill>
                  <a:srgbClr val="FF0000"/>
                </a:solidFill>
              </a:rPr>
              <a:t>Tx</a:t>
            </a:r>
            <a:r>
              <a:rPr lang="en-US" altLang="zh-CN" sz="1200" dirty="0">
                <a:solidFill>
                  <a:srgbClr val="FF0000"/>
                </a:solidFill>
              </a:rPr>
              <a:t> time difference measurement if the uplink transmission timing (autonomous) changes during the UE Rx-</a:t>
            </a:r>
            <a:r>
              <a:rPr lang="en-US" altLang="zh-CN" sz="1200" dirty="0" err="1">
                <a:solidFill>
                  <a:srgbClr val="FF0000"/>
                </a:solidFill>
              </a:rPr>
              <a:t>Tx</a:t>
            </a:r>
            <a:r>
              <a:rPr lang="en-US" altLang="zh-CN" sz="1200" dirty="0">
                <a:solidFill>
                  <a:srgbClr val="FF0000"/>
                </a:solidFill>
              </a:rPr>
              <a:t> measurement period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 TA change due to NTA_offset change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1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No need to clarify UE Rx-Tx measurement requirements in case of </a:t>
            </a:r>
            <a:r>
              <a:rPr lang="en-US" altLang="zh-CN" sz="1200" dirty="0" err="1">
                <a:solidFill>
                  <a:srgbClr val="FF0000"/>
                </a:solidFill>
              </a:rPr>
              <a:t>NTA_offset</a:t>
            </a:r>
            <a:r>
              <a:rPr lang="en-US" altLang="zh-CN" sz="1200" dirty="0">
                <a:solidFill>
                  <a:srgbClr val="FF0000"/>
                </a:solidFill>
              </a:rPr>
              <a:t> change and the current accuracy requirements apply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No need to clarify UE Rx-Tx measurement requirements in case of </a:t>
            </a:r>
            <a:r>
              <a:rPr lang="en-US" altLang="zh-CN" sz="1200" dirty="0" err="1">
                <a:solidFill>
                  <a:srgbClr val="FF0000"/>
                </a:solidFill>
              </a:rPr>
              <a:t>NTA_offset</a:t>
            </a:r>
            <a:r>
              <a:rPr lang="en-US" altLang="zh-CN" sz="1200" dirty="0">
                <a:solidFill>
                  <a:srgbClr val="FF0000"/>
                </a:solidFill>
              </a:rPr>
              <a:t> change, provided the current accuracy requirements do not apply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3</a:t>
            </a:r>
          </a:p>
          <a:p>
            <a:pPr lvl="3"/>
            <a:r>
              <a:rPr lang="en-US" altLang="zh-CN" sz="1200" dirty="0">
                <a:solidFill>
                  <a:srgbClr val="FF0000"/>
                </a:solidFill>
              </a:rPr>
              <a:t>It is clarified in UE Rx-</a:t>
            </a:r>
            <a:r>
              <a:rPr lang="en-US" altLang="zh-CN" sz="1200" dirty="0" err="1">
                <a:solidFill>
                  <a:srgbClr val="FF0000"/>
                </a:solidFill>
              </a:rPr>
              <a:t>Tx</a:t>
            </a:r>
            <a:r>
              <a:rPr lang="en-US" altLang="zh-CN" sz="1200" dirty="0">
                <a:solidFill>
                  <a:srgbClr val="FF0000"/>
                </a:solidFill>
              </a:rPr>
              <a:t> measurement requirements (section 9.9.4 in TS 38.133</a:t>
            </a:r>
            <a:r>
              <a:rPr lang="en-US" altLang="zh-CN" sz="1200">
                <a:solidFill>
                  <a:srgbClr val="FF0000"/>
                </a:solidFill>
              </a:rPr>
              <a:t>) </a:t>
            </a:r>
            <a:r>
              <a:rPr lang="en-US" altLang="zh-CN" sz="1200">
                <a:solidFill>
                  <a:srgbClr val="FF0000"/>
                </a:solidFill>
              </a:rPr>
              <a:t>are </a:t>
            </a:r>
            <a:r>
              <a:rPr lang="en-US" altLang="zh-CN" sz="1200" dirty="0">
                <a:solidFill>
                  <a:srgbClr val="FF0000"/>
                </a:solidFill>
              </a:rPr>
              <a:t>not applicable if the </a:t>
            </a:r>
            <a:r>
              <a:rPr lang="en-US" altLang="zh-CN" sz="1200" dirty="0" err="1">
                <a:solidFill>
                  <a:srgbClr val="FF0000"/>
                </a:solidFill>
              </a:rPr>
              <a:t>NTA_offset</a:t>
            </a:r>
            <a:r>
              <a:rPr lang="en-US" altLang="zh-CN" sz="1200" dirty="0">
                <a:solidFill>
                  <a:srgbClr val="FF0000"/>
                </a:solidFill>
              </a:rPr>
              <a:t> changes during the measurement period</a:t>
            </a:r>
          </a:p>
        </p:txBody>
      </p:sp>
    </p:spTree>
    <p:extLst>
      <p:ext uri="{BB962C8B-B14F-4D97-AF65-F5344CB8AC3E}">
        <p14:creationId xmlns:p14="http://schemas.microsoft.com/office/powerpoint/2010/main" val="334311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UE Rx-</a:t>
            </a:r>
            <a:r>
              <a:rPr lang="en-US" altLang="zh-CN" sz="3200" dirty="0" err="1"/>
              <a:t>Tx</a:t>
            </a:r>
            <a:r>
              <a:rPr lang="en-US" altLang="zh-CN" sz="3200" dirty="0"/>
              <a:t> (4)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Measurement period requirements with cell change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cell </a:t>
            </a:r>
            <a:r>
              <a:rPr lang="fr-FR" altLang="zh-CN" sz="2100" dirty="0">
                <a:solidFill>
                  <a:srgbClr val="FF0000"/>
                </a:solidFill>
              </a:rPr>
              <a:t>change </a:t>
            </a:r>
            <a:r>
              <a:rPr lang="fr-FR" altLang="zh-CN" sz="2100" dirty="0" err="1">
                <a:solidFill>
                  <a:srgbClr val="FF0000"/>
                </a:solidFill>
              </a:rPr>
              <a:t>impacting</a:t>
            </a:r>
            <a:r>
              <a:rPr lang="fr-FR" altLang="zh-CN" sz="2100" dirty="0">
                <a:solidFill>
                  <a:srgbClr val="FF0000"/>
                </a:solidFill>
              </a:rPr>
              <a:t> </a:t>
            </a:r>
            <a:r>
              <a:rPr lang="fr-FR" altLang="zh-CN" sz="2100">
                <a:solidFill>
                  <a:srgbClr val="FF0000"/>
                </a:solidFill>
              </a:rPr>
              <a:t>SRS </a:t>
            </a:r>
            <a:r>
              <a:rPr lang="fr-FR" altLang="zh-CN" sz="2100">
                <a:solidFill>
                  <a:srgbClr val="FF0000"/>
                </a:solidFill>
              </a:rPr>
              <a:t>configuration</a:t>
            </a:r>
            <a:endParaRPr lang="en-US" altLang="zh-CN" sz="2100" dirty="0">
              <a:solidFill>
                <a:srgbClr val="FF0000"/>
              </a:solidFill>
            </a:endParaRP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1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No need to specify requirements for SRS reconfiguration.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2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If the serving cell (</a:t>
            </a:r>
            <a:r>
              <a:rPr lang="en-US" altLang="zh-CN" sz="1500" dirty="0" err="1">
                <a:solidFill>
                  <a:srgbClr val="FF0000"/>
                </a:solidFill>
              </a:rPr>
              <a:t>PCell</a:t>
            </a:r>
            <a:r>
              <a:rPr lang="en-US" altLang="zh-CN" sz="1500" dirty="0">
                <a:solidFill>
                  <a:srgbClr val="FF0000"/>
                </a:solidFill>
              </a:rPr>
              <a:t>, </a:t>
            </a:r>
            <a:r>
              <a:rPr lang="en-US" altLang="zh-CN" sz="1500" dirty="0" err="1">
                <a:solidFill>
                  <a:srgbClr val="FF0000"/>
                </a:solidFill>
              </a:rPr>
              <a:t>PSCell</a:t>
            </a:r>
            <a:r>
              <a:rPr lang="en-US" altLang="zh-CN" sz="1500" dirty="0">
                <a:solidFill>
                  <a:srgbClr val="FF0000"/>
                </a:solidFill>
              </a:rPr>
              <a:t>, or </a:t>
            </a:r>
            <a:r>
              <a:rPr lang="en-US" altLang="zh-CN" sz="1500" dirty="0" err="1">
                <a:solidFill>
                  <a:srgbClr val="FF0000"/>
                </a:solidFill>
              </a:rPr>
              <a:t>SCell</a:t>
            </a:r>
            <a:r>
              <a:rPr lang="en-US" altLang="zh-CN" sz="1500" dirty="0">
                <a:solidFill>
                  <a:srgbClr val="FF0000"/>
                </a:solidFill>
              </a:rPr>
              <a:t>) configured with the SRS for positioning changes during the measurement period, UE Rx-Tx measurement requirements do not apply</a:t>
            </a: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What is the UE </a:t>
            </a:r>
            <a:r>
              <a:rPr lang="en-US" altLang="zh-CN" sz="1500" dirty="0" err="1">
                <a:solidFill>
                  <a:srgbClr val="FF0000"/>
                </a:solidFill>
              </a:rPr>
              <a:t>behaviour</a:t>
            </a:r>
            <a:r>
              <a:rPr lang="en-US" altLang="zh-CN" sz="1500" dirty="0">
                <a:solidFill>
                  <a:srgbClr val="FF0000"/>
                </a:solidFill>
              </a:rPr>
              <a:t> in this case?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3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If the serving cell (</a:t>
            </a:r>
            <a:r>
              <a:rPr lang="en-US" altLang="zh-CN" sz="1500" dirty="0" err="1">
                <a:solidFill>
                  <a:srgbClr val="FF0000"/>
                </a:solidFill>
              </a:rPr>
              <a:t>PCell</a:t>
            </a:r>
            <a:r>
              <a:rPr lang="en-US" altLang="zh-CN" sz="1500" dirty="0">
                <a:solidFill>
                  <a:srgbClr val="FF0000"/>
                </a:solidFill>
              </a:rPr>
              <a:t>, </a:t>
            </a:r>
            <a:r>
              <a:rPr lang="en-US" altLang="zh-CN" sz="1500" dirty="0" err="1">
                <a:solidFill>
                  <a:srgbClr val="FF0000"/>
                </a:solidFill>
              </a:rPr>
              <a:t>PSCell</a:t>
            </a:r>
            <a:r>
              <a:rPr lang="en-US" altLang="zh-CN" sz="1500" dirty="0">
                <a:solidFill>
                  <a:srgbClr val="FF0000"/>
                </a:solidFill>
              </a:rPr>
              <a:t>, or </a:t>
            </a:r>
            <a:r>
              <a:rPr lang="en-US" altLang="zh-CN" sz="1500" dirty="0" err="1">
                <a:solidFill>
                  <a:srgbClr val="FF0000"/>
                </a:solidFill>
              </a:rPr>
              <a:t>SCell</a:t>
            </a:r>
            <a:r>
              <a:rPr lang="en-US" altLang="zh-CN" sz="1500" dirty="0">
                <a:solidFill>
                  <a:srgbClr val="FF0000"/>
                </a:solidFill>
              </a:rPr>
              <a:t>) configured with the SRS for the measurement, changes during the measurement period, UE Rx-Tx time difference measurement is restarted, after the SRS reconfiguration on the target cell is complete. </a:t>
            </a: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In this case, the UE shall restart the UE Rx-Tx time difference measurement after the SRS reconfiguration on the target cell is complete.</a:t>
            </a:r>
          </a:p>
          <a:p>
            <a:pPr lvl="1"/>
            <a:r>
              <a:rPr lang="fr-FR" altLang="zh-CN" sz="2000" dirty="0">
                <a:solidFill>
                  <a:srgbClr val="FF0000"/>
                </a:solidFill>
              </a:rPr>
              <a:t>cell change </a:t>
            </a:r>
            <a:r>
              <a:rPr lang="fr-FR" altLang="zh-CN" sz="2100" dirty="0">
                <a:solidFill>
                  <a:srgbClr val="FF0000"/>
                </a:solidFill>
              </a:rPr>
              <a:t>not </a:t>
            </a:r>
            <a:r>
              <a:rPr lang="fr-FR" altLang="zh-CN" sz="2100" dirty="0" err="1">
                <a:solidFill>
                  <a:srgbClr val="FF0000"/>
                </a:solidFill>
              </a:rPr>
              <a:t>impacting</a:t>
            </a:r>
            <a:r>
              <a:rPr lang="fr-FR" altLang="zh-CN" sz="2100" dirty="0">
                <a:solidFill>
                  <a:srgbClr val="FF0000"/>
                </a:solidFill>
              </a:rPr>
              <a:t> </a:t>
            </a:r>
            <a:r>
              <a:rPr lang="fr-FR" altLang="zh-CN" sz="2100">
                <a:solidFill>
                  <a:srgbClr val="FF0000"/>
                </a:solidFill>
              </a:rPr>
              <a:t>SRS </a:t>
            </a:r>
            <a:r>
              <a:rPr lang="fr-FR" altLang="zh-CN" sz="2100">
                <a:solidFill>
                  <a:srgbClr val="FF0000"/>
                </a:solidFill>
              </a:rPr>
              <a:t>configuration</a:t>
            </a:r>
            <a:endParaRPr lang="en-US" altLang="zh-CN" sz="2100" dirty="0">
              <a:solidFill>
                <a:srgbClr val="FF0000"/>
              </a:solidFill>
            </a:endParaRP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1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if the </a:t>
            </a:r>
            <a:r>
              <a:rPr lang="en-US" altLang="zh-CN" sz="1500" dirty="0">
                <a:solidFill>
                  <a:srgbClr val="FF0000"/>
                </a:solidFill>
              </a:rPr>
              <a:t>serving cell (</a:t>
            </a:r>
            <a:r>
              <a:rPr lang="en-US" altLang="zh-CN" sz="1500" dirty="0" err="1">
                <a:solidFill>
                  <a:srgbClr val="FF0000"/>
                </a:solidFill>
              </a:rPr>
              <a:t>PSCell</a:t>
            </a:r>
            <a:r>
              <a:rPr lang="en-US" altLang="zh-CN" sz="1500" dirty="0">
                <a:solidFill>
                  <a:srgbClr val="FF0000"/>
                </a:solidFill>
              </a:rPr>
              <a:t> or </a:t>
            </a:r>
            <a:r>
              <a:rPr lang="en-US" altLang="zh-CN" sz="1500" dirty="0" err="1">
                <a:solidFill>
                  <a:srgbClr val="FF0000"/>
                </a:solidFill>
              </a:rPr>
              <a:t>SCell</a:t>
            </a:r>
            <a:r>
              <a:rPr lang="en-US" altLang="zh-CN" sz="1500" dirty="0">
                <a:solidFill>
                  <a:srgbClr val="FF0000"/>
                </a:solidFill>
              </a:rPr>
              <a:t>) changes while not configured </a:t>
            </a:r>
            <a:r>
              <a:rPr lang="en-US" altLang="zh-CN" sz="1500" dirty="0">
                <a:solidFill>
                  <a:srgbClr val="FF0000"/>
                </a:solidFill>
              </a:rPr>
              <a:t>with the SRS for positioning, the UE shall continue the on-going UE Rx-Tx time </a:t>
            </a:r>
            <a:r>
              <a:rPr lang="en-US" altLang="zh-CN" sz="1500">
                <a:solidFill>
                  <a:srgbClr val="FF0000"/>
                </a:solidFill>
              </a:rPr>
              <a:t>difference </a:t>
            </a:r>
            <a:r>
              <a:rPr lang="en-US" altLang="zh-CN" sz="1500" smtClean="0">
                <a:solidFill>
                  <a:srgbClr val="FF0000"/>
                </a:solidFill>
              </a:rPr>
              <a:t>measurement</a:t>
            </a:r>
            <a:endParaRPr lang="en-US" altLang="zh-CN" sz="15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the current measurement period applies</a:t>
            </a: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accuracy requirements in clause 10.1.25 apply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Option 2</a:t>
            </a:r>
          </a:p>
          <a:p>
            <a:pPr lvl="3"/>
            <a:r>
              <a:rPr lang="en-US" altLang="zh-CN" sz="1500" dirty="0">
                <a:solidFill>
                  <a:srgbClr val="FF0000"/>
                </a:solidFill>
              </a:rPr>
              <a:t>if the serving cell (</a:t>
            </a:r>
            <a:r>
              <a:rPr lang="en-US" altLang="zh-CN" sz="1500" dirty="0" err="1">
                <a:solidFill>
                  <a:srgbClr val="FF0000"/>
                </a:solidFill>
              </a:rPr>
              <a:t>PSCell</a:t>
            </a:r>
            <a:r>
              <a:rPr lang="en-US" altLang="zh-CN" sz="1500" dirty="0">
                <a:solidFill>
                  <a:srgbClr val="FF0000"/>
                </a:solidFill>
              </a:rPr>
              <a:t> or </a:t>
            </a:r>
            <a:r>
              <a:rPr lang="en-US" altLang="zh-CN" sz="1500" dirty="0" err="1">
                <a:solidFill>
                  <a:srgbClr val="FF0000"/>
                </a:solidFill>
              </a:rPr>
              <a:t>SCell</a:t>
            </a:r>
            <a:r>
              <a:rPr lang="en-US" altLang="zh-CN" sz="1500" dirty="0">
                <a:solidFill>
                  <a:srgbClr val="FF0000"/>
                </a:solidFill>
              </a:rPr>
              <a:t>) changes while not configured with the SRS for positioning, the UE shall continue the on-going UE Rx-Tx time </a:t>
            </a:r>
            <a:r>
              <a:rPr lang="en-US" altLang="zh-CN" sz="1500">
                <a:solidFill>
                  <a:srgbClr val="FF0000"/>
                </a:solidFill>
              </a:rPr>
              <a:t>difference </a:t>
            </a:r>
            <a:r>
              <a:rPr lang="en-US" altLang="zh-CN" sz="1500">
                <a:solidFill>
                  <a:srgbClr val="FF0000"/>
                </a:solidFill>
              </a:rPr>
              <a:t>measurement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the current measurement period is extended</a:t>
            </a:r>
          </a:p>
          <a:p>
            <a:pPr lvl="4"/>
            <a:r>
              <a:rPr lang="en-US" altLang="zh-CN" sz="1500" dirty="0">
                <a:solidFill>
                  <a:srgbClr val="FF0000"/>
                </a:solidFill>
              </a:rPr>
              <a:t>accuracy requirements in clause 10.1.25 apply</a:t>
            </a:r>
          </a:p>
        </p:txBody>
      </p:sp>
    </p:spTree>
    <p:extLst>
      <p:ext uri="{BB962C8B-B14F-4D97-AF65-F5344CB8AC3E}">
        <p14:creationId xmlns:p14="http://schemas.microsoft.com/office/powerpoint/2010/main" val="283126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CSSF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73325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Whether a PLF is considered as candidate for a MG occasion when part but not all resources on that PFL are within the MGL of the MG occasion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smtClean="0">
                <a:solidFill>
                  <a:srgbClr val="FF0000"/>
                </a:solidFill>
              </a:rPr>
              <a:t>PFL </a:t>
            </a:r>
            <a:r>
              <a:rPr lang="en-US" altLang="zh-CN" sz="1900" dirty="0">
                <a:solidFill>
                  <a:srgbClr val="FF0000"/>
                </a:solidFill>
              </a:rPr>
              <a:t>is counted as candidate for a MG occasion if at least one PRS </a:t>
            </a:r>
            <a:r>
              <a:rPr lang="en-US" altLang="zh-CN" sz="1900">
                <a:solidFill>
                  <a:srgbClr val="FF0000"/>
                </a:solidFill>
              </a:rPr>
              <a:t>resource </a:t>
            </a:r>
            <a:r>
              <a:rPr lang="en-US" altLang="zh-CN" sz="1900" smtClean="0">
                <a:solidFill>
                  <a:srgbClr val="FF0000"/>
                </a:solidFill>
              </a:rPr>
              <a:t>on </a:t>
            </a:r>
            <a:r>
              <a:rPr lang="en-US" altLang="zh-CN" sz="1900" dirty="0">
                <a:solidFill>
                  <a:srgbClr val="FF0000"/>
                </a:solidFill>
              </a:rPr>
              <a:t>that PFL is fully covered by the MGL excluding RF switching time.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>
                <a:solidFill>
                  <a:srgbClr val="FF0000"/>
                </a:solidFill>
              </a:rPr>
              <a:t>Yes</a:t>
            </a:r>
            <a:r>
              <a:rPr lang="en-US" altLang="zh-CN" sz="1900" dirty="0">
                <a:solidFill>
                  <a:srgbClr val="FF0000"/>
                </a:solidFill>
              </a:rPr>
              <a:t>, a PFL is counted as candidate for a MG occasion if a sufficient number of PRS symbols are contained within MGL excluding RF switching time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FFS for the sum-based approach, Selection of one PFL in CSSF calculation for PRS measurement period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Only </a:t>
            </a:r>
            <a:r>
              <a:rPr lang="en-US" altLang="zh-CN" sz="1900">
                <a:solidFill>
                  <a:srgbClr val="FF0000"/>
                </a:solidFill>
              </a:rPr>
              <a:t>one </a:t>
            </a:r>
            <a:r>
              <a:rPr lang="en-US" altLang="zh-CN" sz="1900" smtClean="0">
                <a:solidFill>
                  <a:srgbClr val="FF0000"/>
                </a:solidFill>
              </a:rPr>
              <a:t>PRS </a:t>
            </a:r>
            <a:r>
              <a:rPr lang="en-US" altLang="zh-CN" sz="1900" dirty="0">
                <a:solidFill>
                  <a:srgbClr val="FF0000"/>
                </a:solidFill>
              </a:rPr>
              <a:t>frequency layer with a short periodicity would co</a:t>
            </a:r>
            <a:r>
              <a:rPr lang="en-US" altLang="zh-CN" sz="1900" dirty="0">
                <a:solidFill>
                  <a:srgbClr val="FF0000"/>
                </a:solidFill>
              </a:rPr>
              <a:t>mpete for MG with other gap-based RRM measurements at a time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Selection of the one PRS frequency layer for measurement is up to UE implementation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For PFLs that do not satisfy the long periodicity condition, CSSF would be calculated by counting only one PFL at a time.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For RRM frequency layers, N intermediate CSSF values would be calculated, when N is the number of PFLs and each intermediate CSSF value accounts for only one of the PFLs. FFS: The CSSF value for a RRM frequency layer could be the highest among the N intermediate CSSF values or chosen depending on with PFL is being processed at the time.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CSSF should be defined on per MG occasion basis, i.e. a PRS frequency layer is counted as candidate for a MG occasion if at least one PRS resource occasion is fully covered by the MGL excluding RF switching time.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Count only a single PLF for each MG occasion.</a:t>
            </a:r>
          </a:p>
          <a:p>
            <a:r>
              <a:rPr lang="en-US" altLang="zh-CN" sz="2400">
                <a:solidFill>
                  <a:srgbClr val="FF0000"/>
                </a:solidFill>
              </a:rPr>
              <a:t>FFS For </a:t>
            </a:r>
            <a:r>
              <a:rPr lang="en-US" altLang="zh-CN" sz="2400" dirty="0">
                <a:solidFill>
                  <a:srgbClr val="FF0000"/>
                </a:solidFill>
              </a:rPr>
              <a:t>the sum-based approach, CSSF for RRM measurements on a carrier frequency with PRS measurements</a:t>
            </a:r>
          </a:p>
          <a:p>
            <a:pPr lvl="1"/>
            <a:r>
              <a:rPr lang="en-US" altLang="zh-CN" sz="2200" dirty="0">
                <a:solidFill>
                  <a:srgbClr val="FF0000"/>
                </a:solidFill>
              </a:rPr>
              <a:t>Option 1: Rel-15 approach</a:t>
            </a:r>
          </a:p>
        </p:txBody>
      </p:sp>
    </p:spTree>
    <p:extLst>
      <p:ext uri="{BB962C8B-B14F-4D97-AF65-F5344CB8AC3E}">
        <p14:creationId xmlns:p14="http://schemas.microsoft.com/office/powerpoint/2010/main" val="20474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CSSF (2)</a:t>
            </a:r>
            <a:endParaRPr lang="zh-CN" altLang="en-US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4"/>
                <a:ext cx="8229600" cy="5733256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FFS: Definition </a:t>
                </a:r>
                <a:r>
                  <a:rPr lang="en-US" altLang="zh-CN" sz="2400" dirty="0">
                    <a:solidFill>
                      <a:srgbClr val="FF0000"/>
                    </a:solidFill>
                  </a:rPr>
                  <a:t>of long periodicity measurement</a:t>
                </a:r>
              </a:p>
              <a:p>
                <a:pPr lvl="1"/>
                <a:r>
                  <a:rPr lang="en-US" altLang="zh-CN" sz="2300" dirty="0">
                    <a:solidFill>
                      <a:srgbClr val="FF0000"/>
                    </a:solidFill>
                  </a:rPr>
                  <a:t>Option 1</a:t>
                </a:r>
              </a:p>
              <a:p>
                <a:pPr lvl="2"/>
                <a:r>
                  <a:rPr lang="en-US" altLang="zh-CN" sz="1900" dirty="0">
                    <a:solidFill>
                      <a:srgbClr val="FF0000"/>
                    </a:solidFill>
                  </a:rPr>
                  <a:t>Tavailable,i≥320ms .</a:t>
                </a:r>
              </a:p>
              <a:p>
                <a:pPr lvl="1"/>
                <a:r>
                  <a:rPr lang="en-US" altLang="zh-CN" sz="2300" dirty="0">
                    <a:solidFill>
                      <a:srgbClr val="FF0000"/>
                    </a:solidFill>
                  </a:rPr>
                  <a:t>Option 2</a:t>
                </a:r>
              </a:p>
              <a:p>
                <a:pPr lvl="2"/>
                <a:r>
                  <a:rPr lang="en-US" altLang="zh-CN" sz="1900" dirty="0">
                    <a:solidFill>
                      <a:srgbClr val="FF0000"/>
                    </a:solidFill>
                  </a:rPr>
                  <a:t>max(</a:t>
                </a:r>
                <a:r>
                  <a:rPr lang="en-US" altLang="zh-CN" sz="1900" dirty="0" err="1">
                    <a:solidFill>
                      <a:srgbClr val="FF0000"/>
                    </a:solidFill>
                  </a:rPr>
                  <a:t>Tprs</a:t>
                </a:r>
                <a:r>
                  <a:rPr lang="en-US" altLang="zh-CN" sz="1900" dirty="0">
                    <a:solidFill>
                      <a:srgbClr val="FF0000"/>
                    </a:solidFill>
                  </a:rPr>
                  <a:t> * X * dl-</a:t>
                </a:r>
                <a:r>
                  <a:rPr lang="en-US" altLang="zh-CN" sz="1900" dirty="0" err="1">
                    <a:solidFill>
                      <a:srgbClr val="FF0000"/>
                    </a:solidFill>
                  </a:rPr>
                  <a:t>prs</a:t>
                </a:r>
                <a:r>
                  <a:rPr lang="en-US" altLang="zh-CN" sz="1900" dirty="0">
                    <a:solidFill>
                      <a:srgbClr val="FF0000"/>
                    </a:solidFill>
                  </a:rPr>
                  <a:t>-</a:t>
                </a:r>
                <a:r>
                  <a:rPr lang="en-US" altLang="zh-CN" sz="1900" dirty="0" err="1">
                    <a:solidFill>
                      <a:srgbClr val="FF0000"/>
                    </a:solidFill>
                  </a:rPr>
                  <a:t>MutingBitRepetitionFactor</a:t>
                </a:r>
                <a:r>
                  <a:rPr lang="en-US" altLang="zh-CN" sz="1900" dirty="0">
                    <a:solidFill>
                      <a:srgbClr val="FF0000"/>
                    </a:solidFill>
                  </a:rPr>
                  <a:t>) &gt;=320ms, where X is the length of NR-MutingPattern-r16 for mutingOption1-r16r</a:t>
                </a:r>
              </a:p>
              <a:p>
                <a:pPr lvl="1"/>
                <a:r>
                  <a:rPr lang="en-US" altLang="zh-CN" sz="2300" dirty="0">
                    <a:solidFill>
                      <a:srgbClr val="FF0000"/>
                    </a:solidFill>
                  </a:rPr>
                  <a:t>Option 3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altLang="zh-CN" sz="19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𝐿𝐶</m:t>
                    </m:r>
                    <m:sSub>
                      <m:sSub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𝑜𝑣𝑒𝑟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𝑎𝑙𝑙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9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𝑃𝑅𝑆</m:t>
                            </m:r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 </m:t>
                            </m:r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𝑚𝑢𝑡𝑖𝑛𝑔</m:t>
                            </m:r>
                          </m:sub>
                        </m:sSub>
                        <m:d>
                          <m:dPr>
                            <m:ctrlPr>
                              <a:rPr lang="zh-CN" altLang="zh-CN" sz="19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</m:d>
                      </m:e>
                    </m:d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≥160 </m:t>
                    </m:r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𝑚𝑠</m:t>
                    </m:r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 where </a:t>
                </a:r>
                <a14:m>
                  <m:oMath xmlns:m="http://schemas.openxmlformats.org/officeDocument/2006/math"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 is the PRS resource set index within a PFL,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𝑃𝑅𝑆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𝑚𝑢𝑡𝑖𝑛𝑔</m:t>
                        </m:r>
                      </m:sub>
                    </m:sSub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𝑃𝑅𝑆</m:t>
                        </m:r>
                      </m:sub>
                    </m:sSub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  <m:d>
                          <m:dPr>
                            <m:ctrlPr>
                              <a:rPr lang="zh-CN" altLang="zh-CN" sz="19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dl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PRS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1900" i="1">
                            <a:solidFill>
                              <a:srgbClr val="FF0000"/>
                            </a:solidFill>
                            <a:latin typeface="+mj-lt"/>
                          </a:rPr>
                          <m:t>MultiBitRepetitionFactor</m:t>
                        </m:r>
                        <m:d>
                          <m:dPr>
                            <m:ctrlPr>
                              <a:rPr lang="zh-CN" altLang="zh-CN" sz="19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𝑃𝑅𝑆</m:t>
                        </m:r>
                      </m:sub>
                    </m:sSub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 is the PRS resource periodicity and </a:t>
                </a:r>
                <a14:m>
                  <m:oMath xmlns:m="http://schemas.openxmlformats.org/officeDocument/2006/math">
                    <m:r>
                      <a:rPr lang="en-US" altLang="zh-CN" sz="19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𝑋</m:t>
                    </m:r>
                    <m:d>
                      <m:dPr>
                        <m:ctrlPr>
                          <a:rPr lang="zh-CN" altLang="zh-CN" sz="19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altLang="zh-CN" sz="1900" dirty="0">
                    <a:solidFill>
                      <a:srgbClr val="FF0000"/>
                    </a:solidFill>
                    <a:latin typeface="+mj-lt"/>
                  </a:rPr>
                  <a:t> is the number of consecutive zeros in </a:t>
                </a:r>
                <a:r>
                  <a:rPr lang="en-GB" altLang="zh-CN" sz="1900" i="1" dirty="0">
                    <a:solidFill>
                      <a:srgbClr val="FF0000"/>
                    </a:solidFill>
                    <a:latin typeface="+mj-lt"/>
                  </a:rPr>
                  <a:t>NR-MutingPattern-r16</a:t>
                </a:r>
                <a:r>
                  <a:rPr lang="en-GB" altLang="zh-CN" sz="1900" dirty="0">
                    <a:solidFill>
                      <a:srgbClr val="FF0000"/>
                    </a:solidFill>
                    <a:latin typeface="+mj-lt"/>
                  </a:rPr>
                  <a:t> for </a:t>
                </a:r>
                <a:r>
                  <a:rPr lang="en-GB" altLang="zh-CN" sz="1900" i="1" dirty="0">
                    <a:solidFill>
                      <a:srgbClr val="FF0000"/>
                    </a:solidFill>
                    <a:latin typeface="+mj-lt"/>
                  </a:rPr>
                  <a:t>mutingOption1-r16</a:t>
                </a:r>
                <a:endParaRPr lang="en-US" altLang="zh-CN" sz="1900" dirty="0">
                  <a:solidFill>
                    <a:srgbClr val="FF0000"/>
                  </a:solidFill>
                  <a:latin typeface="+mj-lt"/>
                </a:endParaRPr>
              </a:p>
              <a:p>
                <a:pPr lvl="1"/>
                <a:r>
                  <a:rPr lang="en-US" altLang="zh-CN" sz="2300" dirty="0">
                    <a:solidFill>
                      <a:srgbClr val="FF0000"/>
                    </a:solidFill>
                  </a:rPr>
                  <a:t>Option 4</a:t>
                </a: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4"/>
                <a:ext cx="8229600" cy="5733256"/>
              </a:xfrm>
              <a:blipFill rotWithShape="0">
                <a:blip r:embed="rId2"/>
                <a:stretch>
                  <a:fillRect l="-963" t="-851" r="-1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81927"/>
              </p:ext>
            </p:extLst>
          </p:nvPr>
        </p:nvGraphicFramePr>
        <p:xfrm>
          <a:off x="1547664" y="5877272"/>
          <a:ext cx="6419088" cy="648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86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90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PRS periodicity (ms)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DL-PRS-MutingPattern configuration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&gt;160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With or without muting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160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With muting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08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Requirements applicability considering UE capability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FFS: time span of PRS </a:t>
            </a:r>
            <a:r>
              <a:rPr lang="en-US" altLang="zh-CN" sz="2400" dirty="0">
                <a:solidFill>
                  <a:srgbClr val="FF0000"/>
                </a:solidFill>
              </a:rPr>
              <a:t>resource instance &gt; N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do not apply for a PRS resource, if time span of the PRS resource instance is greater than UE reported capability N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at least UE should be able to measure one PRS resource without repetition 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clarification is needed 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FFS: time span </a:t>
            </a:r>
            <a:r>
              <a:rPr lang="en-US" altLang="zh-CN" sz="2400" dirty="0">
                <a:solidFill>
                  <a:srgbClr val="FF0000"/>
                </a:solidFill>
              </a:rPr>
              <a:t>of PRS resource instance &gt; MGL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do not apply for a PRS resource, if the time span of a DL PRS resource instance is greater than the configured measurement gap length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When time span of PRS resource instance &gt; MGL, the PRS within the useful part of MG can be assumed</a:t>
            </a:r>
          </a:p>
          <a:p>
            <a:pPr lvl="1"/>
            <a:r>
              <a:rPr lang="en-US" altLang="zh-CN" sz="24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requirements apply , provided a sufficient number of PRS symbols are available within MGL excluding the RF switching time. The PRS symbols beyond MGL are not considered for PRS measurements</a:t>
            </a:r>
          </a:p>
        </p:txBody>
      </p:sp>
    </p:spTree>
    <p:extLst>
      <p:ext uri="{BB962C8B-B14F-4D97-AF65-F5344CB8AC3E}">
        <p14:creationId xmlns:p14="http://schemas.microsoft.com/office/powerpoint/2010/main" val="52910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Requirements applicability considering UE capability (2)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FFS</a:t>
            </a:r>
            <a:r>
              <a:rPr lang="en-US" altLang="zh-CN" sz="2400" dirty="0">
                <a:solidFill>
                  <a:srgbClr val="FF0000"/>
                </a:solidFill>
              </a:rPr>
              <a:t>: time </a:t>
            </a:r>
            <a:r>
              <a:rPr lang="en-US" altLang="zh-CN" sz="2400" dirty="0">
                <a:solidFill>
                  <a:srgbClr val="FF0000"/>
                </a:solidFill>
              </a:rPr>
              <a:t>span of PRS resource instance being across two sampling duration </a:t>
            </a:r>
            <a:r>
              <a:rPr lang="en-US" altLang="zh-CN" sz="2400" dirty="0">
                <a:solidFill>
                  <a:srgbClr val="FF0000"/>
                </a:solidFill>
              </a:rPr>
              <a:t>of N </a:t>
            </a:r>
            <a:r>
              <a:rPr lang="en-US" altLang="zh-CN" sz="2400" dirty="0">
                <a:solidFill>
                  <a:srgbClr val="FF0000"/>
                </a:solidFill>
              </a:rPr>
              <a:t>within duration </a:t>
            </a:r>
            <a:r>
              <a:rPr lang="en-US" altLang="zh-CN" sz="2400" dirty="0" err="1">
                <a:solidFill>
                  <a:srgbClr val="FF0000"/>
                </a:solidFill>
              </a:rPr>
              <a:t>Lprs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do not apply for a PRS resource, if the PRS resource is across two sampling duration of N within duration </a:t>
            </a:r>
            <a:r>
              <a:rPr lang="en-US" altLang="zh-CN" sz="1900" dirty="0" err="1">
                <a:solidFill>
                  <a:srgbClr val="FF0000"/>
                </a:solidFill>
              </a:rPr>
              <a:t>Lprs</a:t>
            </a:r>
            <a:endParaRPr lang="en-US" altLang="zh-CN" sz="1900" dirty="0">
              <a:solidFill>
                <a:srgbClr val="FF0000"/>
              </a:solidFill>
            </a:endParaRP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UE may need to combine the PRS resource in the two sampling periods, or overlapped sampling window can be used if the issue exists 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3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clarification is needed </a:t>
            </a:r>
          </a:p>
          <a:p>
            <a:r>
              <a:rPr lang="en-US" altLang="zh-CN" sz="2400" smtClean="0">
                <a:solidFill>
                  <a:srgbClr val="FF0000"/>
                </a:solidFill>
              </a:rPr>
              <a:t>General </a:t>
            </a:r>
            <a:r>
              <a:rPr lang="en-US" altLang="zh-CN" sz="2400">
                <a:solidFill>
                  <a:srgbClr val="FF0000"/>
                </a:solidFill>
              </a:rPr>
              <a:t>applicability due to UE processing and measurement limitations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The measurement requirements do not apply to any instance of a PRS resource that cannot be measured and processed in its entirety due to limitations imposed by either the UE PRS processing capability {N, T} or the configured measurement gap pattern.</a:t>
            </a:r>
          </a:p>
          <a:p>
            <a:pPr lvl="1"/>
            <a:r>
              <a:rPr lang="en-US" altLang="zh-CN" sz="24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further clarification is needed</a:t>
            </a:r>
          </a:p>
        </p:txBody>
      </p:sp>
    </p:spTree>
    <p:extLst>
      <p:ext uri="{BB962C8B-B14F-4D97-AF65-F5344CB8AC3E}">
        <p14:creationId xmlns:p14="http://schemas.microsoft.com/office/powerpoint/2010/main" val="85946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Use of MG pattern #24 and #25 for LTE RRM measurement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 lnSpcReduction="1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whether MG pattern #25 is an applicable pattern for LTE measurements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Remove MG pattern #25 as an applicable pattern for LTE measurement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change is needed to the </a:t>
            </a:r>
            <a:r>
              <a:rPr lang="en-US" altLang="zh-CN" sz="1900">
                <a:solidFill>
                  <a:srgbClr val="FF0000"/>
                </a:solidFill>
              </a:rPr>
              <a:t>current </a:t>
            </a:r>
            <a:r>
              <a:rPr lang="en-US" altLang="zh-CN" sz="1900">
                <a:solidFill>
                  <a:srgbClr val="FF0000"/>
                </a:solidFill>
              </a:rPr>
              <a:t>specification</a:t>
            </a:r>
            <a:endParaRPr lang="en-US" altLang="zh-CN" sz="19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FFS Measurement window when MG pattern #24 is used for LTE measurement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1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When MG pattern #24 is used for LTE measurement, the measurement window is defined as the first 5ms after the RF re-tuning time</a:t>
            </a:r>
          </a:p>
          <a:p>
            <a:pPr lvl="1"/>
            <a:r>
              <a:rPr lang="en-US" altLang="zh-CN" sz="2300" dirty="0">
                <a:solidFill>
                  <a:srgbClr val="FF0000"/>
                </a:solidFill>
              </a:rPr>
              <a:t>Option 2</a:t>
            </a:r>
          </a:p>
          <a:p>
            <a:pPr lvl="2"/>
            <a:r>
              <a:rPr lang="en-US" altLang="zh-CN" sz="1900" dirty="0">
                <a:solidFill>
                  <a:srgbClr val="FF0000"/>
                </a:solidFill>
              </a:rPr>
              <a:t>no need to limit this to 5 </a:t>
            </a:r>
            <a:r>
              <a:rPr lang="en-US" altLang="zh-CN" sz="1900" dirty="0" err="1">
                <a:solidFill>
                  <a:srgbClr val="FF0000"/>
                </a:solidFill>
              </a:rPr>
              <a:t>ms</a:t>
            </a:r>
            <a:endParaRPr lang="en-US" altLang="zh-CN" sz="1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58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(1)</a:t>
            </a:r>
            <a:endParaRPr lang="zh-CN" altLang="en-US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en-US" altLang="zh-CN" sz="2900" dirty="0">
                    <a:solidFill>
                      <a:srgbClr val="FF0000"/>
                    </a:solidFill>
                  </a:rPr>
                  <a:t>FFS whether and how to account for muting in measurement period requirements</a:t>
                </a:r>
              </a:p>
              <a:p>
                <a:pPr lvl="1"/>
                <a:r>
                  <a:rPr lang="en-GB" altLang="zh-CN" dirty="0">
                    <a:solidFill>
                      <a:srgbClr val="FF0000"/>
                    </a:solidFill>
                  </a:rPr>
                  <a:t>Option 1a </a:t>
                </a: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If muting option 1 is applied, the periodicity of a PRS resource is scaled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muting</m:t>
                        </m:r>
                      </m:sub>
                    </m:sSub>
                  </m:oMath>
                </a14:m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muting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 is X *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dl-</a:t>
                </a:r>
                <a:r>
                  <a:rPr lang="en-GB" altLang="zh-CN" i="1" dirty="0" err="1">
                    <a:solidFill>
                      <a:srgbClr val="FF0000"/>
                    </a:solidFill>
                  </a:rPr>
                  <a:t>prs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-</a:t>
                </a:r>
                <a:r>
                  <a:rPr lang="en-GB" altLang="zh-CN" i="1" dirty="0" err="1">
                    <a:solidFill>
                      <a:srgbClr val="FF0000"/>
                    </a:solidFill>
                  </a:rPr>
                  <a:t>MutingBitRepetitionFactor</a:t>
                </a:r>
                <a:r>
                  <a:rPr lang="en-GB" altLang="zh-CN" dirty="0">
                    <a:solidFill>
                      <a:srgbClr val="FF0000"/>
                    </a:solidFill>
                  </a:rPr>
                  <a:t>, and X is the size of NR-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MutingPattern-r16</a:t>
                </a:r>
                <a:r>
                  <a:rPr lang="en-GB" altLang="zh-CN" dirty="0">
                    <a:solidFill>
                      <a:srgbClr val="FF0000"/>
                    </a:solidFill>
                  </a:rPr>
                  <a:t> for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mutingOption1-r16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GB" altLang="zh-CN" dirty="0">
                    <a:solidFill>
                      <a:srgbClr val="FF0000"/>
                    </a:solidFill>
                  </a:rPr>
                  <a:t>Option 1b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If muting option 1 is applied, the periodicity of a PRS resource is scaled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muting</m:t>
                        </m:r>
                      </m:sub>
                    </m:sSub>
                  </m:oMath>
                </a14:m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GB" altLang="zh-CN" dirty="0">
                    <a:solidFill>
                      <a:srgbClr val="FF0000"/>
                    </a:solidFill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muting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 is X *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dl-</a:t>
                </a:r>
                <a:r>
                  <a:rPr lang="en-GB" altLang="zh-CN" i="1" dirty="0" err="1">
                    <a:solidFill>
                      <a:srgbClr val="FF0000"/>
                    </a:solidFill>
                  </a:rPr>
                  <a:t>prs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-</a:t>
                </a:r>
                <a:r>
                  <a:rPr lang="en-GB" altLang="zh-CN" i="1" dirty="0" err="1">
                    <a:solidFill>
                      <a:srgbClr val="FF0000"/>
                    </a:solidFill>
                  </a:rPr>
                  <a:t>MutingBitRepetitionFactor</a:t>
                </a:r>
                <a:r>
                  <a:rPr lang="en-GB" altLang="zh-CN" dirty="0">
                    <a:solidFill>
                      <a:srgbClr val="FF0000"/>
                    </a:solidFill>
                  </a:rPr>
                  <a:t>, and X is the [maximum] number of consecutive zeros in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NR-MutingPattern-r16</a:t>
                </a:r>
                <a:r>
                  <a:rPr lang="en-GB" altLang="zh-CN" dirty="0">
                    <a:solidFill>
                      <a:srgbClr val="FF0000"/>
                    </a:solidFill>
                  </a:rPr>
                  <a:t> for </a:t>
                </a:r>
                <a:r>
                  <a:rPr lang="en-GB" altLang="zh-CN" i="1" dirty="0">
                    <a:solidFill>
                      <a:srgbClr val="FF0000"/>
                    </a:solidFill>
                  </a:rPr>
                  <a:t>mutingOption1-r16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GB" altLang="zh-CN" dirty="0">
                    <a:solidFill>
                      <a:srgbClr val="FF0000"/>
                    </a:solidFill>
                  </a:rPr>
                  <a:t>Option 2: </a:t>
                </a: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Muting is accounted with same approach as in </a:t>
                </a:r>
                <a:r>
                  <a:rPr lang="en-GB" altLang="zh-CN" dirty="0">
                    <a:solidFill>
                      <a:srgbClr val="FF0000"/>
                    </a:solidFill>
                  </a:rPr>
                  <a:t>LTE (the current requirements apply when up to ½ of PRS resources can be muted)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GB" altLang="zh-CN" dirty="0">
                    <a:solidFill>
                      <a:srgbClr val="FF0000"/>
                    </a:solidFill>
                  </a:rPr>
                  <a:t>Option 3: </a:t>
                </a:r>
              </a:p>
              <a:p>
                <a:pPr lvl="2"/>
                <a:r>
                  <a:rPr lang="en-GB" altLang="zh-CN" dirty="0">
                    <a:solidFill>
                      <a:srgbClr val="FF0000"/>
                    </a:solidFill>
                  </a:rPr>
                  <a:t>Do not define requirements for the case of PRS resource muting in Rel-16</a:t>
                </a:r>
                <a:endParaRPr lang="en-US" altLang="zh-CN" sz="5800" dirty="0">
                  <a:solidFill>
                    <a:srgbClr val="FF0000"/>
                  </a:solidFill>
                </a:endParaRPr>
              </a:p>
              <a:p>
                <a:endParaRPr lang="en-GB" altLang="zh-CN" sz="240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667" t="-2022" r="-1852" b="-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528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(2)</a:t>
            </a:r>
            <a:endParaRPr lang="zh-CN" altLang="en-US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altLang="zh-CN" sz="2400" dirty="0">
                    <a:solidFill>
                      <a:srgbClr val="00B050"/>
                    </a:solidFill>
                  </a:rPr>
                  <a:t>Consideration on different resource periodicities</a:t>
                </a:r>
              </a:p>
              <a:p>
                <a:pPr lvl="1"/>
                <a:r>
                  <a:rPr lang="en-US" altLang="zh-CN" sz="2000" dirty="0">
                    <a:solidFill>
                      <a:srgbClr val="00B050"/>
                    </a:solidFill>
                  </a:rPr>
                  <a:t>Use the least common multiple of PRS periodicities among all PRS resources in the PFL </a:t>
                </a:r>
              </a:p>
              <a:p>
                <a:pPr lvl="2"/>
                <a:r>
                  <a:rPr lang="en-US" altLang="zh-CN" sz="2000" dirty="0">
                    <a:solidFill>
                      <a:srgbClr val="FF0000"/>
                    </a:solidFill>
                  </a:rPr>
                  <a:t>FFS: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only the PRS resources or resource sets </a:t>
                </a:r>
                <a:r>
                  <a:rPr lang="en-US" altLang="zh-CN" sz="1600" dirty="0">
                    <a:solidFill>
                      <a:srgbClr val="FF0000"/>
                    </a:solidFill>
                  </a:rPr>
                  <a:t>configured which are fully or partly within the MGs should be considered</a:t>
                </a:r>
              </a:p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FFS: the need to decide on the order of steps to derive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GB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endParaRPr lang="en-US" altLang="zh-CN" sz="2400" dirty="0">
                  <a:solidFill>
                    <a:srgbClr val="FF0000"/>
                  </a:solidFill>
                </a:endParaRPr>
              </a:p>
              <a:p>
                <a:pPr lvl="1"/>
                <a:r>
                  <a:rPr lang="en-US" altLang="zh-CN" sz="2000" dirty="0">
                    <a:solidFill>
                      <a:srgbClr val="FF0000"/>
                    </a:solidFill>
                  </a:rPr>
                  <a:t>Order for steps to derive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GB" altLang="zh-CN" sz="2000" b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 sz="20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endParaRPr lang="en-US" altLang="zh-CN" sz="2000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GB" altLang="zh-CN" sz="1600" dirty="0">
                    <a:solidFill>
                      <a:srgbClr val="FF0000"/>
                    </a:solidFill>
                  </a:rPr>
                  <a:t>Option 1</a:t>
                </a:r>
                <a:endParaRPr lang="zh-CN" altLang="zh-CN" sz="1600" dirty="0">
                  <a:solidFill>
                    <a:srgbClr val="FF0000"/>
                  </a:solidFill>
                </a:endParaRPr>
              </a:p>
              <a:p>
                <a:pPr lvl="3"/>
                <a:r>
                  <a:rPr lang="en-GB" altLang="zh-CN" dirty="0">
                    <a:solidFill>
                      <a:srgbClr val="FF0000"/>
                    </a:solidFill>
                  </a:rPr>
                  <a:t>The applying order to scale the PRS periodicity should be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A): The PRS periodicity indicated by “NR-DL-PRS-Periodicity-and-ResourceSetSlotOffset-r16”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B): Scale the PRS periodicity based on inter-period muting pattern 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C): Derive the frequency layer specific periodicity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) if multiple periodicities are configured in this layer 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D): Derive the available periodicity within MGs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available</m:t>
                        </m:r>
                        <m: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PRS</m:t>
                        </m:r>
                        <m: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)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4"/>
                <a:r>
                  <a:rPr lang="en-GB" altLang="zh-CN" dirty="0">
                    <a:solidFill>
                      <a:srgbClr val="FF0000"/>
                    </a:solidFill>
                  </a:rPr>
                  <a:t>E): Derive the effective periodicity based on PRS processing time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effect</m:t>
                        </m:r>
                        <m: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GB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rgbClr val="FF0000"/>
                    </a:solidFill>
                  </a:rPr>
                  <a:t>)</a:t>
                </a:r>
                <a:endParaRPr lang="zh-CN" altLang="zh-CN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US" altLang="zh-CN" sz="1600" dirty="0">
                    <a:solidFill>
                      <a:srgbClr val="FF0000"/>
                    </a:solidFill>
                  </a:rPr>
                  <a:t>Other options are not precluded</a:t>
                </a:r>
                <a:endParaRPr lang="zh-CN" altLang="zh-CN" sz="16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  <a:blipFill rotWithShape="0">
                <a:blip r:embed="rId2"/>
                <a:stretch>
                  <a:fillRect l="-667" t="-1943" r="-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741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(3)</a:t>
            </a:r>
            <a:endParaRPr lang="zh-CN" altLang="en-US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altLang="zh-CN" sz="2400" dirty="0">
                    <a:solidFill>
                      <a:srgbClr val="FF0000"/>
                    </a:solidFill>
                  </a:rPr>
                  <a:t>FFS Consideration on different resource offsets in measurement period</a:t>
                </a:r>
              </a:p>
              <a:p>
                <a:pPr lvl="1" fontAlgn="auto" hangingPunct="1"/>
                <a:r>
                  <a:rPr lang="en-GB" altLang="zh-CN" sz="2000" dirty="0">
                    <a:solidFill>
                      <a:srgbClr val="FF0000"/>
                    </a:solidFill>
                  </a:rPr>
                  <a:t>Option 1</a:t>
                </a:r>
                <a:endParaRPr lang="en-US" altLang="zh-CN" sz="2000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GB" altLang="zh-CN" sz="2100" dirty="0">
                    <a:solidFill>
                      <a:srgbClr val="FF0000"/>
                    </a:solidFill>
                  </a:rPr>
                  <a:t>RSTD measurement period of a single PRS frequency layer is extended by T </a:t>
                </a:r>
                <a:r>
                  <a:rPr lang="en-GB" altLang="zh-CN" sz="2100" dirty="0" err="1">
                    <a:solidFill>
                      <a:srgbClr val="FF0000"/>
                    </a:solidFill>
                  </a:rPr>
                  <a:t>ms</a:t>
                </a:r>
                <a:r>
                  <a:rPr lang="en-GB" altLang="zh-CN" sz="2100" dirty="0">
                    <a:solidFill>
                      <a:srgbClr val="FF0000"/>
                    </a:solidFill>
                  </a:rPr>
                  <a:t> if different PRS resources on the PRS frequency layer have different offsets after muting.</a:t>
                </a:r>
                <a:endParaRPr lang="zh-CN" altLang="zh-CN" sz="2100" dirty="0">
                  <a:solidFill>
                    <a:srgbClr val="FF0000"/>
                  </a:solidFill>
                </a:endParaRPr>
              </a:p>
              <a:p>
                <a:pPr lvl="1" fontAlgn="auto" hangingPunct="1"/>
                <a:r>
                  <a:rPr lang="en-GB" altLang="zh-CN" sz="2100" dirty="0">
                    <a:solidFill>
                      <a:srgbClr val="FF0000"/>
                    </a:solidFill>
                  </a:rPr>
                  <a:t>Option 2</a:t>
                </a:r>
                <a:endParaRPr lang="en-US" altLang="zh-CN" sz="2100" dirty="0">
                  <a:solidFill>
                    <a:srgbClr val="FF0000"/>
                  </a:solidFill>
                </a:endParaRPr>
              </a:p>
              <a:p>
                <a:pPr lvl="2" fontAlgn="auto" hangingPunct="1"/>
                <a:r>
                  <a:rPr lang="en-US" altLang="zh-CN" sz="2100" dirty="0">
                    <a:solidFill>
                      <a:srgbClr val="FF0000"/>
                    </a:solidFill>
                  </a:rPr>
                  <a:t>redefine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T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last</m:t>
                        </m:r>
                      </m:sub>
                    </m:sSub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</a:rPr>
                  <a:t> 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T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last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𝑎𝑣𝑎𝑖𝑙𝑎𝑏𝑙𝑒</m:t>
                        </m:r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𝑃𝑅𝑆</m:t>
                        </m:r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</a:t>
                </a:r>
                <a:r>
                  <a:rPr lang="en-GB" altLang="zh-CN" sz="2100" dirty="0">
                    <a:solidFill>
                      <a:srgbClr val="FF0000"/>
                    </a:solidFill>
                  </a:rPr>
                  <a:t> (currently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T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last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sz="2100" i="1" dirty="0">
                    <a:solidFill>
                      <a:srgbClr val="FF0000"/>
                    </a:solidFill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GB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𝑃𝑅𝑆</m:t>
                        </m:r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GB" altLang="zh-CN" sz="2100" i="1">
                            <a:solidFill>
                              <a:srgbClr val="FF0000"/>
                            </a:solidFill>
                          </a:rPr>
                          <m:t>i</m:t>
                        </m:r>
                      </m:sub>
                    </m:sSub>
                  </m:oMath>
                </a14:m>
                <a:r>
                  <a:rPr lang="en-GB" altLang="zh-CN" sz="2100" dirty="0">
                    <a:solidFill>
                      <a:srgbClr val="FF0000"/>
                    </a:solidFill>
                  </a:rPr>
                  <a:t>)</a:t>
                </a:r>
                <a:endParaRPr lang="zh-CN" altLang="zh-CN" sz="2100" dirty="0">
                  <a:solidFill>
                    <a:srgbClr val="FF0000"/>
                  </a:solidFill>
                </a:endParaRPr>
              </a:p>
              <a:p>
                <a:pPr lvl="1" fontAlgn="auto" hangingPunct="1"/>
                <a:r>
                  <a:rPr lang="en-GB" altLang="zh-CN" sz="1800" dirty="0">
                    <a:solidFill>
                      <a:srgbClr val="FF0000"/>
                    </a:solidFill>
                  </a:rPr>
                  <a:t>Option 3</a:t>
                </a:r>
              </a:p>
              <a:p>
                <a:pPr lvl="2" fontAlgn="auto" hangingPunct="1"/>
                <a:r>
                  <a:rPr lang="en-GB" altLang="zh-CN" sz="2100" dirty="0">
                    <a:solidFill>
                      <a:srgbClr val="FF0000"/>
                    </a:solidFill>
                  </a:rPr>
                  <a:t>No change is needed due to different offsets.</a:t>
                </a:r>
                <a:endParaRPr lang="zh-CN" altLang="zh-CN" sz="2100" dirty="0">
                  <a:solidFill>
                    <a:srgbClr val="FF0000"/>
                  </a:solidFill>
                </a:endParaRPr>
              </a:p>
              <a:p>
                <a:pPr lvl="1" fontAlgn="auto" hangingPunct="1"/>
                <a:r>
                  <a:rPr lang="en-GB" altLang="zh-CN" sz="1800" dirty="0">
                    <a:solidFill>
                      <a:srgbClr val="FF0000"/>
                    </a:solidFill>
                  </a:rPr>
                  <a:t>Option 4</a:t>
                </a:r>
              </a:p>
              <a:p>
                <a:pPr lvl="2" fontAlgn="auto" hangingPunct="1"/>
                <a:r>
                  <a:rPr lang="en-GB" altLang="zh-CN" sz="2100" dirty="0">
                    <a:solidFill>
                      <a:srgbClr val="FF0000"/>
                    </a:solidFill>
                  </a:rPr>
                  <a:t>Avoid PRS configuration with different resource offsets on the </a:t>
                </a:r>
                <a:r>
                  <a:rPr lang="en-GB" altLang="zh-CN" sz="2100">
                    <a:solidFill>
                      <a:srgbClr val="FF0000"/>
                    </a:solidFill>
                  </a:rPr>
                  <a:t>same </a:t>
                </a:r>
                <a:r>
                  <a:rPr lang="en-GB" altLang="zh-CN" sz="2100" smtClean="0">
                    <a:solidFill>
                      <a:srgbClr val="FF0000"/>
                    </a:solidFill>
                  </a:rPr>
                  <a:t>PFL</a:t>
                </a:r>
              </a:p>
              <a:p>
                <a:pPr lvl="2" fontAlgn="auto" hangingPunct="1"/>
                <a:r>
                  <a:rPr lang="en-GB" altLang="zh-CN" sz="2100" smtClean="0">
                    <a:solidFill>
                      <a:srgbClr val="FF0000"/>
                    </a:solidFill>
                  </a:rPr>
                  <a:t>FFS if the following parameters are concerned </a:t>
                </a:r>
              </a:p>
              <a:p>
                <a:pPr lvl="3" fontAlgn="auto" hangingPunct="1"/>
                <a:r>
                  <a:rPr lang="en-GB" altLang="zh-CN" sz="1700">
                    <a:solidFill>
                      <a:srgbClr val="FF0000"/>
                    </a:solidFill>
                  </a:rPr>
                  <a:t>dl-PRS-Periodicity-and-ResourceSetSlotOffset-r16</a:t>
                </a:r>
              </a:p>
              <a:p>
                <a:pPr lvl="3" fontAlgn="auto" hangingPunct="1"/>
                <a:r>
                  <a:rPr lang="en-GB" altLang="zh-CN" sz="1700">
                    <a:solidFill>
                      <a:srgbClr val="FF0000"/>
                    </a:solidFill>
                  </a:rPr>
                  <a:t>dl-PRS-ResourceSlotOffset-r16</a:t>
                </a:r>
              </a:p>
              <a:p>
                <a:pPr lvl="3" fontAlgn="auto" hangingPunct="1"/>
                <a:endParaRPr lang="en-GB" altLang="zh-CN" sz="17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709120"/>
              </a:xfrm>
              <a:blipFill rotWithShape="0">
                <a:blip r:embed="rId3"/>
                <a:stretch>
                  <a:fillRect l="-815" t="-2202" r="-593" b="-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353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(4)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rgbClr val="00B050"/>
                </a:solidFill>
              </a:rPr>
              <a:t>Definition of parameter </a:t>
            </a:r>
            <a:r>
              <a:rPr lang="en-US" altLang="zh-CN" sz="2400" dirty="0" err="1">
                <a:solidFill>
                  <a:srgbClr val="00B050"/>
                </a:solidFill>
              </a:rPr>
              <a:t>Lprs</a:t>
            </a:r>
            <a:endParaRPr lang="en-US" altLang="zh-CN" sz="2400" dirty="0">
              <a:solidFill>
                <a:srgbClr val="00B050"/>
              </a:solidFill>
            </a:endParaRPr>
          </a:p>
          <a:p>
            <a:pPr lvl="1"/>
            <a:r>
              <a:rPr lang="en-GB" altLang="zh-CN" sz="2000" dirty="0">
                <a:solidFill>
                  <a:srgbClr val="00B050"/>
                </a:solidFill>
              </a:rPr>
              <a:t>Refer to clause 5.1.6.5 of 38.214 for calculation of </a:t>
            </a:r>
            <a:r>
              <a:rPr lang="en-GB" altLang="zh-CN" sz="2000" dirty="0" err="1">
                <a:solidFill>
                  <a:srgbClr val="00B050"/>
                </a:solidFill>
              </a:rPr>
              <a:t>Lprs</a:t>
            </a:r>
            <a:r>
              <a:rPr lang="en-GB" altLang="zh-CN" sz="2000" dirty="0">
                <a:solidFill>
                  <a:srgbClr val="00B050"/>
                </a:solidFill>
              </a:rPr>
              <a:t>.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The calculation of </a:t>
            </a:r>
            <a:r>
              <a:rPr lang="en-US" altLang="zh-CN" sz="2000" dirty="0" err="1">
                <a:solidFill>
                  <a:srgbClr val="00B050"/>
                </a:solidFill>
              </a:rPr>
              <a:t>Lprs</a:t>
            </a:r>
            <a:r>
              <a:rPr lang="en-US" altLang="zh-CN" sz="2000" dirty="0">
                <a:solidFill>
                  <a:srgbClr val="00B050"/>
                </a:solidFill>
              </a:rPr>
              <a:t> should be based on the type (type 1 or type 2) as UE used to report {N,T}</a:t>
            </a:r>
            <a:endParaRPr lang="zh-CN" altLang="zh-CN" sz="2000" dirty="0">
              <a:solidFill>
                <a:srgbClr val="00B050"/>
              </a:solidFill>
            </a:endParaRPr>
          </a:p>
          <a:p>
            <a:pPr lvl="1"/>
            <a:r>
              <a:rPr lang="en-GB" altLang="zh-CN" sz="2000" dirty="0">
                <a:solidFill>
                  <a:srgbClr val="FF0000"/>
                </a:solidFill>
              </a:rPr>
              <a:t>Further clarify the description and notations of </a:t>
            </a:r>
            <a:r>
              <a:rPr lang="en-GB" altLang="zh-CN" sz="2000" dirty="0" err="1">
                <a:solidFill>
                  <a:srgbClr val="FF0000"/>
                </a:solidFill>
              </a:rPr>
              <a:t>Lprs</a:t>
            </a:r>
            <a:r>
              <a:rPr lang="en-GB" altLang="zh-CN" sz="2000" dirty="0">
                <a:solidFill>
                  <a:srgbClr val="FF0000"/>
                </a:solidFill>
              </a:rPr>
              <a:t> in 38.133 (e.g. account PRS resources within MGs; clarify period of time over which </a:t>
            </a:r>
            <a:r>
              <a:rPr lang="en-GB" altLang="zh-CN" sz="2000" dirty="0" err="1">
                <a:solidFill>
                  <a:srgbClr val="FF0000"/>
                </a:solidFill>
              </a:rPr>
              <a:t>Lprs</a:t>
            </a:r>
            <a:r>
              <a:rPr lang="en-GB" altLang="zh-CN" sz="2000" dirty="0">
                <a:solidFill>
                  <a:srgbClr val="FF0000"/>
                </a:solidFill>
              </a:rPr>
              <a:t> is counted)</a:t>
            </a:r>
            <a:endParaRPr lang="zh-CN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1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(5)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07706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2400" dirty="0">
                <a:solidFill>
                  <a:srgbClr val="00B050"/>
                </a:solidFill>
              </a:rPr>
              <a:t>Measurement period of multiple PLFs – overlapping case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Measurement period of multiple PRS layers is defined as summation of the measurement period in each frequency layer </a:t>
            </a: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CSSF is only for the MG sharing between PRS and RRM layers. Count only a single PRS layer for a gap occasion in CSSF calculation for both PRS and RRM layers.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FFS how to capture the equations in the specifications (need for explicit definition of </a:t>
            </a:r>
            <a:r>
              <a:rPr lang="en-GB" altLang="zh-CN" sz="2000" dirty="0" err="1">
                <a:solidFill>
                  <a:srgbClr val="FF0000"/>
                </a:solidFill>
              </a:rPr>
              <a:t>T</a:t>
            </a:r>
            <a:r>
              <a:rPr lang="en-GB" altLang="zh-CN" sz="2000" baseline="-25000" dirty="0" err="1">
                <a:solidFill>
                  <a:srgbClr val="FF0000"/>
                </a:solidFill>
              </a:rPr>
              <a:t>RSTD,i</a:t>
            </a:r>
            <a:r>
              <a:rPr lang="en-US" altLang="zh-CN" sz="2000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FFS Measurement period of multiple PLFs – non-overlapping case</a:t>
            </a:r>
          </a:p>
          <a:p>
            <a:pPr lvl="1" fontAlgn="auto" hangingPunct="1"/>
            <a:r>
              <a:rPr lang="en-GB" altLang="zh-CN" sz="2100" dirty="0">
                <a:solidFill>
                  <a:srgbClr val="FF0000"/>
                </a:solidFill>
              </a:rPr>
              <a:t>Option 1 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lvl="2" fontAlgn="auto" hangingPunct="1"/>
            <a:r>
              <a:rPr lang="en-GB" altLang="zh-CN" sz="2100" dirty="0">
                <a:solidFill>
                  <a:srgbClr val="FF0000"/>
                </a:solidFill>
              </a:rPr>
              <a:t>Requirement of non-overlapping case should be the same as for overlapping case, i.e. sum approach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lvl="1" fontAlgn="auto" hangingPunct="1"/>
            <a:r>
              <a:rPr lang="en-GB" altLang="zh-CN" sz="2100" dirty="0">
                <a:solidFill>
                  <a:srgbClr val="FF0000"/>
                </a:solidFill>
              </a:rPr>
              <a:t>Option 2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lvl="2" fontAlgn="auto" hangingPunct="1"/>
            <a:r>
              <a:rPr lang="en-GB" altLang="zh-CN" sz="2100" dirty="0">
                <a:solidFill>
                  <a:srgbClr val="FF0000"/>
                </a:solidFill>
              </a:rPr>
              <a:t>Measurement period for the non-overlapping case shall be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marL="914400" lvl="2" indent="0" algn="ctr">
              <a:buNone/>
            </a:pPr>
            <a:r>
              <a:rPr lang="en-GB" altLang="zh-CN" sz="2100" dirty="0">
                <a:solidFill>
                  <a:srgbClr val="FF0000"/>
                </a:solidFill>
              </a:rPr>
              <a:t>T</a:t>
            </a:r>
            <a:r>
              <a:rPr lang="en-GB" altLang="zh-CN" sz="2100" baseline="-25000" dirty="0">
                <a:solidFill>
                  <a:srgbClr val="FF0000"/>
                </a:solidFill>
              </a:rPr>
              <a:t>RSTD, Total</a:t>
            </a:r>
            <a:r>
              <a:rPr lang="en-GB" altLang="zh-CN" sz="2100" dirty="0">
                <a:solidFill>
                  <a:srgbClr val="FF0000"/>
                </a:solidFill>
              </a:rPr>
              <a:t> = max</a:t>
            </a:r>
            <a:r>
              <a:rPr lang="en-GB" altLang="zh-CN" sz="2100" baseline="-25000" dirty="0">
                <a:solidFill>
                  <a:srgbClr val="FF0000"/>
                </a:solidFill>
              </a:rPr>
              <a:t>i</a:t>
            </a:r>
            <a:r>
              <a:rPr lang="en-GB" altLang="zh-CN" sz="2100" dirty="0">
                <a:solidFill>
                  <a:srgbClr val="FF0000"/>
                </a:solidFill>
              </a:rPr>
              <a:t> (</a:t>
            </a:r>
            <a:r>
              <a:rPr lang="en-GB" altLang="zh-CN" sz="2100" dirty="0" err="1">
                <a:solidFill>
                  <a:srgbClr val="FF0000"/>
                </a:solidFill>
              </a:rPr>
              <a:t>T</a:t>
            </a:r>
            <a:r>
              <a:rPr lang="en-GB" altLang="zh-CN" sz="2100" baseline="-25000" dirty="0" err="1">
                <a:solidFill>
                  <a:srgbClr val="FF0000"/>
                </a:solidFill>
              </a:rPr>
              <a:t>RSTD,i</a:t>
            </a:r>
            <a:r>
              <a:rPr lang="en-GB" altLang="zh-CN" sz="2100" dirty="0">
                <a:solidFill>
                  <a:srgbClr val="FF0000"/>
                </a:solidFill>
              </a:rPr>
              <a:t>), where</a:t>
            </a:r>
            <a:endParaRPr lang="zh-CN" altLang="zh-CN" sz="2100" dirty="0">
              <a:solidFill>
                <a:srgbClr val="FF0000"/>
              </a:solidFill>
            </a:endParaRPr>
          </a:p>
          <a:p>
            <a:pPr lvl="2"/>
            <a:r>
              <a:rPr lang="en-GB" altLang="zh-CN" sz="2100" dirty="0">
                <a:solidFill>
                  <a:srgbClr val="FF0000"/>
                </a:solidFill>
              </a:rPr>
              <a:t>the measurement period starts with the first MG and it is the same for all frequencies (agreement from RAN4#96-e). Hence, the time to the last sample across all frequencies will correctly determine T</a:t>
            </a:r>
            <a:r>
              <a:rPr lang="en-GB" altLang="zh-CN" sz="2100" baseline="-25000" dirty="0">
                <a:solidFill>
                  <a:srgbClr val="FF0000"/>
                </a:solidFill>
              </a:rPr>
              <a:t>RSTD, Total</a:t>
            </a:r>
            <a:r>
              <a:rPr lang="en-GB" altLang="zh-CN" sz="2100" dirty="0">
                <a:solidFill>
                  <a:srgbClr val="FF0000"/>
                </a:solidFill>
              </a:rPr>
              <a:t>, regardless of the order the frequencies are measured</a:t>
            </a:r>
            <a:endParaRPr lang="zh-CN" altLang="zh-CN" sz="2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9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(6)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5252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Measurement period of when configured </a:t>
            </a:r>
            <a:r>
              <a:rPr lang="en-US" altLang="zh-CN" sz="2400">
                <a:solidFill>
                  <a:srgbClr val="FF0000"/>
                </a:solidFill>
              </a:rPr>
              <a:t>with </a:t>
            </a:r>
            <a:r>
              <a:rPr lang="en-US" altLang="zh-CN" sz="2400" smtClean="0">
                <a:solidFill>
                  <a:srgbClr val="FF0000"/>
                </a:solidFill>
              </a:rPr>
              <a:t>PRS-RSRP</a:t>
            </a:r>
            <a:endParaRPr lang="en-US" altLang="zh-CN" sz="2400" dirty="0">
              <a:solidFill>
                <a:srgbClr val="FF0000"/>
              </a:solidFill>
              <a:highlight>
                <a:srgbClr val="00FFFF"/>
              </a:highlight>
            </a:endParaRP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Scenario #1: PRS-RSRP is configured for </a:t>
            </a:r>
            <a:r>
              <a:rPr lang="en-US" altLang="zh-CN" sz="2000" dirty="0">
                <a:solidFill>
                  <a:srgbClr val="FF0000"/>
                </a:solidFill>
              </a:rPr>
              <a:t>DL-TDOA but not other positioning methods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1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is not impacted by PRS-RSRP measurement.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UE behavior when RSTD is configured together with PRS-RSRP and the required PRS-RSRP measurement period is longer than that for RSTD (configured without RSTD): the RSTD measurement continues over the entire PRS-RSRP measurement period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Scenario #2: PRS-RSRP </a:t>
            </a:r>
            <a:r>
              <a:rPr lang="en-US" altLang="zh-CN" sz="2000" dirty="0">
                <a:solidFill>
                  <a:srgbClr val="FF0000"/>
                </a:solidFill>
              </a:rPr>
              <a:t>is configured for another positioning method but not for DL-TDOA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1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is not impacted 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</a:t>
            </a:r>
            <a:r>
              <a:rPr lang="en-US" altLang="zh-CN" sz="1600" smtClean="0">
                <a:solidFill>
                  <a:srgbClr val="FF0000"/>
                </a:solidFill>
              </a:rPr>
              <a:t>method</a:t>
            </a:r>
            <a:endParaRPr lang="en-US" altLang="zh-CN" sz="16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</a:t>
            </a:r>
            <a:r>
              <a:rPr lang="en-US" altLang="zh-CN" sz="1600">
                <a:solidFill>
                  <a:srgbClr val="FF0000"/>
                </a:solidFill>
              </a:rPr>
              <a:t>is </a:t>
            </a:r>
            <a:r>
              <a:rPr lang="en-US" altLang="zh-CN" sz="1600" smtClean="0">
                <a:solidFill>
                  <a:srgbClr val="FF0000"/>
                </a:solidFill>
              </a:rPr>
              <a:t>impacted </a:t>
            </a:r>
            <a:r>
              <a:rPr lang="en-US" altLang="zh-CN" sz="1600" dirty="0">
                <a:solidFill>
                  <a:srgbClr val="FF0000"/>
                </a:solidFill>
              </a:rPr>
              <a:t>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</a:t>
            </a:r>
            <a:r>
              <a:rPr lang="en-US" altLang="zh-CN" sz="1600" smtClean="0">
                <a:solidFill>
                  <a:srgbClr val="FF0000"/>
                </a:solidFill>
              </a:rPr>
              <a:t>method</a:t>
            </a:r>
            <a:endParaRPr lang="en-US" altLang="zh-CN" sz="1600" strike="sngStrike" smtClean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altLang="zh-CN" sz="2000" smtClean="0">
                <a:solidFill>
                  <a:srgbClr val="FF0000"/>
                </a:solidFill>
              </a:rPr>
              <a:t>Scenario #3: PRS-RSRP measurements are configured for another positioning method and for DL-TDOA (different PRS resources are used for DL-TDOA and the other method)</a:t>
            </a:r>
          </a:p>
          <a:p>
            <a:pPr lvl="2"/>
            <a:r>
              <a:rPr lang="en-US" altLang="zh-CN" sz="1600">
                <a:solidFill>
                  <a:srgbClr val="FF0000"/>
                </a:solidFill>
              </a:rPr>
              <a:t>Option </a:t>
            </a:r>
            <a:r>
              <a:rPr lang="en-US" altLang="zh-CN" sz="1600" dirty="0">
                <a:solidFill>
                  <a:srgbClr val="FF0000"/>
                </a:solidFill>
              </a:rPr>
              <a:t>1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is not impacted 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</a:t>
            </a:r>
            <a:r>
              <a:rPr lang="en-US" altLang="zh-CN" sz="1600">
                <a:solidFill>
                  <a:srgbClr val="FF0000"/>
                </a:solidFill>
              </a:rPr>
              <a:t>method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</a:t>
            </a:r>
            <a:r>
              <a:rPr lang="en-US" altLang="zh-CN" sz="1600">
                <a:solidFill>
                  <a:srgbClr val="FF0000"/>
                </a:solidFill>
              </a:rPr>
              <a:t>is </a:t>
            </a:r>
            <a:r>
              <a:rPr lang="en-US" altLang="zh-CN" sz="1600">
                <a:solidFill>
                  <a:srgbClr val="FF0000"/>
                </a:solidFill>
              </a:rPr>
              <a:t>impacted </a:t>
            </a:r>
            <a:r>
              <a:rPr lang="en-US" altLang="zh-CN" sz="1600" dirty="0">
                <a:solidFill>
                  <a:srgbClr val="FF0000"/>
                </a:solidFill>
              </a:rPr>
              <a:t>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</a:t>
            </a:r>
            <a:r>
              <a:rPr lang="en-US" altLang="zh-CN" sz="1600">
                <a:solidFill>
                  <a:srgbClr val="FF0000"/>
                </a:solidFill>
              </a:rPr>
              <a:t>methods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Scenario #4: PRS-RSRP measurements are configured for another positioning method and for DL-TDOA (identical PRS resources are used for DL-TDOA and the other method)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1 </a:t>
            </a:r>
          </a:p>
          <a:p>
            <a:pPr lvl="3"/>
            <a:r>
              <a:rPr lang="en-US" altLang="zh-CN" sz="1600" dirty="0">
                <a:solidFill>
                  <a:srgbClr val="FF0000"/>
                </a:solidFill>
              </a:rPr>
              <a:t>RSTD measurement period is not impacted by the PRS-RSRP measurement configured for the other </a:t>
            </a:r>
            <a:r>
              <a:rPr lang="en-US" altLang="zh-CN" sz="1600">
                <a:solidFill>
                  <a:srgbClr val="FF0000"/>
                </a:solidFill>
              </a:rPr>
              <a:t>positioning </a:t>
            </a:r>
            <a:r>
              <a:rPr lang="en-US" altLang="zh-CN" sz="1600">
                <a:solidFill>
                  <a:srgbClr val="FF0000"/>
                </a:solidFill>
              </a:rPr>
              <a:t>method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Option 2 </a:t>
            </a:r>
          </a:p>
          <a:p>
            <a:pPr lvl="3"/>
            <a:r>
              <a:rPr lang="en-US" altLang="zh-CN" sz="1600">
                <a:solidFill>
                  <a:srgbClr val="FF0000"/>
                </a:solidFill>
              </a:rPr>
              <a:t>RSTD measurement period is impacted by the PRS-RSRP measurement configured for the other positioning methods</a:t>
            </a:r>
          </a:p>
          <a:p>
            <a:pPr lvl="1"/>
            <a:r>
              <a:rPr lang="en-US" altLang="zh-CN" sz="2100" smtClean="0">
                <a:solidFill>
                  <a:srgbClr val="FF0000"/>
                </a:solidFill>
              </a:rPr>
              <a:t>FFS</a:t>
            </a:r>
            <a:r>
              <a:rPr lang="en-US" altLang="zh-CN" sz="2100" dirty="0">
                <a:solidFill>
                  <a:srgbClr val="FF0000"/>
                </a:solidFill>
              </a:rPr>
              <a:t>: need to also consider same or different frequency layers</a:t>
            </a:r>
          </a:p>
        </p:txBody>
      </p:sp>
    </p:spTree>
    <p:extLst>
      <p:ext uri="{BB962C8B-B14F-4D97-AF65-F5344CB8AC3E}">
        <p14:creationId xmlns:p14="http://schemas.microsoft.com/office/powerpoint/2010/main" val="168699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RSTD (7)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07706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FFS clarification of UE </a:t>
            </a:r>
            <a:r>
              <a:rPr lang="en-US" altLang="zh-CN" sz="2400" dirty="0" err="1">
                <a:solidFill>
                  <a:srgbClr val="FF0000"/>
                </a:solidFill>
              </a:rPr>
              <a:t>behaviour</a:t>
            </a:r>
            <a:r>
              <a:rPr lang="en-US" altLang="zh-CN" sz="2400" dirty="0">
                <a:solidFill>
                  <a:srgbClr val="FF0000"/>
                </a:solidFill>
              </a:rPr>
              <a:t> at HO</a:t>
            </a:r>
          </a:p>
          <a:p>
            <a:pPr lvl="1" fontAlgn="auto" hangingPunct="1"/>
            <a:r>
              <a:rPr lang="en-US" altLang="zh-CN" sz="2100" dirty="0">
                <a:solidFill>
                  <a:srgbClr val="FF0000"/>
                </a:solidFill>
              </a:rPr>
              <a:t>Option 1</a:t>
            </a:r>
          </a:p>
          <a:p>
            <a:pPr lvl="2" fontAlgn="auto" hangingPunct="1"/>
            <a:r>
              <a:rPr lang="en-US" altLang="zh-CN" sz="1700" dirty="0">
                <a:solidFill>
                  <a:srgbClr val="FF0000"/>
                </a:solidFill>
              </a:rPr>
              <a:t>Clarify in section 9.9.2.5 of TS 38.133</a:t>
            </a:r>
            <a:r>
              <a:rPr lang="en-US" altLang="zh-CN" sz="1700" dirty="0">
                <a:solidFill>
                  <a:srgbClr val="FF0000"/>
                </a:solidFill>
                <a:highlight>
                  <a:srgbClr val="FFFF00"/>
                </a:highlight>
              </a:rPr>
              <a:t> (clarification is in </a:t>
            </a:r>
            <a:r>
              <a:rPr lang="en-US" altLang="zh-CN" sz="1700" b="1" dirty="0">
                <a:solidFill>
                  <a:srgbClr val="FF0000"/>
                </a:solidFill>
                <a:highlight>
                  <a:srgbClr val="FFFF00"/>
                </a:highlight>
              </a:rPr>
              <a:t>bold</a:t>
            </a:r>
            <a:r>
              <a:rPr lang="en-US" altLang="zh-CN" sz="1700" dirty="0">
                <a:solidFill>
                  <a:srgbClr val="FF0000"/>
                </a:solidFill>
                <a:highlight>
                  <a:srgbClr val="FFFF00"/>
                </a:highlight>
              </a:rPr>
              <a:t>): </a:t>
            </a:r>
          </a:p>
          <a:p>
            <a:pPr lvl="3" fontAlgn="auto" hangingPunct="1"/>
            <a:r>
              <a:rPr lang="en-US" altLang="zh-CN" sz="1600" dirty="0">
                <a:solidFill>
                  <a:srgbClr val="FF0000"/>
                </a:solidFill>
              </a:rPr>
              <a:t>If </a:t>
            </a:r>
            <a:r>
              <a:rPr lang="en-US" altLang="zh-CN" sz="1600" b="1" dirty="0">
                <a:solidFill>
                  <a:srgbClr val="FF0000"/>
                </a:solidFill>
              </a:rPr>
              <a:t>intra-frequency or inter-frequency </a:t>
            </a:r>
            <a:r>
              <a:rPr lang="en-US" altLang="zh-CN" sz="1600" dirty="0">
                <a:solidFill>
                  <a:srgbClr val="FF0000"/>
                </a:solidFill>
              </a:rPr>
              <a:t>handover occurs while RSTD measurements are being performed, then the UE shall continue and complete the on-going RSTD measurements.</a:t>
            </a:r>
          </a:p>
          <a:p>
            <a:pPr lvl="1" fontAlgn="auto" hangingPunct="1"/>
            <a:r>
              <a:rPr lang="en-US" altLang="zh-CN" sz="2100" dirty="0">
                <a:solidFill>
                  <a:srgbClr val="FF0000"/>
                </a:solidFill>
              </a:rPr>
              <a:t>Option 2</a:t>
            </a:r>
          </a:p>
          <a:p>
            <a:pPr lvl="2" fontAlgn="auto" hangingPunct="1"/>
            <a:r>
              <a:rPr lang="en-US" altLang="zh-CN" sz="1700" dirty="0">
                <a:solidFill>
                  <a:srgbClr val="FF0000"/>
                </a:solidFill>
              </a:rPr>
              <a:t>the RSTD measurement requirements when HO occurs during the measurement are already clearly specified in 38.133 clause 9.9.2.5</a:t>
            </a:r>
          </a:p>
        </p:txBody>
      </p:sp>
    </p:spTree>
    <p:extLst>
      <p:ext uri="{BB962C8B-B14F-4D97-AF65-F5344CB8AC3E}">
        <p14:creationId xmlns:p14="http://schemas.microsoft.com/office/powerpoint/2010/main" val="255074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Measurement period for PRS-RSRP (1)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Measurement period when configured with RSTD or UE Rx-</a:t>
            </a:r>
            <a:r>
              <a:rPr lang="en-US" altLang="zh-CN" sz="2400" dirty="0" err="1">
                <a:solidFill>
                  <a:srgbClr val="FF0000"/>
                </a:solidFill>
              </a:rPr>
              <a:t>Tx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FFS Scenario #1: UE being configured to measure PRS-RSRP for DL-TDOA (or Multi-RTT)</a:t>
            </a:r>
          </a:p>
          <a:p>
            <a:pPr lvl="2"/>
            <a:r>
              <a:rPr lang="en-US" altLang="zh-CN" sz="2100" dirty="0">
                <a:solidFill>
                  <a:srgbClr val="FF0000"/>
                </a:solidFill>
              </a:rPr>
              <a:t>UE behavior: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1 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UE continues PRS-RSRP over the entire RSTD/UE Rx-Tx measurement period, when</a:t>
            </a:r>
            <a:r>
              <a:rPr lang="en-US" altLang="zh-CN" sz="16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</a:p>
          <a:p>
            <a:pPr lvl="5"/>
            <a:r>
              <a:rPr lang="en-US" altLang="zh-CN" sz="1700" dirty="0">
                <a:solidFill>
                  <a:srgbClr val="FF0000"/>
                </a:solidFill>
              </a:rPr>
              <a:t>PRS-RSRP is configured together with RSTD/UE Rx-Tx, and </a:t>
            </a:r>
          </a:p>
          <a:p>
            <a:pPr lvl="5"/>
            <a:r>
              <a:rPr lang="en-US" altLang="zh-CN" sz="1700" dirty="0">
                <a:solidFill>
                  <a:srgbClr val="FF0000"/>
                </a:solidFill>
              </a:rPr>
              <a:t>the required PRS-RSRP measurement period is shorter than that for RSTD/UE </a:t>
            </a:r>
            <a:r>
              <a:rPr lang="en-US" altLang="zh-CN" sz="1700">
                <a:solidFill>
                  <a:srgbClr val="FF0000"/>
                </a:solidFill>
              </a:rPr>
              <a:t>Rx-Tx </a:t>
            </a:r>
            <a:r>
              <a:rPr lang="en-US" altLang="zh-CN" sz="1700">
                <a:solidFill>
                  <a:srgbClr val="FF0000"/>
                </a:solidFill>
              </a:rPr>
              <a:t>(without </a:t>
            </a:r>
            <a:r>
              <a:rPr lang="en-US" altLang="zh-CN" sz="1700" dirty="0">
                <a:solidFill>
                  <a:srgbClr val="FF0000"/>
                </a:solidFill>
              </a:rPr>
              <a:t>PRS-RSRP)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2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UE does not continue PRS-RSRP measurement</a:t>
            </a:r>
          </a:p>
          <a:p>
            <a:pPr lvl="2"/>
            <a:r>
              <a:rPr lang="en-US" altLang="zh-CN" sz="2100" dirty="0">
                <a:solidFill>
                  <a:srgbClr val="FF0000"/>
                </a:solidFill>
              </a:rPr>
              <a:t>Applicable PRS-RSRP measurement period requirements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1: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The minimum measurement period is extended to that for RSTD/UE Rx-Tx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2: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The minimum measurement period is linked with the accuracy and thus does not need to be extended, but the UE shall continue measuring so the PRS-RSRP matches RSTD/UE Rx-Tx</a:t>
            </a:r>
          </a:p>
          <a:p>
            <a:pPr lvl="3"/>
            <a:r>
              <a:rPr lang="en-US" altLang="zh-CN" sz="1700" dirty="0">
                <a:solidFill>
                  <a:srgbClr val="FF0000"/>
                </a:solidFill>
              </a:rPr>
              <a:t>Option 3</a:t>
            </a:r>
          </a:p>
          <a:p>
            <a:pPr lvl="4"/>
            <a:r>
              <a:rPr lang="en-US" altLang="zh-CN" sz="1700" dirty="0">
                <a:solidFill>
                  <a:srgbClr val="FF0000"/>
                </a:solidFill>
              </a:rPr>
              <a:t>Current requirements in clause 9.9.3 also apply for the case when PRS-RSRP is measured for DL-TDOA or Multi-RTT, the UE stops </a:t>
            </a:r>
            <a:r>
              <a:rPr lang="en-US" altLang="zh-CN" sz="1700">
                <a:solidFill>
                  <a:srgbClr val="FF0000"/>
                </a:solidFill>
              </a:rPr>
              <a:t>PRS-RSRP </a:t>
            </a:r>
            <a:r>
              <a:rPr lang="en-US" altLang="zh-CN" sz="1700" smtClean="0">
                <a:solidFill>
                  <a:srgbClr val="FF0000"/>
                </a:solidFill>
              </a:rPr>
              <a:t>measurement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>
                <a:solidFill>
                  <a:srgbClr val="00B050"/>
                </a:solidFill>
              </a:rPr>
              <a:t>Scenario #2: UE being configured to measure PRS-RSRP for different positioning methods</a:t>
            </a:r>
          </a:p>
          <a:p>
            <a:pPr lvl="2"/>
            <a:r>
              <a:rPr lang="en-US" altLang="zh-CN" sz="1600" dirty="0">
                <a:solidFill>
                  <a:srgbClr val="00B050"/>
                </a:solidFill>
              </a:rPr>
              <a:t>If PRS-RSRP measurement is separately configured for each positioning method, the requirements shall be met independently for each positioning method</a:t>
            </a:r>
            <a:r>
              <a:rPr lang="en-US" altLang="zh-CN" sz="1600">
                <a:solidFill>
                  <a:srgbClr val="00B050"/>
                </a:solidFill>
              </a:rPr>
              <a:t>. </a:t>
            </a:r>
            <a:endParaRPr lang="en-US" altLang="zh-CN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77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8B4B51-588A-4193-AB4E-12963BE166E2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6998</TotalTime>
  <Words>2369</Words>
  <Application>Microsoft Office PowerPoint</Application>
  <PresentationFormat>全屏显示(4:3)</PresentationFormat>
  <Paragraphs>248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 Unicode MS</vt:lpstr>
      <vt:lpstr>宋体</vt:lpstr>
      <vt:lpstr>Arial</vt:lpstr>
      <vt:lpstr>Calibri</vt:lpstr>
      <vt:lpstr>Cambria Math</vt:lpstr>
      <vt:lpstr>Times New Roman</vt:lpstr>
      <vt:lpstr>Office 主题</vt:lpstr>
      <vt:lpstr>3GPP TSG-RAN WG4 Meeting #98-e Electronic Meeting, 25 Jan - 5 Feb, 2021</vt:lpstr>
      <vt:lpstr>Measurement period for RSTD (1)</vt:lpstr>
      <vt:lpstr>Measurement period for RSTD (2)</vt:lpstr>
      <vt:lpstr>Measurement period for RSTD (3)</vt:lpstr>
      <vt:lpstr>Measurement period for RSTD (4)</vt:lpstr>
      <vt:lpstr>Measurement period for RSTD (5)</vt:lpstr>
      <vt:lpstr>Measurement period for RSTD (6)</vt:lpstr>
      <vt:lpstr>Measurement period for RSTD (7)</vt:lpstr>
      <vt:lpstr>Measurement period for PRS-RSRP (1)</vt:lpstr>
      <vt:lpstr>Measurement period for UE Rx-Tx (1)</vt:lpstr>
      <vt:lpstr>Measurement period for UE Rx-Tx (2)</vt:lpstr>
      <vt:lpstr>Measurement period for UE Rx-Tx (3)</vt:lpstr>
      <vt:lpstr>Measurement period for UE Rx-Tx (4)</vt:lpstr>
      <vt:lpstr>CSSF (1)</vt:lpstr>
      <vt:lpstr>CSSF (2)</vt:lpstr>
      <vt:lpstr>Requirements applicability considering UE capability (1)</vt:lpstr>
      <vt:lpstr>Requirements applicability considering UE capability (2)</vt:lpstr>
      <vt:lpstr>Use of MG pattern #24 and #25 for LTE RRM measurement (1)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467</cp:revision>
  <dcterms:created xsi:type="dcterms:W3CDTF">2016-01-12T08:39:50Z</dcterms:created>
  <dcterms:modified xsi:type="dcterms:W3CDTF">2021-02-04T01:40:45Z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(3)809tZ8HTWYxyJS9U0kcB+86CTvA4lSkENhVMN424T5Ocdaua7WhgULFtrqTtVzGJWZWG8Bta
kXq6EbwU5hAYFCJJGBVlEfTQ5BUfIUKP4giEgv7hh0rVk2/vrN96UE04CgPFFP47vY1Z6pcc
x2BaDy6so+cjtGDHyToS/pOisFB/DUazuBcX98JjqBdSUGSA9QykV7sL0HHCisLxIIhMLi7E
ij16fjNdwUXz8YodHL</vt:lpwstr>
  </property>
  <property fmtid="{D5CDD505-2E9C-101B-9397-08002B2CF9AE}" pid="3" name="_2015_ms_pID_7253431">
    <vt:lpwstr>E8KP5qy/m4duLHTck1lYp92LTZBNPpHk3F03mU8Kne6QFJA5onrT0C
A7dGUIX0l44M1Pdli4GXPEFrA7HmwhGsOp8rzFRnG0/bv+Z+emDQnk2ZNJIoAukbsJQLSwNz
TKoXCStG6OM3/TWGRRysJ/ZtG+NG3PcwYuHxELPCmc1gAI5QqvDYJ0cAYIuKvK4GerQNGfaU
KYY4gn6DIw2iJxuSuSrIEVzki70JYNH3eUqr</vt:lpwstr>
  </property>
  <property fmtid="{D5CDD505-2E9C-101B-9397-08002B2CF9AE}" pid="4" name="_2015_ms_pID_7253432">
    <vt:lpwstr>7XcS1JISSzkSbIHmpbrJsmAnhKuBoieqC5X4
JB1ngSdswihnY2YMCPKybK6tg/TzCt4Kg7aKM42iVbu66dlbftw=</vt:lpwstr>
  </property>
  <property fmtid="{D5CDD505-2E9C-101B-9397-08002B2CF9AE}" pid="5" name="ContentTypeId">
    <vt:lpwstr>0x0101003AA7AC0C743A294CADF60F661720E3E6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1597927634</vt:lpwstr>
  </property>
</Properties>
</file>