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9" r:id="rId5"/>
    <p:sldId id="267" r:id="rId6"/>
    <p:sldId id="270" r:id="rId7"/>
    <p:sldId id="266" r:id="rId8"/>
    <p:sldId id="271" r:id="rId9"/>
    <p:sldId id="268" r:id="rId10"/>
    <p:sldId id="257" r:id="rId1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58" autoAdjust="0"/>
    <p:restoredTop sz="97030" autoAdjust="0"/>
  </p:normalViewPr>
  <p:slideViewPr>
    <p:cSldViewPr snapToGrid="0">
      <p:cViewPr>
        <p:scale>
          <a:sx n="75" d="100"/>
          <a:sy n="75" d="100"/>
        </p:scale>
        <p:origin x="-2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smtClean="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smtClean="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smtClean="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smtClean="0"/>
              <a:t>1st</a:t>
            </a:r>
            <a:endParaRPr kumimoji="1" lang="ja-JP" altLang="en-US" dirty="0" smtClean="0"/>
          </a:p>
          <a:p>
            <a:pPr lvl="1"/>
            <a:r>
              <a:rPr kumimoji="1" lang="en-US" altLang="ja-JP" dirty="0" smtClean="0"/>
              <a:t>2nd</a:t>
            </a:r>
            <a:endParaRPr kumimoji="1" lang="ja-JP" altLang="en-US" dirty="0" smtClean="0"/>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Tree>
    <p:extLst>
      <p:ext uri="{BB962C8B-B14F-4D97-AF65-F5344CB8AC3E}">
        <p14:creationId xmlns:p14="http://schemas.microsoft.com/office/powerpoint/2010/main" val="2850652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smtClean="0"/>
              <a:t>Reference 1</a:t>
            </a:r>
          </a:p>
          <a:p>
            <a:pPr lvl="0"/>
            <a:r>
              <a:rPr kumimoji="1" lang="en-US" altLang="ja-JP" dirty="0" smtClean="0"/>
              <a:t>Reference 2</a:t>
            </a:r>
            <a:endParaRPr kumimoji="1" lang="ja-JP" altLang="en-US" dirty="0" smtClean="0"/>
          </a:p>
        </p:txBody>
      </p:sp>
    </p:spTree>
    <p:extLst>
      <p:ext uri="{BB962C8B-B14F-4D97-AF65-F5344CB8AC3E}">
        <p14:creationId xmlns:p14="http://schemas.microsoft.com/office/powerpoint/2010/main" val="17750595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smtClean="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smtClean="0"/>
              <a:t>Table name</a:t>
            </a:r>
            <a:endParaRPr kumimoji="1" lang="ja-JP" altLang="en-US" dirty="0" smtClean="0"/>
          </a:p>
        </p:txBody>
      </p:sp>
    </p:spTree>
    <p:extLst>
      <p:ext uri="{BB962C8B-B14F-4D97-AF65-F5344CB8AC3E}">
        <p14:creationId xmlns:p14="http://schemas.microsoft.com/office/powerpoint/2010/main" val="32086202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smtClean="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smtClean="0"/>
              <a:t>1st</a:t>
            </a:r>
          </a:p>
          <a:p>
            <a:pPr lvl="1"/>
            <a:r>
              <a:rPr kumimoji="1" lang="en-US" altLang="ja-JP" dirty="0" smtClean="0"/>
              <a:t>2nd</a:t>
            </a:r>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a:t>
            </a:r>
            <a:r>
              <a:rPr lang="en-US" altLang="ja-JP" dirty="0" smtClean="0"/>
              <a:t>98-e</a:t>
            </a:r>
            <a:endParaRPr lang="en-US" altLang="ja-JP" dirty="0"/>
          </a:p>
          <a:p>
            <a:pPr lvl="0"/>
            <a:r>
              <a:rPr lang="en-US" altLang="ja-JP" dirty="0"/>
              <a:t>Electronic Meeting, </a:t>
            </a:r>
            <a:r>
              <a:rPr lang="en-GB" altLang="zh-CN" dirty="0" smtClean="0"/>
              <a:t>25</a:t>
            </a:r>
            <a:r>
              <a:rPr lang="en-US" altLang="zh-CN" baseline="30000" dirty="0" err="1" smtClean="0"/>
              <a:t>th</a:t>
            </a:r>
            <a:r>
              <a:rPr lang="en-US" altLang="zh-CN" dirty="0"/>
              <a:t> </a:t>
            </a:r>
            <a:r>
              <a:rPr lang="en-US" altLang="zh-CN" dirty="0" smtClean="0"/>
              <a:t>Jan-05</a:t>
            </a:r>
            <a:r>
              <a:rPr lang="en-US" altLang="zh-CN" baseline="30000" dirty="0" smtClean="0"/>
              <a:t>th</a:t>
            </a:r>
            <a:r>
              <a:rPr lang="en-US" altLang="zh-CN" dirty="0" smtClean="0"/>
              <a:t>  Feb.</a:t>
            </a:r>
            <a:r>
              <a:rPr lang="en-GB" altLang="zh-CN" dirty="0" smtClean="0"/>
              <a:t>, 2021</a:t>
            </a:r>
            <a:endParaRPr lang="en-US" altLang="ja-JP" dirty="0"/>
          </a:p>
          <a:p>
            <a:pPr lvl="0"/>
            <a:r>
              <a:rPr lang="sv-SE" altLang="ja-JP" dirty="0"/>
              <a:t>Agenda item:	</a:t>
            </a:r>
            <a:r>
              <a:rPr lang="sv-SE" altLang="ja-JP" dirty="0" smtClean="0"/>
              <a:t>11.10.5</a:t>
            </a:r>
            <a:endParaRPr lang="sv-SE" altLang="ja-JP" dirty="0"/>
          </a:p>
          <a:p>
            <a:pPr lvl="0"/>
            <a:r>
              <a:rPr lang="en-US" altLang="ja-JP" dirty="0"/>
              <a:t>Document for:	</a:t>
            </a:r>
            <a:r>
              <a:rPr lang="en-US" altLang="ja-JP" dirty="0" smtClean="0"/>
              <a:t>Approval</a:t>
            </a:r>
            <a:endParaRPr lang="en-US" altLang="ja-JP" dirty="0"/>
          </a:p>
        </p:txBody>
      </p:sp>
      <p:sp>
        <p:nvSpPr>
          <p:cNvPr id="21" name="テキスト プレースホルダー 20"/>
          <p:cNvSpPr>
            <a:spLocks noGrp="1"/>
          </p:cNvSpPr>
          <p:nvPr>
            <p:ph type="body" sz="quarter" idx="11"/>
          </p:nvPr>
        </p:nvSpPr>
        <p:spPr/>
        <p:txBody>
          <a:bodyPr/>
          <a:lstStyle/>
          <a:p>
            <a:r>
              <a:rPr kumimoji="1" lang="en-US" altLang="ja-JP" dirty="0" smtClean="0"/>
              <a:t>R4-2103251</a:t>
            </a:r>
            <a:endParaRPr kumimoji="1" lang="ja-JP" altLang="en-US" dirty="0"/>
          </a:p>
        </p:txBody>
      </p:sp>
      <p:sp>
        <p:nvSpPr>
          <p:cNvPr id="20" name="タイトル 19"/>
          <p:cNvSpPr>
            <a:spLocks noGrp="1"/>
          </p:cNvSpPr>
          <p:nvPr>
            <p:ph type="title"/>
          </p:nvPr>
        </p:nvSpPr>
        <p:spPr>
          <a:xfrm>
            <a:off x="473233" y="1544177"/>
            <a:ext cx="11245533" cy="3335628"/>
          </a:xfrm>
        </p:spPr>
        <p:txBody>
          <a:bodyPr/>
          <a:lstStyle/>
          <a:p>
            <a:r>
              <a:rPr lang="en-US" altLang="zh-CN" sz="5400" dirty="0" smtClean="0"/>
              <a:t>WF </a:t>
            </a:r>
            <a:r>
              <a:rPr lang="en-US" altLang="zh-CN" sz="5400" dirty="0"/>
              <a:t>on co-existence simulation assumptions for PC2 NR V2X</a:t>
            </a:r>
            <a:endParaRPr lang="ja-JP" altLang="en-US" sz="5400" dirty="0"/>
          </a:p>
        </p:txBody>
      </p:sp>
      <p:sp>
        <p:nvSpPr>
          <p:cNvPr id="22" name="テキスト プレースホルダー 21"/>
          <p:cNvSpPr>
            <a:spLocks noGrp="1"/>
          </p:cNvSpPr>
          <p:nvPr>
            <p:ph type="body" sz="quarter" idx="12"/>
          </p:nvPr>
        </p:nvSpPr>
        <p:spPr>
          <a:xfrm>
            <a:off x="473234" y="4573717"/>
            <a:ext cx="11245532" cy="1326523"/>
          </a:xfrm>
        </p:spPr>
        <p:txBody>
          <a:bodyPr/>
          <a:lstStyle/>
          <a:p>
            <a:r>
              <a:rPr kumimoji="1" lang="en-US" altLang="ja-JP" sz="3200" dirty="0" smtClean="0"/>
              <a:t>CATT</a:t>
            </a:r>
            <a:r>
              <a:rPr kumimoji="1" lang="en-US" altLang="ja-JP" sz="3200" smtClean="0"/>
              <a:t>, LGE,…</a:t>
            </a:r>
            <a:endParaRPr kumimoji="1" lang="ja-JP" altLang="en-US" sz="3200" dirty="0"/>
          </a:p>
        </p:txBody>
      </p:sp>
    </p:spTree>
    <p:extLst>
      <p:ext uri="{BB962C8B-B14F-4D97-AF65-F5344CB8AC3E}">
        <p14:creationId xmlns:p14="http://schemas.microsoft.com/office/powerpoint/2010/main" val="5129513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Reference</a:t>
            </a:r>
            <a:endParaRPr kumimoji="1" lang="ja-JP" altLang="en-US" dirty="0"/>
          </a:p>
        </p:txBody>
      </p:sp>
      <p:sp>
        <p:nvSpPr>
          <p:cNvPr id="3" name="テキスト プレースホルダー 2"/>
          <p:cNvSpPr>
            <a:spLocks noGrp="1"/>
          </p:cNvSpPr>
          <p:nvPr>
            <p:ph type="body" sz="quarter" idx="11"/>
          </p:nvPr>
        </p:nvSpPr>
        <p:spPr>
          <a:xfrm>
            <a:off x="716280" y="1322374"/>
            <a:ext cx="10515600" cy="4981639"/>
          </a:xfrm>
        </p:spPr>
        <p:txBody>
          <a:bodyPr>
            <a:normAutofit/>
          </a:bodyPr>
          <a:lstStyle/>
          <a:p>
            <a:pPr marL="0" indent="0">
              <a:lnSpc>
                <a:spcPct val="120000"/>
              </a:lnSpc>
              <a:buNone/>
            </a:pPr>
            <a:r>
              <a:rPr lang="en-US" altLang="ja-JP" sz="2000" dirty="0"/>
              <a:t>[1] </a:t>
            </a:r>
            <a:r>
              <a:rPr lang="en-US" altLang="zh-CN" sz="2000" dirty="0" smtClean="0"/>
              <a:t>R4-2102992, </a:t>
            </a:r>
            <a:r>
              <a:rPr lang="en-GB" altLang="zh-CN" sz="2000" dirty="0"/>
              <a:t>Email discussion summary for [98e][144] NRSL_enh_Part_3</a:t>
            </a:r>
            <a:r>
              <a:rPr lang="en-US" altLang="ja-JP" sz="2000" dirty="0" smtClean="0"/>
              <a:t>, </a:t>
            </a:r>
            <a:r>
              <a:rPr lang="en-GB" altLang="zh-CN" sz="2000" dirty="0"/>
              <a:t>Moderator (Huawei, </a:t>
            </a:r>
            <a:r>
              <a:rPr lang="en-GB" altLang="zh-CN" sz="2000" dirty="0" err="1"/>
              <a:t>HiSilicon</a:t>
            </a:r>
            <a:r>
              <a:rPr lang="en-GB" altLang="zh-CN" sz="2000" dirty="0" smtClean="0"/>
              <a:t>), </a:t>
            </a:r>
            <a:r>
              <a:rPr lang="en-US" altLang="ja-JP" sz="2000" dirty="0" smtClean="0"/>
              <a:t>RAN4#98e</a:t>
            </a:r>
            <a:endParaRPr lang="en-US" altLang="ja-JP" sz="2000" dirty="0"/>
          </a:p>
          <a:p>
            <a:pPr marL="0" indent="0">
              <a:lnSpc>
                <a:spcPct val="120000"/>
              </a:lnSpc>
              <a:buNone/>
            </a:pPr>
            <a:r>
              <a:rPr lang="en-US" altLang="ja-JP" sz="2000" dirty="0"/>
              <a:t>[</a:t>
            </a:r>
            <a:r>
              <a:rPr lang="en-US" altLang="ja-JP" sz="2000" dirty="0" smtClean="0"/>
              <a:t>2] R4</a:t>
            </a:r>
            <a:r>
              <a:rPr lang="en-US" altLang="zh-CN" sz="2000" dirty="0" smtClean="0"/>
              <a:t>-2101937</a:t>
            </a:r>
            <a:r>
              <a:rPr lang="en-US" altLang="ja-JP" sz="2000" dirty="0" smtClean="0"/>
              <a:t>, </a:t>
            </a:r>
            <a:r>
              <a:rPr lang="en-GB" altLang="zh-CN" sz="2000" dirty="0"/>
              <a:t>Discussion on n47 PC2 MPR simulation of Rel-17 SL enhancement</a:t>
            </a:r>
            <a:r>
              <a:rPr lang="en-US" altLang="zh-CN" sz="2000" dirty="0" smtClean="0"/>
              <a:t>, </a:t>
            </a:r>
            <a:r>
              <a:rPr lang="en-GB" altLang="zh-CN" sz="2000" dirty="0" smtClean="0"/>
              <a:t>Huawei</a:t>
            </a:r>
            <a:r>
              <a:rPr lang="en-GB" altLang="zh-CN" sz="2000" dirty="0"/>
              <a:t>, </a:t>
            </a:r>
            <a:r>
              <a:rPr lang="en-GB" altLang="zh-CN" sz="2000" dirty="0" err="1"/>
              <a:t>HiSilicon</a:t>
            </a:r>
            <a:r>
              <a:rPr lang="en-GB" altLang="zh-CN" sz="2000" dirty="0"/>
              <a:t>, </a:t>
            </a:r>
            <a:r>
              <a:rPr lang="en-US" altLang="ja-JP" sz="2000" dirty="0"/>
              <a:t>RAN4#98e</a:t>
            </a:r>
          </a:p>
          <a:p>
            <a:pPr marL="0" indent="0">
              <a:lnSpc>
                <a:spcPct val="120000"/>
              </a:lnSpc>
              <a:buNone/>
            </a:pPr>
            <a:r>
              <a:rPr lang="en-US" altLang="ja-JP" sz="2000" dirty="0"/>
              <a:t>[3</a:t>
            </a:r>
            <a:r>
              <a:rPr lang="en-US" altLang="ja-JP" sz="2000" dirty="0" smtClean="0"/>
              <a:t>] R4-2100420,</a:t>
            </a:r>
            <a:r>
              <a:rPr lang="en-GB" altLang="zh-CN" sz="2000" dirty="0" smtClean="0"/>
              <a:t> </a:t>
            </a:r>
            <a:r>
              <a:rPr lang="en-GB" altLang="zh-CN" sz="2000" dirty="0"/>
              <a:t>Discussion on PC2 for SL enhancement</a:t>
            </a:r>
            <a:r>
              <a:rPr lang="en-US" altLang="ja-JP" sz="2000" dirty="0" smtClean="0"/>
              <a:t>, CATT, RAN4#98e</a:t>
            </a:r>
          </a:p>
          <a:p>
            <a:pPr marL="0" indent="0">
              <a:lnSpc>
                <a:spcPct val="120000"/>
              </a:lnSpc>
              <a:buNone/>
            </a:pPr>
            <a:r>
              <a:rPr lang="en-US" altLang="zh-CN" sz="2000" dirty="0" smtClean="0"/>
              <a:t>[4] TR 38.886 V16.2.0, </a:t>
            </a:r>
            <a:r>
              <a:rPr lang="en-US" altLang="zh-CN" sz="2000" dirty="0"/>
              <a:t>User Equipment (UE) radio transmission and </a:t>
            </a:r>
            <a:r>
              <a:rPr lang="en-US" altLang="zh-CN" sz="2000" dirty="0" smtClean="0"/>
              <a:t>reception </a:t>
            </a:r>
            <a:endParaRPr lang="zh-CN" altLang="zh-CN" sz="2000" dirty="0"/>
          </a:p>
          <a:p>
            <a:pPr marL="0" indent="0">
              <a:lnSpc>
                <a:spcPct val="120000"/>
              </a:lnSpc>
              <a:buNone/>
            </a:pPr>
            <a:endParaRPr lang="en-GB" altLang="zh-CN" sz="2000" dirty="0"/>
          </a:p>
        </p:txBody>
      </p:sp>
    </p:spTree>
    <p:extLst>
      <p:ext uri="{BB962C8B-B14F-4D97-AF65-F5344CB8AC3E}">
        <p14:creationId xmlns:p14="http://schemas.microsoft.com/office/powerpoint/2010/main" val="2259774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62354" y="288926"/>
            <a:ext cx="10515600" cy="652306"/>
          </a:xfrm>
        </p:spPr>
        <p:txBody>
          <a:bodyPr>
            <a:normAutofit/>
          </a:bodyPr>
          <a:lstStyle/>
          <a:p>
            <a:pPr lvl="1" algn="ctr" rtl="0">
              <a:lnSpc>
                <a:spcPct val="90000"/>
              </a:lnSpc>
              <a:spcBef>
                <a:spcPct val="0"/>
              </a:spcBef>
            </a:pPr>
            <a:r>
              <a:rPr lang="en-US" altLang="ja-JP" sz="3600" dirty="0"/>
              <a:t>Background</a:t>
            </a:r>
            <a:endParaRPr lang="ja-JP" altLang="en-US" sz="3600" dirty="0"/>
          </a:p>
        </p:txBody>
      </p:sp>
      <p:sp>
        <p:nvSpPr>
          <p:cNvPr id="3" name="テキスト プレースホルダー 2"/>
          <p:cNvSpPr>
            <a:spLocks noGrp="1"/>
          </p:cNvSpPr>
          <p:nvPr>
            <p:ph type="body" sz="quarter" idx="11"/>
          </p:nvPr>
        </p:nvSpPr>
        <p:spPr>
          <a:xfrm>
            <a:off x="838200" y="1055570"/>
            <a:ext cx="10515600" cy="5345230"/>
          </a:xfrm>
        </p:spPr>
        <p:txBody>
          <a:bodyPr>
            <a:normAutofit/>
          </a:bodyPr>
          <a:lstStyle/>
          <a:p>
            <a:pPr>
              <a:lnSpc>
                <a:spcPct val="120000"/>
              </a:lnSpc>
            </a:pPr>
            <a:r>
              <a:rPr lang="en-GB" altLang="zh-CN" sz="2400" dirty="0" smtClean="0"/>
              <a:t>In the 1</a:t>
            </a:r>
            <a:r>
              <a:rPr lang="en-GB" altLang="zh-CN" sz="2400" baseline="30000" dirty="0" smtClean="0"/>
              <a:t>st</a:t>
            </a:r>
            <a:r>
              <a:rPr lang="en-GB" altLang="zh-CN" sz="2400" dirty="0" smtClean="0"/>
              <a:t> round, </a:t>
            </a:r>
            <a:r>
              <a:rPr lang="en-US" altLang="zh-CN" sz="2400" dirty="0" smtClean="0"/>
              <a:t>the following agreement is reached </a:t>
            </a:r>
            <a:r>
              <a:rPr lang="en-US" altLang="zh-CN" sz="2400" dirty="0"/>
              <a:t>regarding ACLR for PC2 NR </a:t>
            </a:r>
            <a:r>
              <a:rPr lang="en-US" altLang="zh-CN" sz="2400" dirty="0" smtClean="0"/>
              <a:t>V2X in licensed band n38 (2570~2620MHz):</a:t>
            </a:r>
          </a:p>
          <a:p>
            <a:pPr lvl="1">
              <a:lnSpc>
                <a:spcPct val="120000"/>
              </a:lnSpc>
            </a:pPr>
            <a:r>
              <a:rPr lang="en-US" altLang="zh-CN" sz="2000" dirty="0"/>
              <a:t>ACLR should be determined based on co-existence simulation</a:t>
            </a:r>
            <a:r>
              <a:rPr lang="en-US" altLang="zh-CN" sz="2000" dirty="0" smtClean="0"/>
              <a:t>.</a:t>
            </a:r>
          </a:p>
          <a:p>
            <a:pPr>
              <a:lnSpc>
                <a:spcPct val="120000"/>
              </a:lnSpc>
            </a:pPr>
            <a:r>
              <a:rPr lang="en-US" altLang="zh-CN" sz="2400" dirty="0"/>
              <a:t>RAN4 has decided that there is no need to further study the adjacent channel </a:t>
            </a:r>
            <a:r>
              <a:rPr lang="en-US" altLang="zh-CN" sz="2400" dirty="0" smtClean="0"/>
              <a:t>co-existence for </a:t>
            </a:r>
            <a:r>
              <a:rPr lang="en-US" altLang="zh-CN" sz="2400" dirty="0"/>
              <a:t>PC2 </a:t>
            </a:r>
            <a:r>
              <a:rPr lang="en-US" altLang="zh-CN" sz="2400" dirty="0" smtClean="0"/>
              <a:t>NR V2X in ITS band n47.</a:t>
            </a:r>
            <a:endParaRPr lang="zh-CN" altLang="zh-CN" sz="2400" dirty="0"/>
          </a:p>
          <a:p>
            <a:pPr>
              <a:lnSpc>
                <a:spcPct val="120000"/>
              </a:lnSpc>
            </a:pPr>
            <a:r>
              <a:rPr lang="en-GB" altLang="zh-CN" sz="2400" dirty="0" smtClean="0"/>
              <a:t>In Rel-16, the coexistence simulations for PC3 NR V2X in ITS band, FR1 FDD licensed band and FR1 TDD band have been performed and the methodology can be considered as baseline for PC2 NR V2X.</a:t>
            </a:r>
          </a:p>
          <a:p>
            <a:pPr>
              <a:lnSpc>
                <a:spcPct val="120000"/>
              </a:lnSpc>
            </a:pPr>
            <a:r>
              <a:rPr lang="en-GB" altLang="zh-CN" sz="2400" dirty="0" smtClean="0"/>
              <a:t>The co-existence simulation assumptions for PC2 NR V2X in licensed band n38 are captured in this WF based on RAN4 consensus.</a:t>
            </a:r>
          </a:p>
        </p:txBody>
      </p:sp>
    </p:spTree>
    <p:extLst>
      <p:ext uri="{BB962C8B-B14F-4D97-AF65-F5344CB8AC3E}">
        <p14:creationId xmlns:p14="http://schemas.microsoft.com/office/powerpoint/2010/main" val="921557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352001"/>
            <a:ext cx="11273436" cy="744870"/>
          </a:xfrm>
        </p:spPr>
        <p:txBody>
          <a:bodyPr>
            <a:noAutofit/>
          </a:bodyPr>
          <a:lstStyle/>
          <a:p>
            <a:pPr lvl="1" algn="ctr" rtl="0">
              <a:lnSpc>
                <a:spcPct val="90000"/>
              </a:lnSpc>
              <a:spcBef>
                <a:spcPct val="0"/>
              </a:spcBef>
            </a:pPr>
            <a:r>
              <a:rPr lang="en-US" altLang="zh-CN" sz="3600" dirty="0" smtClean="0"/>
              <a:t>Adjacent channel coexistence scenarios</a:t>
            </a:r>
            <a:endParaRPr lang="ja-JP" altLang="en-US" sz="3600" dirty="0"/>
          </a:p>
        </p:txBody>
      </p:sp>
      <p:graphicFrame>
        <p:nvGraphicFramePr>
          <p:cNvPr id="6" name="表格 5"/>
          <p:cNvGraphicFramePr>
            <a:graphicFrameLocks noGrp="1"/>
          </p:cNvGraphicFramePr>
          <p:nvPr>
            <p:extLst>
              <p:ext uri="{D42A27DB-BD31-4B8C-83A1-F6EECF244321}">
                <p14:modId xmlns:p14="http://schemas.microsoft.com/office/powerpoint/2010/main" val="645499511"/>
              </p:ext>
            </p:extLst>
          </p:nvPr>
        </p:nvGraphicFramePr>
        <p:xfrm>
          <a:off x="1107439" y="2448560"/>
          <a:ext cx="9527857" cy="3169920"/>
        </p:xfrm>
        <a:graphic>
          <a:graphicData uri="http://schemas.openxmlformats.org/drawingml/2006/table">
            <a:tbl>
              <a:tblPr firstRow="1" firstCol="1" bandRow="1"/>
              <a:tblGrid>
                <a:gridCol w="802641"/>
                <a:gridCol w="4902486"/>
                <a:gridCol w="3822730"/>
              </a:tblGrid>
              <a:tr h="684364">
                <a:tc gridSpan="2">
                  <a:txBody>
                    <a:bodyPr/>
                    <a:lstStyle/>
                    <a:p>
                      <a:pPr algn="ctr">
                        <a:spcAft>
                          <a:spcPts val="0"/>
                        </a:spcAft>
                      </a:pPr>
                      <a:r>
                        <a:rPr lang="en-GB" sz="1600" b="1" dirty="0">
                          <a:effectLst/>
                          <a:latin typeface="Arial"/>
                          <a:ea typeface="Malgun Gothic"/>
                          <a:cs typeface="Times New Roman"/>
                        </a:rPr>
                        <a:t>NR V2X operating frequency</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zh-CN" altLang="en-US"/>
                    </a:p>
                  </a:txBody>
                  <a:tcPr/>
                </a:tc>
                <a:tc>
                  <a:txBody>
                    <a:bodyPr/>
                    <a:lstStyle/>
                    <a:p>
                      <a:pPr algn="ctr">
                        <a:spcAft>
                          <a:spcPts val="0"/>
                        </a:spcAft>
                      </a:pPr>
                      <a:r>
                        <a:rPr lang="en-GB" sz="1600" b="1">
                          <a:effectLst/>
                          <a:latin typeface="Arial"/>
                          <a:ea typeface="Malgun Gothic"/>
                          <a:cs typeface="Times New Roman"/>
                        </a:rPr>
                        <a:t>Deployment scenarios</a:t>
                      </a:r>
                      <a:endParaRPr lang="zh-CN" sz="1600" b="1">
                        <a:effectLst/>
                        <a:latin typeface="Arial"/>
                        <a:ea typeface="Malgun Gothic"/>
                        <a:cs typeface="Times New Roman"/>
                      </a:endParaRPr>
                    </a:p>
                    <a:p>
                      <a:pPr algn="ctr">
                        <a:spcAft>
                          <a:spcPts val="0"/>
                        </a:spcAft>
                      </a:pPr>
                      <a:r>
                        <a:rPr lang="en-GB" sz="1600" b="1">
                          <a:effectLst/>
                          <a:latin typeface="Arial"/>
                          <a:ea typeface="Malgun Gothic"/>
                          <a:cs typeface="Times New Roman"/>
                        </a:rPr>
                        <a:t>(Aggressor-to-Victim)</a:t>
                      </a:r>
                      <a:endParaRPr lang="zh-CN" sz="1600" b="1">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1317156">
                <a:tc rowSpan="2">
                  <a:txBody>
                    <a:bodyPr/>
                    <a:lstStyle/>
                    <a:p>
                      <a:pPr algn="ctr">
                        <a:spcAft>
                          <a:spcPts val="0"/>
                        </a:spcAft>
                      </a:pPr>
                      <a:r>
                        <a:rPr lang="en-GB" sz="1600" dirty="0">
                          <a:effectLst/>
                          <a:latin typeface="Arial"/>
                          <a:ea typeface="Malgun Gothic"/>
                          <a:cs typeface="Times New Roman"/>
                        </a:rPr>
                        <a:t>FR1</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kumimoji="1" lang="en-GB" sz="1600" kern="1200" dirty="0" smtClean="0">
                          <a:solidFill>
                            <a:schemeClr val="tx1"/>
                          </a:solidFill>
                          <a:effectLst/>
                          <a:latin typeface="Arial"/>
                          <a:ea typeface="Malgun Gothic"/>
                          <a:cs typeface="Times New Roman"/>
                        </a:rPr>
                        <a:t>Scenario A: V2X </a:t>
                      </a:r>
                      <a:r>
                        <a:rPr kumimoji="1" lang="en-GB" sz="1600" kern="1200" dirty="0">
                          <a:solidFill>
                            <a:schemeClr val="tx1"/>
                          </a:solidFill>
                          <a:effectLst/>
                          <a:latin typeface="Arial"/>
                          <a:ea typeface="Malgun Gothic"/>
                          <a:cs typeface="Times New Roman"/>
                        </a:rPr>
                        <a:t>service at </a:t>
                      </a:r>
                      <a:r>
                        <a:rPr kumimoji="1" lang="en-US" sz="1600" kern="1200" dirty="0" smtClean="0">
                          <a:solidFill>
                            <a:schemeClr val="tx1"/>
                          </a:solidFill>
                          <a:effectLst/>
                          <a:latin typeface="Arial"/>
                          <a:ea typeface="Malgun Gothic"/>
                          <a:cs typeface="Times New Roman"/>
                        </a:rPr>
                        <a:t>licensed band where only NR SL is supported.</a:t>
                      </a:r>
                      <a:r>
                        <a:rPr kumimoji="1" lang="en-US" sz="1600" kern="1200" baseline="0" dirty="0" smtClean="0">
                          <a:solidFill>
                            <a:schemeClr val="tx1"/>
                          </a:solidFill>
                          <a:effectLst/>
                          <a:latin typeface="Arial"/>
                          <a:ea typeface="Malgun Gothic"/>
                          <a:cs typeface="Times New Roman"/>
                        </a:rPr>
                        <a:t> </a:t>
                      </a:r>
                      <a:r>
                        <a:rPr kumimoji="1" lang="en-GB" sz="1600" kern="1200" dirty="0" smtClean="0">
                          <a:solidFill>
                            <a:schemeClr val="tx1"/>
                          </a:solidFill>
                          <a:effectLst/>
                          <a:latin typeface="Arial"/>
                          <a:ea typeface="Malgun Gothic"/>
                          <a:cs typeface="Times New Roman"/>
                        </a:rPr>
                        <a:t>(TDD: 2.6GHz)</a:t>
                      </a:r>
                    </a:p>
                    <a:p>
                      <a:pPr marL="0" algn="l" defTabSz="914400" rtl="0" eaLnBrk="1" latinLnBrk="0" hangingPunct="1">
                        <a:spcAft>
                          <a:spcPts val="0"/>
                        </a:spcAft>
                      </a:pPr>
                      <a:r>
                        <a:rPr kumimoji="1" lang="en-GB" altLang="zh-CN" sz="1600" strike="noStrike" kern="1200" dirty="0" smtClean="0">
                          <a:solidFill>
                            <a:srgbClr val="FF0000"/>
                          </a:solidFill>
                          <a:effectLst/>
                          <a:latin typeface="Arial"/>
                          <a:ea typeface="Malgun Gothic"/>
                          <a:cs typeface="Times New Roman"/>
                        </a:rPr>
                        <a:t>(</a:t>
                      </a:r>
                      <a:r>
                        <a:rPr kumimoji="1" lang="en-GB" altLang="zh-CN" sz="1600" strike="noStrike" kern="1200" dirty="0" smtClean="0">
                          <a:solidFill>
                            <a:srgbClr val="FF0000"/>
                          </a:solidFill>
                          <a:effectLst/>
                          <a:latin typeface="Arial"/>
                          <a:ea typeface="Malgun Gothic"/>
                          <a:cs typeface="Times New Roman"/>
                        </a:rPr>
                        <a:t>2</a:t>
                      </a:r>
                      <a:r>
                        <a:rPr kumimoji="1" lang="en-GB" altLang="zh-CN" sz="1600" strike="noStrike" kern="1200" baseline="30000" dirty="0" smtClean="0">
                          <a:solidFill>
                            <a:srgbClr val="FF0000"/>
                          </a:solidFill>
                          <a:effectLst/>
                          <a:latin typeface="Arial"/>
                          <a:ea typeface="Malgun Gothic"/>
                          <a:cs typeface="Times New Roman"/>
                        </a:rPr>
                        <a:t>nd</a:t>
                      </a:r>
                      <a:r>
                        <a:rPr kumimoji="1" lang="en-GB" altLang="zh-CN" sz="1600" strike="noStrike" kern="1200" baseline="0" dirty="0" smtClean="0">
                          <a:solidFill>
                            <a:srgbClr val="FF0000"/>
                          </a:solidFill>
                          <a:effectLst/>
                          <a:latin typeface="Arial"/>
                          <a:ea typeface="Malgun Gothic"/>
                          <a:cs typeface="Times New Roman"/>
                        </a:rPr>
                        <a:t> priority</a:t>
                      </a:r>
                      <a:r>
                        <a:rPr kumimoji="1" lang="en-GB" altLang="zh-CN" sz="1600" strike="noStrike" kern="1200" dirty="0" smtClean="0">
                          <a:solidFill>
                            <a:srgbClr val="FF0000"/>
                          </a:solidFill>
                          <a:effectLst/>
                          <a:latin typeface="Arial"/>
                          <a:ea typeface="Malgun Gothic"/>
                          <a:cs typeface="Times New Roman"/>
                        </a:rPr>
                        <a:t>)</a:t>
                      </a:r>
                      <a:endParaRPr kumimoji="1" lang="zh-CN" sz="1600" strike="noStrike" kern="12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fontAlgn="base" hangingPunct="0">
                        <a:spcAft>
                          <a:spcPts val="0"/>
                        </a:spcAft>
                        <a:buFont typeface="Arial"/>
                        <a:buChar char="-"/>
                      </a:pPr>
                      <a:r>
                        <a:rPr lang="en-US" sz="1600" dirty="0">
                          <a:effectLst/>
                          <a:latin typeface="Arial"/>
                          <a:ea typeface="Times New Roman"/>
                          <a:cs typeface="Times New Roman"/>
                        </a:rPr>
                        <a:t>Case1: </a:t>
                      </a:r>
                      <a:r>
                        <a:rPr lang="en-US" sz="1600" dirty="0" smtClean="0">
                          <a:effectLst/>
                          <a:latin typeface="Arial"/>
                          <a:ea typeface="Times New Roman"/>
                          <a:cs typeface="Times New Roman"/>
                        </a:rPr>
                        <a:t>PC2</a:t>
                      </a:r>
                      <a:r>
                        <a:rPr lang="en-US" sz="1600" baseline="0" dirty="0" smtClean="0">
                          <a:effectLst/>
                          <a:latin typeface="Arial"/>
                          <a:ea typeface="Times New Roman"/>
                          <a:cs typeface="Times New Roman"/>
                        </a:rPr>
                        <a:t> </a:t>
                      </a:r>
                      <a:r>
                        <a:rPr lang="en-US" sz="1600" dirty="0" smtClean="0">
                          <a:effectLst/>
                          <a:latin typeface="Arial"/>
                          <a:ea typeface="Times New Roman"/>
                          <a:cs typeface="Times New Roman"/>
                        </a:rPr>
                        <a:t>NR </a:t>
                      </a:r>
                      <a:r>
                        <a:rPr lang="en-US" sz="1600" dirty="0">
                          <a:effectLst/>
                          <a:latin typeface="Arial"/>
                          <a:ea typeface="Times New Roman"/>
                          <a:cs typeface="Times New Roman"/>
                        </a:rPr>
                        <a:t>V2X </a:t>
                      </a:r>
                      <a:r>
                        <a:rPr lang="en-US" sz="1600" dirty="0" smtClean="0">
                          <a:effectLst/>
                          <a:latin typeface="Arial"/>
                          <a:ea typeface="Times New Roman"/>
                          <a:cs typeface="Times New Roman"/>
                        </a:rPr>
                        <a:t>UE-to- PC2</a:t>
                      </a:r>
                      <a:r>
                        <a:rPr lang="en-US" sz="1600" baseline="0" dirty="0" smtClean="0">
                          <a:effectLst/>
                          <a:latin typeface="Arial"/>
                          <a:ea typeface="Times New Roman"/>
                          <a:cs typeface="Times New Roman"/>
                        </a:rPr>
                        <a:t> </a:t>
                      </a:r>
                      <a:r>
                        <a:rPr lang="en-US" sz="1600" dirty="0" smtClean="0">
                          <a:effectLst/>
                          <a:latin typeface="Arial"/>
                          <a:ea typeface="Times New Roman"/>
                          <a:cs typeface="Times New Roman"/>
                        </a:rPr>
                        <a:t>NR V2X </a:t>
                      </a:r>
                      <a:r>
                        <a:rPr lang="en-US" sz="1600" dirty="0">
                          <a:effectLst/>
                          <a:latin typeface="Arial"/>
                          <a:ea typeface="Times New Roman"/>
                          <a:cs typeface="Times New Roman"/>
                        </a:rPr>
                        <a:t>UE</a:t>
                      </a:r>
                      <a:endParaRPr lang="zh-CN" sz="1600" dirty="0">
                        <a:effectLst/>
                        <a:latin typeface="Arial"/>
                        <a:ea typeface="Times New Roman"/>
                        <a:cs typeface="Times New Roman"/>
                      </a:endParaRPr>
                    </a:p>
                    <a:p>
                      <a:pPr marL="342900" lvl="0" indent="-342900" fontAlgn="base" hangingPunct="0">
                        <a:spcAft>
                          <a:spcPts val="0"/>
                        </a:spcAft>
                        <a:buFont typeface="Arial"/>
                        <a:buChar char="-"/>
                      </a:pPr>
                      <a:r>
                        <a:rPr lang="en-US" sz="1600" dirty="0">
                          <a:effectLst/>
                          <a:latin typeface="Arial"/>
                          <a:ea typeface="Times New Roman"/>
                          <a:cs typeface="Times New Roman"/>
                        </a:rPr>
                        <a:t>Case2: </a:t>
                      </a:r>
                      <a:r>
                        <a:rPr lang="en-US" sz="1600" dirty="0" smtClean="0">
                          <a:effectLst/>
                          <a:latin typeface="Arial"/>
                          <a:ea typeface="Times New Roman"/>
                          <a:cs typeface="Times New Roman"/>
                        </a:rPr>
                        <a:t>PC2 NR V2X UE-to- PC3 NR </a:t>
                      </a:r>
                      <a:r>
                        <a:rPr lang="en-US" sz="1600" dirty="0">
                          <a:effectLst/>
                          <a:latin typeface="Arial"/>
                          <a:ea typeface="Times New Roman"/>
                          <a:cs typeface="Times New Roman"/>
                        </a:rPr>
                        <a:t>V2X </a:t>
                      </a:r>
                      <a:r>
                        <a:rPr lang="en-US" sz="1600" dirty="0" smtClean="0">
                          <a:effectLst/>
                          <a:latin typeface="Arial"/>
                          <a:ea typeface="Times New Roman"/>
                          <a:cs typeface="Times New Roman"/>
                        </a:rPr>
                        <a:t>UE</a:t>
                      </a:r>
                      <a:endParaRPr lang="zh-CN" sz="1600" dirty="0">
                        <a:effectLst/>
                        <a:latin typeface="Arial"/>
                        <a:ea typeface="Times New Roman"/>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8400">
                <a:tc vMerge="1">
                  <a:txBody>
                    <a:bodyPr/>
                    <a:lstStyle/>
                    <a:p>
                      <a:endParaRPr lang="zh-CN" altLang="en-US"/>
                    </a:p>
                  </a:txBody>
                  <a:tcPr/>
                </a:tc>
                <a:tc>
                  <a:txBody>
                    <a:bodyPr/>
                    <a:lstStyle/>
                    <a:p>
                      <a:pPr marL="0" algn="l" defTabSz="914400" rtl="0" eaLnBrk="1" latinLnBrk="0" hangingPunct="1">
                        <a:spcAft>
                          <a:spcPts val="0"/>
                        </a:spcAft>
                      </a:pPr>
                      <a:r>
                        <a:rPr kumimoji="1" lang="en-GB" sz="1600" kern="1200" dirty="0" smtClean="0">
                          <a:solidFill>
                            <a:schemeClr val="tx1"/>
                          </a:solidFill>
                          <a:effectLst/>
                          <a:latin typeface="Arial"/>
                          <a:ea typeface="Malgun Gothic"/>
                          <a:cs typeface="Times New Roman"/>
                        </a:rPr>
                        <a:t>Scenario B: V2X </a:t>
                      </a:r>
                      <a:r>
                        <a:rPr kumimoji="1" lang="en-GB" sz="1600" kern="1200" dirty="0">
                          <a:solidFill>
                            <a:schemeClr val="tx1"/>
                          </a:solidFill>
                          <a:effectLst/>
                          <a:latin typeface="Arial"/>
                          <a:ea typeface="Malgun Gothic"/>
                          <a:cs typeface="Times New Roman"/>
                        </a:rPr>
                        <a:t>service at licensed </a:t>
                      </a:r>
                      <a:r>
                        <a:rPr kumimoji="1" lang="en-GB" sz="1600" kern="1200" dirty="0" smtClean="0">
                          <a:solidFill>
                            <a:schemeClr val="tx1"/>
                          </a:solidFill>
                          <a:effectLst/>
                          <a:latin typeface="Arial"/>
                          <a:ea typeface="Malgun Gothic"/>
                          <a:cs typeface="Times New Roman"/>
                        </a:rPr>
                        <a:t>bands where NR SL and NR </a:t>
                      </a:r>
                      <a:r>
                        <a:rPr kumimoji="1" lang="en-GB" sz="1600" kern="1200" dirty="0" err="1" smtClean="0">
                          <a:solidFill>
                            <a:schemeClr val="tx1"/>
                          </a:solidFill>
                          <a:effectLst/>
                          <a:latin typeface="Arial"/>
                          <a:ea typeface="Malgun Gothic"/>
                          <a:cs typeface="Times New Roman"/>
                        </a:rPr>
                        <a:t>Uu</a:t>
                      </a:r>
                      <a:r>
                        <a:rPr kumimoji="1" lang="en-GB" sz="1600" kern="1200" dirty="0" smtClean="0">
                          <a:solidFill>
                            <a:schemeClr val="tx1"/>
                          </a:solidFill>
                          <a:effectLst/>
                          <a:latin typeface="Arial"/>
                          <a:ea typeface="Malgun Gothic"/>
                          <a:cs typeface="Times New Roman"/>
                        </a:rPr>
                        <a:t> are supported.</a:t>
                      </a:r>
                      <a:r>
                        <a:rPr kumimoji="1" lang="en-GB" sz="1600" kern="1200" baseline="0" dirty="0" smtClean="0">
                          <a:solidFill>
                            <a:schemeClr val="tx1"/>
                          </a:solidFill>
                          <a:effectLst/>
                          <a:latin typeface="Arial"/>
                          <a:ea typeface="Malgun Gothic"/>
                          <a:cs typeface="Times New Roman"/>
                        </a:rPr>
                        <a:t> </a:t>
                      </a:r>
                      <a:r>
                        <a:rPr kumimoji="1" lang="en-GB" altLang="zh-CN" sz="1600" kern="1200" dirty="0" smtClean="0">
                          <a:solidFill>
                            <a:schemeClr val="tx1"/>
                          </a:solidFill>
                          <a:effectLst/>
                          <a:latin typeface="Arial"/>
                          <a:ea typeface="Malgun Gothic"/>
                          <a:cs typeface="Times New Roman"/>
                        </a:rPr>
                        <a:t>(TDD: 2.6GHz)</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zh-CN" sz="1600" strike="noStrike" kern="1200" baseline="0" dirty="0" smtClean="0">
                          <a:solidFill>
                            <a:srgbClr val="FF0000"/>
                          </a:solidFill>
                          <a:effectLst/>
                          <a:latin typeface="Arial"/>
                          <a:ea typeface="Malgun Gothic"/>
                          <a:cs typeface="Times New Roman"/>
                        </a:rPr>
                        <a:t>(</a:t>
                      </a:r>
                      <a:r>
                        <a:rPr kumimoji="1" lang="en-GB" altLang="zh-CN" sz="1600" strike="noStrike" kern="1200" baseline="0" dirty="0" smtClean="0">
                          <a:solidFill>
                            <a:srgbClr val="FF0000"/>
                          </a:solidFill>
                          <a:effectLst/>
                          <a:latin typeface="Arial"/>
                          <a:ea typeface="Malgun Gothic"/>
                          <a:cs typeface="Times New Roman"/>
                        </a:rPr>
                        <a:t>1</a:t>
                      </a:r>
                      <a:r>
                        <a:rPr kumimoji="1" lang="en-GB" altLang="zh-CN" sz="1600" strike="noStrike" kern="1200" baseline="30000" dirty="0" smtClean="0">
                          <a:solidFill>
                            <a:srgbClr val="FF0000"/>
                          </a:solidFill>
                          <a:effectLst/>
                          <a:latin typeface="Arial"/>
                          <a:ea typeface="Malgun Gothic"/>
                          <a:cs typeface="Times New Roman"/>
                        </a:rPr>
                        <a:t>st</a:t>
                      </a:r>
                      <a:r>
                        <a:rPr kumimoji="1" lang="en-GB" altLang="zh-CN" sz="1600" strike="noStrike" kern="1200" baseline="0" dirty="0" smtClean="0">
                          <a:solidFill>
                            <a:srgbClr val="FF0000"/>
                          </a:solidFill>
                          <a:effectLst/>
                          <a:latin typeface="Arial"/>
                          <a:ea typeface="Malgun Gothic"/>
                          <a:cs typeface="Times New Roman"/>
                        </a:rPr>
                        <a:t> priority)</a:t>
                      </a:r>
                      <a:endParaRPr kumimoji="1" lang="en-GB" altLang="zh-CN" sz="1600" strike="noStrike" kern="1200" dirty="0" smtClean="0">
                        <a:solidFill>
                          <a:srgbClr val="FF0000"/>
                        </a:solidFill>
                        <a:effectLst/>
                        <a:latin typeface="Arial"/>
                        <a:ea typeface="Malgun Gothic"/>
                        <a:cs typeface="Times New Roman"/>
                      </a:endParaRPr>
                    </a:p>
                    <a:p>
                      <a:pPr marL="0" algn="l" defTabSz="914400" rtl="0" eaLnBrk="1" latinLnBrk="0" hangingPunct="1">
                        <a:spcAft>
                          <a:spcPts val="0"/>
                        </a:spcAft>
                      </a:pPr>
                      <a:endParaRPr kumimoji="1" lang="zh-CN" altLang="zh-CN" sz="1600" kern="1200" dirty="0">
                        <a:solidFill>
                          <a:schemeClr val="tx1"/>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fontAlgn="base" hangingPunct="0">
                        <a:spcAft>
                          <a:spcPts val="0"/>
                        </a:spcAft>
                        <a:buFont typeface="Arial"/>
                        <a:buChar char="-"/>
                      </a:pPr>
                      <a:r>
                        <a:rPr lang="en-US" sz="1600" dirty="0" smtClean="0">
                          <a:effectLst/>
                          <a:latin typeface="Arial"/>
                          <a:ea typeface="Times New Roman"/>
                          <a:cs typeface="Times New Roman"/>
                        </a:rPr>
                        <a:t>Case3: PC2 NR </a:t>
                      </a:r>
                      <a:r>
                        <a:rPr lang="en-US" sz="1600" dirty="0">
                          <a:effectLst/>
                          <a:latin typeface="Arial"/>
                          <a:ea typeface="Times New Roman"/>
                          <a:cs typeface="Times New Roman"/>
                        </a:rPr>
                        <a:t>V2X UE-to-NR </a:t>
                      </a:r>
                      <a:r>
                        <a:rPr lang="en-US" sz="1600" dirty="0" err="1">
                          <a:effectLst/>
                          <a:latin typeface="Arial"/>
                          <a:ea typeface="Times New Roman"/>
                          <a:cs typeface="Times New Roman"/>
                        </a:rPr>
                        <a:t>Uu</a:t>
                      </a:r>
                      <a:r>
                        <a:rPr lang="en-US" sz="1600" dirty="0">
                          <a:effectLst/>
                          <a:latin typeface="Arial"/>
                          <a:ea typeface="Times New Roman"/>
                          <a:cs typeface="Times New Roman"/>
                        </a:rPr>
                        <a:t> BS</a:t>
                      </a:r>
                      <a:endParaRPr lang="zh-CN" sz="1600" dirty="0">
                        <a:effectLst/>
                        <a:latin typeface="Arial"/>
                        <a:ea typeface="Times New Roman"/>
                        <a:cs typeface="Times New Roman"/>
                      </a:endParaRPr>
                    </a:p>
                    <a:p>
                      <a:pPr marL="342900" lvl="0" indent="-342900" fontAlgn="base" hangingPunct="0">
                        <a:spcAft>
                          <a:spcPts val="0"/>
                        </a:spcAft>
                        <a:buFont typeface="Arial"/>
                        <a:buChar char="-"/>
                      </a:pPr>
                      <a:r>
                        <a:rPr lang="en-US" sz="1600" dirty="0" smtClean="0">
                          <a:effectLst/>
                          <a:latin typeface="Arial"/>
                          <a:ea typeface="Times New Roman"/>
                          <a:cs typeface="Times New Roman"/>
                        </a:rPr>
                        <a:t>Case4: </a:t>
                      </a:r>
                      <a:r>
                        <a:rPr lang="en-US" sz="1600" dirty="0">
                          <a:effectLst/>
                          <a:latin typeface="Arial"/>
                          <a:ea typeface="Times New Roman"/>
                          <a:cs typeface="Times New Roman"/>
                        </a:rPr>
                        <a:t>NR </a:t>
                      </a:r>
                      <a:r>
                        <a:rPr lang="en-US" sz="1600" dirty="0" err="1">
                          <a:effectLst/>
                          <a:latin typeface="Arial"/>
                          <a:ea typeface="Times New Roman"/>
                          <a:cs typeface="Times New Roman"/>
                        </a:rPr>
                        <a:t>Uu</a:t>
                      </a:r>
                      <a:r>
                        <a:rPr lang="en-US" sz="1600" dirty="0">
                          <a:effectLst/>
                          <a:latin typeface="Arial"/>
                          <a:ea typeface="Times New Roman"/>
                          <a:cs typeface="Times New Roman"/>
                        </a:rPr>
                        <a:t> </a:t>
                      </a:r>
                      <a:r>
                        <a:rPr lang="en-US" sz="1600" dirty="0" smtClean="0">
                          <a:effectLst/>
                          <a:latin typeface="Arial"/>
                          <a:ea typeface="Times New Roman"/>
                          <a:cs typeface="Times New Roman"/>
                        </a:rPr>
                        <a:t>UE-to- PC2 NR </a:t>
                      </a:r>
                      <a:r>
                        <a:rPr lang="en-US" sz="1600" dirty="0">
                          <a:effectLst/>
                          <a:latin typeface="Arial"/>
                          <a:ea typeface="Times New Roman"/>
                          <a:cs typeface="Times New Roman"/>
                        </a:rPr>
                        <a:t>V2X UE</a:t>
                      </a:r>
                      <a:endParaRPr lang="zh-CN" sz="1600" dirty="0">
                        <a:effectLst/>
                        <a:latin typeface="Arial"/>
                        <a:ea typeface="Times New Roman"/>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883920" y="1280152"/>
            <a:ext cx="10586720" cy="1169551"/>
          </a:xfrm>
          <a:prstGeom prst="rect">
            <a:avLst/>
          </a:prstGeom>
          <a:noFill/>
        </p:spPr>
        <p:txBody>
          <a:bodyPr wrap="square" rtlCol="0">
            <a:spAutoFit/>
          </a:bodyPr>
          <a:lstStyle/>
          <a:p>
            <a:pPr marL="0" lvl="1"/>
            <a:r>
              <a:rPr lang="en-US" altLang="zh-CN" sz="2600" dirty="0" smtClean="0">
                <a:latin typeface="Arial" panose="020B0604020202020204" pitchFamily="34" charset="0"/>
                <a:cs typeface="Arial" panose="020B0604020202020204" pitchFamily="34" charset="0"/>
              </a:rPr>
              <a:t>The potential adjacent channel coexistence scenarios in licensed band n38 are shown below:</a:t>
            </a:r>
            <a:endParaRPr lang="zh-CN" altLang="zh-CN" sz="2600" dirty="0"/>
          </a:p>
          <a:p>
            <a:endParaRPr lang="zh-CN" altLang="en-US" dirty="0"/>
          </a:p>
        </p:txBody>
      </p:sp>
    </p:spTree>
    <p:extLst>
      <p:ext uri="{BB962C8B-B14F-4D97-AF65-F5344CB8AC3E}">
        <p14:creationId xmlns:p14="http://schemas.microsoft.com/office/powerpoint/2010/main" val="39434665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352001"/>
            <a:ext cx="11273436" cy="744870"/>
          </a:xfrm>
        </p:spPr>
        <p:txBody>
          <a:bodyPr>
            <a:noAutofit/>
          </a:bodyPr>
          <a:lstStyle/>
          <a:p>
            <a:pPr lvl="1" algn="ctr" rtl="0">
              <a:lnSpc>
                <a:spcPct val="90000"/>
              </a:lnSpc>
              <a:spcBef>
                <a:spcPct val="0"/>
              </a:spcBef>
            </a:pPr>
            <a:r>
              <a:rPr lang="en-US" altLang="zh-CN" sz="3600" dirty="0" smtClean="0"/>
              <a:t>Layout model</a:t>
            </a:r>
            <a:endParaRPr lang="ja-JP" altLang="en-US" sz="3600" dirty="0"/>
          </a:p>
        </p:txBody>
      </p:sp>
      <p:sp>
        <p:nvSpPr>
          <p:cNvPr id="3" name="テキスト プレースホルダー 2"/>
          <p:cNvSpPr>
            <a:spLocks noGrp="1"/>
          </p:cNvSpPr>
          <p:nvPr>
            <p:ph type="body" sz="quarter" idx="11"/>
          </p:nvPr>
        </p:nvSpPr>
        <p:spPr>
          <a:xfrm>
            <a:off x="723900" y="1319590"/>
            <a:ext cx="10515600" cy="4907074"/>
          </a:xfrm>
        </p:spPr>
        <p:txBody>
          <a:bodyPr>
            <a:normAutofit/>
          </a:bodyPr>
          <a:lstStyle/>
          <a:p>
            <a:pPr marL="228600" lvl="1">
              <a:lnSpc>
                <a:spcPct val="120000"/>
              </a:lnSpc>
              <a:spcBef>
                <a:spcPts val="1000"/>
              </a:spcBef>
              <a:spcAft>
                <a:spcPts val="900"/>
              </a:spcAft>
              <a:buFont typeface="Arial" panose="020B0604020202020204" pitchFamily="34" charset="0"/>
              <a:buChar char="•"/>
            </a:pPr>
            <a:r>
              <a:rPr lang="en-US" altLang="zh-CN" sz="2600" dirty="0" smtClean="0"/>
              <a:t>For Scenario A, the layout model specified for ITS band in TR 38.886 clause 5.2.1.1 can be reused.</a:t>
            </a:r>
            <a:endParaRPr lang="en-US" altLang="zh-CN" sz="2200" dirty="0"/>
          </a:p>
          <a:p>
            <a:pPr marL="228600" lvl="1">
              <a:lnSpc>
                <a:spcPct val="120000"/>
              </a:lnSpc>
              <a:spcBef>
                <a:spcPts val="1000"/>
              </a:spcBef>
              <a:spcAft>
                <a:spcPts val="900"/>
              </a:spcAft>
              <a:buFont typeface="Arial" panose="020B0604020202020204" pitchFamily="34" charset="0"/>
              <a:buChar char="•"/>
            </a:pPr>
            <a:r>
              <a:rPr lang="en-US" altLang="zh-CN" sz="2600" dirty="0"/>
              <a:t>For Scenario B, the layout model specified </a:t>
            </a:r>
            <a:r>
              <a:rPr lang="en-US" altLang="zh-CN" sz="2600" dirty="0" smtClean="0"/>
              <a:t>for FR1 TDD</a:t>
            </a:r>
            <a:r>
              <a:rPr lang="zh-CN" altLang="en-US" sz="2600" dirty="0"/>
              <a:t> </a:t>
            </a:r>
            <a:r>
              <a:rPr lang="en-US" altLang="zh-CN" sz="2600" dirty="0" smtClean="0"/>
              <a:t>band in TR 38.886 clause 5.2.3.1 can be reused.</a:t>
            </a:r>
            <a:endParaRPr lang="zh-CN" altLang="zh-CN" sz="2600" dirty="0"/>
          </a:p>
        </p:txBody>
      </p:sp>
    </p:spTree>
    <p:extLst>
      <p:ext uri="{BB962C8B-B14F-4D97-AF65-F5344CB8AC3E}">
        <p14:creationId xmlns:p14="http://schemas.microsoft.com/office/powerpoint/2010/main" val="7280392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352001"/>
            <a:ext cx="11273436" cy="744870"/>
          </a:xfrm>
        </p:spPr>
        <p:txBody>
          <a:bodyPr>
            <a:noAutofit/>
          </a:bodyPr>
          <a:lstStyle/>
          <a:p>
            <a:pPr lvl="1" algn="ctr" rtl="0">
              <a:lnSpc>
                <a:spcPct val="90000"/>
              </a:lnSpc>
              <a:spcBef>
                <a:spcPct val="0"/>
              </a:spcBef>
            </a:pPr>
            <a:r>
              <a:rPr lang="en-US" altLang="zh-CN" sz="3600" dirty="0" smtClean="0"/>
              <a:t>Simulation parameters for Scenario A</a:t>
            </a:r>
            <a:endParaRPr lang="ja-JP"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3584111877"/>
              </p:ext>
            </p:extLst>
          </p:nvPr>
        </p:nvGraphicFramePr>
        <p:xfrm>
          <a:off x="807719" y="1295400"/>
          <a:ext cx="10876281" cy="5019672"/>
        </p:xfrm>
        <a:graphic>
          <a:graphicData uri="http://schemas.openxmlformats.org/drawingml/2006/table">
            <a:tbl>
              <a:tblPr firstRow="1" firstCol="1" bandRow="1"/>
              <a:tblGrid>
                <a:gridCol w="2646681"/>
                <a:gridCol w="4307840"/>
                <a:gridCol w="3921760"/>
              </a:tblGrid>
              <a:tr h="286838">
                <a:tc rowSpan="2">
                  <a:txBody>
                    <a:bodyPr/>
                    <a:lstStyle/>
                    <a:p>
                      <a:pPr algn="ctr">
                        <a:spcAft>
                          <a:spcPts val="0"/>
                        </a:spcAft>
                      </a:pPr>
                      <a:r>
                        <a:rPr lang="en-GB" sz="1600" b="1" dirty="0">
                          <a:effectLst/>
                          <a:latin typeface="Arial"/>
                          <a:ea typeface="Malgun Gothic"/>
                          <a:cs typeface="Times New Roman"/>
                        </a:rPr>
                        <a:t>Parameter</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algn="ctr">
                        <a:spcAft>
                          <a:spcPts val="0"/>
                        </a:spcAft>
                      </a:pPr>
                      <a:r>
                        <a:rPr lang="en-GB" sz="1600" b="1" dirty="0">
                          <a:effectLst/>
                          <a:latin typeface="Arial"/>
                          <a:ea typeface="Malgun Gothic"/>
                          <a:cs typeface="Times New Roman"/>
                        </a:rPr>
                        <a:t>Value</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zh-CN" altLang="en-US"/>
                    </a:p>
                  </a:txBody>
                  <a:tcPr/>
                </a:tc>
              </a:tr>
              <a:tr h="286838">
                <a:tc vMerge="1">
                  <a:txBody>
                    <a:bodyPr/>
                    <a:lstStyle/>
                    <a:p>
                      <a:endParaRPr lang="zh-CN" altLang="en-US"/>
                    </a:p>
                  </a:txBody>
                  <a:tcPr/>
                </a:tc>
                <a:tc>
                  <a:txBody>
                    <a:bodyPr/>
                    <a:lstStyle/>
                    <a:p>
                      <a:pPr algn="ctr">
                        <a:spcAft>
                          <a:spcPts val="0"/>
                        </a:spcAft>
                      </a:pPr>
                      <a:r>
                        <a:rPr lang="en-GB" sz="1600" dirty="0" smtClean="0">
                          <a:effectLst/>
                          <a:latin typeface="Arial"/>
                          <a:ea typeface="宋体"/>
                          <a:cs typeface="Arial"/>
                        </a:rPr>
                        <a:t>NR </a:t>
                      </a:r>
                      <a:r>
                        <a:rPr lang="en-GB" sz="1600" dirty="0">
                          <a:effectLst/>
                          <a:latin typeface="Arial"/>
                          <a:ea typeface="宋体"/>
                          <a:cs typeface="Arial"/>
                        </a:rPr>
                        <a:t>V2X </a:t>
                      </a:r>
                      <a:r>
                        <a:rPr lang="en-GB" sz="1600" dirty="0" smtClean="0">
                          <a:effectLst/>
                          <a:latin typeface="Arial"/>
                          <a:ea typeface="宋体"/>
                          <a:cs typeface="Arial"/>
                        </a:rPr>
                        <a:t>UE (Aggressor)</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宋体"/>
                          <a:cs typeface="Arial"/>
                        </a:rPr>
                        <a:t>NR V2X </a:t>
                      </a:r>
                      <a:r>
                        <a:rPr lang="en-GB" sz="1600" dirty="0" smtClean="0">
                          <a:effectLst/>
                          <a:latin typeface="Arial"/>
                          <a:ea typeface="宋体"/>
                          <a:cs typeface="Arial"/>
                        </a:rPr>
                        <a:t>UE (Victim)</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38">
                <a:tc>
                  <a:txBody>
                    <a:bodyPr/>
                    <a:lstStyle/>
                    <a:p>
                      <a:pPr algn="just">
                        <a:spcAft>
                          <a:spcPts val="0"/>
                        </a:spcAft>
                      </a:pPr>
                      <a:r>
                        <a:rPr lang="en-GB" sz="1600" dirty="0" err="1">
                          <a:effectLst/>
                          <a:latin typeface="Arial"/>
                          <a:ea typeface="Malgun Gothic"/>
                          <a:cs typeface="Arial"/>
                        </a:rPr>
                        <a:t>Tx</a:t>
                      </a:r>
                      <a:r>
                        <a:rPr lang="en-GB" sz="1600" dirty="0">
                          <a:effectLst/>
                          <a:latin typeface="Arial"/>
                          <a:ea typeface="Malgun Gothic"/>
                          <a:cs typeface="Arial"/>
                        </a:rPr>
                        <a:t> power</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Malgun Gothic"/>
                          <a:cs typeface="Arial"/>
                        </a:rPr>
                        <a:t>26dBm</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Malgun Gothic"/>
                          <a:cs typeface="Arial"/>
                        </a:rPr>
                        <a:t>23dBm or 26dBm</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38">
                <a:tc>
                  <a:txBody>
                    <a:bodyPr/>
                    <a:lstStyle/>
                    <a:p>
                      <a:pPr algn="just">
                        <a:spcAft>
                          <a:spcPts val="0"/>
                        </a:spcAft>
                      </a:pPr>
                      <a:r>
                        <a:rPr lang="en-GB" sz="1600" dirty="0">
                          <a:effectLst/>
                          <a:latin typeface="Arial"/>
                          <a:ea typeface="Malgun Gothic"/>
                          <a:cs typeface="Arial"/>
                        </a:rPr>
                        <a:t>Channel Bandwidth</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宋体"/>
                          <a:cs typeface="Arial"/>
                        </a:rPr>
                        <a:t>20MHz</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FF0000"/>
                          </a:solidFill>
                          <a:effectLst/>
                          <a:latin typeface="Arial"/>
                          <a:ea typeface="宋体"/>
                          <a:cs typeface="Arial"/>
                        </a:rPr>
                        <a:t>2</a:t>
                      </a:r>
                      <a:r>
                        <a:rPr lang="en-GB" sz="1600" dirty="0" smtClean="0">
                          <a:solidFill>
                            <a:srgbClr val="FF0000"/>
                          </a:solidFill>
                          <a:effectLst/>
                          <a:latin typeface="Arial"/>
                          <a:ea typeface="宋体"/>
                          <a:cs typeface="Arial"/>
                        </a:rPr>
                        <a:t>0MHz</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3935">
                <a:tc>
                  <a:txBody>
                    <a:bodyPr/>
                    <a:lstStyle/>
                    <a:p>
                      <a:pPr algn="just">
                        <a:spcAft>
                          <a:spcPts val="0"/>
                        </a:spcAft>
                      </a:pPr>
                      <a:r>
                        <a:rPr lang="en-GB" sz="1600" dirty="0">
                          <a:effectLst/>
                          <a:latin typeface="Arial"/>
                          <a:ea typeface="宋体"/>
                          <a:cs typeface="Arial"/>
                        </a:rPr>
                        <a:t>Packet size</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600" dirty="0" smtClean="0">
                          <a:effectLst/>
                          <a:latin typeface="Arial"/>
                          <a:ea typeface="Malgun Gothic"/>
                          <a:cs typeface="Arial"/>
                        </a:rPr>
                        <a:t>1) </a:t>
                      </a:r>
                      <a:r>
                        <a:rPr kumimoji="1" lang="en-GB" altLang="ko-KR" sz="1600" kern="1200" dirty="0" smtClean="0">
                          <a:solidFill>
                            <a:srgbClr val="FF0000"/>
                          </a:solidFill>
                          <a:effectLst/>
                          <a:latin typeface="Arial"/>
                          <a:ea typeface="Malgun Gothic"/>
                          <a:cs typeface="Arial"/>
                        </a:rPr>
                        <a:t>14 PRB (190 byte </a:t>
                      </a:r>
                      <a:r>
                        <a:rPr kumimoji="1" lang="en-GB" altLang="ko-KR" sz="1600" kern="1200" dirty="0" smtClean="0">
                          <a:solidFill>
                            <a:srgbClr val="FF0000"/>
                          </a:solidFill>
                          <a:effectLst/>
                          <a:latin typeface="Arial"/>
                          <a:ea typeface="Malgun Gothic"/>
                          <a:cs typeface="Arial"/>
                        </a:rPr>
                        <a:t>packet)</a:t>
                      </a:r>
                      <a:r>
                        <a:rPr kumimoji="1" lang="en-US" altLang="ko-KR" sz="1600" kern="1200" baseline="0" dirty="0" smtClean="0">
                          <a:solidFill>
                            <a:srgbClr val="FF0000"/>
                          </a:solidFill>
                          <a:effectLst/>
                          <a:latin typeface="Arial"/>
                          <a:ea typeface="Malgun Gothic"/>
                          <a:cs typeface="Arial"/>
                        </a:rPr>
                        <a:t> </a:t>
                      </a:r>
                      <a:r>
                        <a:rPr lang="en-GB" altLang="zh-CN" sz="1600" dirty="0" smtClean="0">
                          <a:effectLst/>
                          <a:latin typeface="Arial"/>
                          <a:ea typeface="Malgun Gothic"/>
                          <a:cs typeface="Arial"/>
                        </a:rPr>
                        <a:t>for </a:t>
                      </a:r>
                      <a:r>
                        <a:rPr lang="en-GB" altLang="zh-CN" sz="1600" dirty="0" smtClean="0">
                          <a:effectLst/>
                          <a:latin typeface="Arial"/>
                          <a:ea typeface="Malgun Gothic"/>
                          <a:cs typeface="Arial"/>
                        </a:rPr>
                        <a:t>15kHz SCS </a:t>
                      </a:r>
                      <a:endParaRPr lang="zh-CN" altLang="zh-CN" sz="1600" dirty="0" smtClean="0">
                        <a:effectLst/>
                        <a:latin typeface="Arial"/>
                        <a:ea typeface="Malgun Gothic"/>
                        <a:cs typeface="Times New Roman"/>
                      </a:endParaRPr>
                    </a:p>
                    <a:p>
                      <a:pPr>
                        <a:spcAft>
                          <a:spcPts val="0"/>
                        </a:spcAft>
                      </a:pPr>
                      <a:r>
                        <a:rPr lang="en-GB" altLang="zh-CN" sz="1600" dirty="0" smtClean="0">
                          <a:effectLst/>
                          <a:latin typeface="Arial"/>
                          <a:ea typeface="Malgun Gothic"/>
                          <a:cs typeface="Arial"/>
                        </a:rPr>
                        <a:t>2) Other options are not precluded</a:t>
                      </a:r>
                      <a:endParaRPr lang="zh-CN" alt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a:ea typeface="Malgun Gothic"/>
                          <a:cs typeface="Arial"/>
                        </a:rPr>
                        <a:t>1</a:t>
                      </a:r>
                      <a:r>
                        <a:rPr lang="en-GB" sz="1600" dirty="0" smtClean="0">
                          <a:effectLst/>
                          <a:latin typeface="Arial"/>
                          <a:ea typeface="Malgun Gothic"/>
                          <a:cs typeface="Arial"/>
                        </a:rPr>
                        <a:t>) </a:t>
                      </a:r>
                      <a:r>
                        <a:rPr kumimoji="1" lang="en-GB" altLang="ko-KR" sz="1600" kern="1200" dirty="0" smtClean="0">
                          <a:solidFill>
                            <a:srgbClr val="FF0000"/>
                          </a:solidFill>
                          <a:effectLst/>
                          <a:latin typeface="Arial"/>
                          <a:ea typeface="Malgun Gothic"/>
                          <a:cs typeface="Arial"/>
                        </a:rPr>
                        <a:t>14 PRB (190 byte </a:t>
                      </a:r>
                      <a:r>
                        <a:rPr kumimoji="1" lang="en-GB" altLang="ko-KR" sz="1600" kern="1200" dirty="0" smtClean="0">
                          <a:solidFill>
                            <a:srgbClr val="FF0000"/>
                          </a:solidFill>
                          <a:effectLst/>
                          <a:latin typeface="Arial"/>
                          <a:ea typeface="Malgun Gothic"/>
                          <a:cs typeface="Arial"/>
                        </a:rPr>
                        <a:t>packet)</a:t>
                      </a:r>
                      <a:r>
                        <a:rPr kumimoji="1" lang="en-GB" altLang="ko-KR" sz="1600" kern="1200" baseline="0" dirty="0" smtClean="0">
                          <a:solidFill>
                            <a:srgbClr val="FF0000"/>
                          </a:solidFill>
                          <a:effectLst/>
                          <a:latin typeface="Arial"/>
                          <a:ea typeface="Malgun Gothic"/>
                          <a:cs typeface="Arial"/>
                        </a:rPr>
                        <a:t> </a:t>
                      </a:r>
                      <a:r>
                        <a:rPr lang="en-GB" sz="1600" dirty="0" smtClean="0">
                          <a:effectLst/>
                          <a:latin typeface="Arial"/>
                          <a:ea typeface="Malgun Gothic"/>
                          <a:cs typeface="Arial"/>
                        </a:rPr>
                        <a:t>for </a:t>
                      </a:r>
                      <a:r>
                        <a:rPr lang="en-GB" sz="1600" dirty="0">
                          <a:effectLst/>
                          <a:latin typeface="Arial"/>
                          <a:ea typeface="Malgun Gothic"/>
                          <a:cs typeface="Arial"/>
                        </a:rPr>
                        <a:t>15kHz SCS </a:t>
                      </a:r>
                      <a:endParaRPr lang="zh-CN" sz="1600" dirty="0">
                        <a:effectLst/>
                        <a:latin typeface="Arial"/>
                        <a:ea typeface="Malgun Gothic"/>
                        <a:cs typeface="Times New Roman"/>
                      </a:endParaRPr>
                    </a:p>
                    <a:p>
                      <a:pPr>
                        <a:spcAft>
                          <a:spcPts val="0"/>
                        </a:spcAft>
                      </a:pPr>
                      <a:r>
                        <a:rPr lang="en-GB" sz="1600" dirty="0">
                          <a:effectLst/>
                          <a:latin typeface="Arial"/>
                          <a:ea typeface="Malgun Gothic"/>
                          <a:cs typeface="Arial"/>
                        </a:rPr>
                        <a:t>2)Other options are not precluded</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7355">
                <a:tc>
                  <a:txBody>
                    <a:bodyPr/>
                    <a:lstStyle/>
                    <a:p>
                      <a:pPr algn="just">
                        <a:spcAft>
                          <a:spcPts val="0"/>
                        </a:spcAft>
                      </a:pPr>
                      <a:r>
                        <a:rPr lang="en-GB" sz="1600" dirty="0">
                          <a:effectLst/>
                          <a:latin typeface="Arial"/>
                          <a:ea typeface="Malgun Gothic"/>
                          <a:cs typeface="Arial"/>
                        </a:rPr>
                        <a:t>Traffic model</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pPr>
                      <a:r>
                        <a:rPr lang="en-GB" sz="1600" dirty="0">
                          <a:effectLst/>
                          <a:latin typeface="Arial"/>
                          <a:ea typeface="Malgun Gothic"/>
                          <a:cs typeface="Arial"/>
                        </a:rPr>
                        <a:t>1 transmission every 100ms</a:t>
                      </a:r>
                      <a:endParaRPr lang="zh-CN" sz="1600" dirty="0">
                        <a:effectLst/>
                        <a:latin typeface="Arial"/>
                        <a:ea typeface="Malgun Gothic"/>
                        <a:cs typeface="Times New Roman"/>
                      </a:endParaRPr>
                    </a:p>
                    <a:p>
                      <a:pPr marL="342900" lvl="0" indent="-342900" algn="just">
                        <a:spcAft>
                          <a:spcPts val="0"/>
                        </a:spcAft>
                        <a:buFont typeface="Arial"/>
                        <a:buChar char="-"/>
                      </a:pPr>
                      <a:r>
                        <a:rPr lang="en-GB" sz="1600" dirty="0">
                          <a:effectLst/>
                          <a:latin typeface="Arial"/>
                          <a:ea typeface="MS Mincho"/>
                          <a:cs typeface="Arial"/>
                        </a:rPr>
                        <a:t>100ms message generation period</a:t>
                      </a:r>
                      <a:endParaRPr lang="zh-CN" sz="1600" dirty="0">
                        <a:effectLst/>
                        <a:latin typeface="Arial"/>
                        <a:ea typeface="MS Mincho"/>
                        <a:cs typeface="Times New Roman"/>
                      </a:endParaRPr>
                    </a:p>
                    <a:p>
                      <a:pPr marL="342900" lvl="0" indent="-342900" fontAlgn="base" hangingPunct="0">
                        <a:spcAft>
                          <a:spcPts val="0"/>
                        </a:spcAft>
                        <a:buFont typeface="Arial"/>
                        <a:buChar char="-"/>
                      </a:pPr>
                      <a:r>
                        <a:rPr lang="en-GB" sz="1600" dirty="0">
                          <a:effectLst/>
                          <a:latin typeface="Arial"/>
                          <a:ea typeface="MS Mincho"/>
                          <a:cs typeface="Arial"/>
                        </a:rPr>
                        <a:t>Time instance of message generation is randomized among vehicles</a:t>
                      </a:r>
                      <a:endParaRPr lang="zh-CN" sz="1600" dirty="0">
                        <a:effectLst/>
                        <a:latin typeface="Arial"/>
                        <a:ea typeface="MS Mincho"/>
                        <a:cs typeface="Times New Roman"/>
                      </a:endParaRPr>
                    </a:p>
                    <a:p>
                      <a:pPr>
                        <a:spcAft>
                          <a:spcPts val="0"/>
                        </a:spcAft>
                      </a:pPr>
                      <a:r>
                        <a:rPr lang="en-GB" sz="1600" dirty="0">
                          <a:effectLst/>
                          <a:latin typeface="Arial"/>
                          <a:ea typeface="Malgun Gothic"/>
                          <a:cs typeface="Arial"/>
                        </a:rPr>
                        <a:t> </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286838">
                <a:tc>
                  <a:txBody>
                    <a:bodyPr/>
                    <a:lstStyle/>
                    <a:p>
                      <a:pPr algn="just">
                        <a:spcAft>
                          <a:spcPts val="0"/>
                        </a:spcAft>
                      </a:pPr>
                      <a:r>
                        <a:rPr lang="en-GB" sz="1600">
                          <a:effectLst/>
                          <a:latin typeface="Arial"/>
                          <a:ea typeface="Malgun Gothic"/>
                          <a:cs typeface="Arial"/>
                        </a:rPr>
                        <a:t>Noise figure</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宋体"/>
                          <a:cs typeface="Arial"/>
                        </a:rPr>
                        <a:t>9dB</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宋体"/>
                          <a:cs typeface="Arial"/>
                        </a:rPr>
                        <a:t>9dB</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38">
                <a:tc>
                  <a:txBody>
                    <a:bodyPr/>
                    <a:lstStyle/>
                    <a:p>
                      <a:pPr algn="just">
                        <a:spcAft>
                          <a:spcPts val="0"/>
                        </a:spcAft>
                      </a:pPr>
                      <a:r>
                        <a:rPr lang="en-GB" sz="1600">
                          <a:effectLst/>
                          <a:latin typeface="Arial"/>
                          <a:ea typeface="Malgun Gothic"/>
                          <a:cs typeface="Arial"/>
                        </a:rPr>
                        <a:t>Antenna pattern</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600" dirty="0">
                          <a:effectLst/>
                          <a:latin typeface="Arial"/>
                          <a:ea typeface="Malgun Gothic"/>
                          <a:cs typeface="Arial"/>
                        </a:rPr>
                        <a:t>Omni-directional with gain of 0 </a:t>
                      </a:r>
                      <a:r>
                        <a:rPr lang="en-GB" sz="1600" dirty="0" err="1">
                          <a:effectLst/>
                          <a:latin typeface="Arial"/>
                          <a:ea typeface="Malgun Gothic"/>
                          <a:cs typeface="Arial"/>
                        </a:rPr>
                        <a:t>dBi</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286838">
                <a:tc>
                  <a:txBody>
                    <a:bodyPr/>
                    <a:lstStyle/>
                    <a:p>
                      <a:pPr algn="just">
                        <a:spcAft>
                          <a:spcPts val="0"/>
                        </a:spcAft>
                      </a:pPr>
                      <a:r>
                        <a:rPr lang="en-GB" sz="1600">
                          <a:effectLst/>
                          <a:latin typeface="Arial"/>
                          <a:ea typeface="宋体"/>
                          <a:cs typeface="Arial"/>
                        </a:rPr>
                        <a:t>Sidelink Power control</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600" dirty="0" smtClean="0">
                          <a:effectLst/>
                          <a:latin typeface="Arial"/>
                          <a:ea typeface="Malgun Gothic"/>
                          <a:cs typeface="Times New Roman"/>
                        </a:rPr>
                        <a:t>The worst </a:t>
                      </a:r>
                      <a:r>
                        <a:rPr lang="en-US" sz="1600" dirty="0">
                          <a:effectLst/>
                          <a:latin typeface="Arial"/>
                          <a:ea typeface="Malgun Gothic"/>
                          <a:cs typeface="Times New Roman"/>
                        </a:rPr>
                        <a:t>case of no power control is used</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860516">
                <a:tc>
                  <a:txBody>
                    <a:bodyPr/>
                    <a:lstStyle/>
                    <a:p>
                      <a:pPr algn="just">
                        <a:spcAft>
                          <a:spcPts val="0"/>
                        </a:spcAft>
                      </a:pPr>
                      <a:r>
                        <a:rPr lang="en-GB" sz="1600" dirty="0">
                          <a:effectLst/>
                          <a:latin typeface="Arial"/>
                          <a:ea typeface="Malgun Gothic"/>
                          <a:cs typeface="Arial"/>
                        </a:rPr>
                        <a:t>SINR-to-BLER mapping</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altLang="zh-CN" sz="1600" dirty="0" smtClean="0">
                          <a:effectLst/>
                          <a:latin typeface="Arial"/>
                          <a:ea typeface="Malgun Gothic"/>
                          <a:cs typeface="Arial"/>
                        </a:rPr>
                        <a:t>As per link level performance model in TR 38.xxx </a:t>
                      </a:r>
                      <a:endParaRPr lang="zh-CN" altLang="zh-CN" sz="1600" dirty="0" smtClean="0">
                        <a:effectLst/>
                        <a:latin typeface="Arial"/>
                        <a:ea typeface="Malgun Gothic"/>
                        <a:cs typeface="Times New Roman"/>
                      </a:endParaRPr>
                    </a:p>
                    <a:p>
                      <a:pPr algn="ctr">
                        <a:spcAft>
                          <a:spcPts val="0"/>
                        </a:spcAft>
                      </a:pPr>
                      <a:r>
                        <a:rPr lang="en-GB" altLang="zh-CN" sz="1600" dirty="0" smtClean="0">
                          <a:effectLst/>
                          <a:latin typeface="Arial"/>
                          <a:ea typeface="Malgun Gothic"/>
                          <a:cs typeface="Arial"/>
                        </a:rPr>
                        <a:t>Table A-x</a:t>
                      </a:r>
                      <a:r>
                        <a:rPr lang="en-GB" altLang="zh-CN" sz="1600" baseline="0" dirty="0" smtClean="0">
                          <a:effectLst/>
                          <a:latin typeface="Arial"/>
                          <a:ea typeface="Malgun Gothic"/>
                          <a:cs typeface="Arial"/>
                        </a:rPr>
                        <a:t> </a:t>
                      </a:r>
                      <a:r>
                        <a:rPr lang="en-GB" altLang="zh-CN" sz="1600" dirty="0" smtClean="0">
                          <a:effectLst/>
                          <a:latin typeface="Arial"/>
                          <a:ea typeface="Malgun Gothic"/>
                          <a:cs typeface="Arial"/>
                        </a:rPr>
                        <a:t>for 2.6GHz</a:t>
                      </a:r>
                      <a:endParaRPr lang="zh-CN" alt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600" dirty="0">
                          <a:effectLst/>
                          <a:latin typeface="Arial"/>
                          <a:ea typeface="Malgun Gothic"/>
                          <a:cs typeface="Arial"/>
                        </a:rPr>
                        <a:t>As per link level performance model in TR </a:t>
                      </a:r>
                      <a:r>
                        <a:rPr lang="en-GB" sz="1600" dirty="0" smtClean="0">
                          <a:effectLst/>
                          <a:latin typeface="Arial"/>
                          <a:ea typeface="Malgun Gothic"/>
                          <a:cs typeface="Arial"/>
                        </a:rPr>
                        <a:t>38.xxx</a:t>
                      </a:r>
                      <a:endParaRPr lang="zh-CN" sz="1600" dirty="0">
                        <a:effectLst/>
                        <a:latin typeface="Arial"/>
                        <a:ea typeface="Malgun Gothic"/>
                        <a:cs typeface="Times New Roman"/>
                      </a:endParaRPr>
                    </a:p>
                    <a:p>
                      <a:pPr algn="ctr">
                        <a:spcAft>
                          <a:spcPts val="0"/>
                        </a:spcAft>
                      </a:pPr>
                      <a:r>
                        <a:rPr lang="en-GB" sz="1600" dirty="0">
                          <a:effectLst/>
                          <a:latin typeface="Arial"/>
                          <a:ea typeface="Malgun Gothic"/>
                          <a:cs typeface="Arial"/>
                        </a:rPr>
                        <a:t>Table </a:t>
                      </a:r>
                      <a:r>
                        <a:rPr lang="en-GB" sz="1600" dirty="0" smtClean="0">
                          <a:effectLst/>
                          <a:latin typeface="Arial"/>
                          <a:ea typeface="Malgun Gothic"/>
                          <a:cs typeface="Arial"/>
                        </a:rPr>
                        <a:t>A-x </a:t>
                      </a:r>
                      <a:r>
                        <a:rPr lang="en-GB" sz="1600" dirty="0">
                          <a:effectLst/>
                          <a:latin typeface="Arial"/>
                          <a:ea typeface="Malgun Gothic"/>
                          <a:cs typeface="Arial"/>
                        </a:rPr>
                        <a:t>for </a:t>
                      </a:r>
                      <a:r>
                        <a:rPr lang="en-GB" sz="1600" dirty="0" smtClean="0">
                          <a:effectLst/>
                          <a:latin typeface="Arial"/>
                          <a:ea typeface="Malgun Gothic"/>
                          <a:cs typeface="Arial"/>
                        </a:rPr>
                        <a:t>2.6GHz</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116834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108161"/>
            <a:ext cx="11273436" cy="744870"/>
          </a:xfrm>
        </p:spPr>
        <p:txBody>
          <a:bodyPr>
            <a:noAutofit/>
          </a:bodyPr>
          <a:lstStyle/>
          <a:p>
            <a:pPr lvl="1" algn="ctr" rtl="0">
              <a:lnSpc>
                <a:spcPct val="90000"/>
              </a:lnSpc>
              <a:spcBef>
                <a:spcPct val="0"/>
              </a:spcBef>
            </a:pPr>
            <a:r>
              <a:rPr lang="en-US" altLang="zh-CN" sz="3600" dirty="0" smtClean="0"/>
              <a:t>Simulation parameters for Scenario B</a:t>
            </a:r>
            <a:endParaRPr lang="ja-JP" altLang="en-US" sz="3600" dirty="0"/>
          </a:p>
        </p:txBody>
      </p:sp>
      <p:graphicFrame>
        <p:nvGraphicFramePr>
          <p:cNvPr id="7" name="表格 6"/>
          <p:cNvGraphicFramePr>
            <a:graphicFrameLocks noGrp="1"/>
          </p:cNvGraphicFramePr>
          <p:nvPr>
            <p:extLst>
              <p:ext uri="{D42A27DB-BD31-4B8C-83A1-F6EECF244321}">
                <p14:modId xmlns:p14="http://schemas.microsoft.com/office/powerpoint/2010/main" val="174416980"/>
              </p:ext>
            </p:extLst>
          </p:nvPr>
        </p:nvGraphicFramePr>
        <p:xfrm>
          <a:off x="314960" y="879528"/>
          <a:ext cx="11562080" cy="5709920"/>
        </p:xfrm>
        <a:graphic>
          <a:graphicData uri="http://schemas.openxmlformats.org/drawingml/2006/table">
            <a:tbl>
              <a:tblPr firstRow="1" firstCol="1" bandRow="1"/>
              <a:tblGrid>
                <a:gridCol w="2560320"/>
                <a:gridCol w="2611120"/>
                <a:gridCol w="3230880"/>
                <a:gridCol w="3159760"/>
              </a:tblGrid>
              <a:tr h="276745">
                <a:tc rowSpan="2">
                  <a:txBody>
                    <a:bodyPr/>
                    <a:lstStyle/>
                    <a:p>
                      <a:pPr algn="ctr">
                        <a:spcAft>
                          <a:spcPts val="0"/>
                        </a:spcAft>
                      </a:pPr>
                      <a:r>
                        <a:rPr lang="en-GB" sz="1400" b="1" dirty="0">
                          <a:effectLst/>
                          <a:latin typeface="Arial"/>
                          <a:ea typeface="Malgun Gothic"/>
                          <a:cs typeface="Times New Roman"/>
                        </a:rPr>
                        <a:t>Parameter</a:t>
                      </a:r>
                      <a:endParaRPr lang="zh-CN" sz="14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spcAft>
                          <a:spcPts val="0"/>
                        </a:spcAft>
                      </a:pPr>
                      <a:r>
                        <a:rPr lang="en-GB" sz="1400" b="1" dirty="0">
                          <a:effectLst/>
                          <a:latin typeface="Arial"/>
                          <a:ea typeface="Malgun Gothic"/>
                          <a:cs typeface="Times New Roman"/>
                        </a:rPr>
                        <a:t>Value</a:t>
                      </a:r>
                      <a:endParaRPr lang="zh-CN" sz="14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zh-CN" altLang="en-US"/>
                    </a:p>
                  </a:txBody>
                  <a:tcPr/>
                </a:tc>
                <a:tc hMerge="1">
                  <a:txBody>
                    <a:bodyPr/>
                    <a:lstStyle/>
                    <a:p>
                      <a:endParaRPr lang="zh-CN" altLang="en-US"/>
                    </a:p>
                  </a:txBody>
                  <a:tcPr/>
                </a:tc>
              </a:tr>
              <a:tr h="276745">
                <a:tc vMerge="1">
                  <a:txBody>
                    <a:bodyPr/>
                    <a:lstStyle/>
                    <a:p>
                      <a:endParaRPr lang="zh-CN" altLang="en-US"/>
                    </a:p>
                  </a:txBody>
                  <a:tcPr/>
                </a:tc>
                <a:tc>
                  <a:txBody>
                    <a:bodyPr/>
                    <a:lstStyle/>
                    <a:p>
                      <a:pPr algn="ctr">
                        <a:spcAft>
                          <a:spcPts val="0"/>
                        </a:spcAft>
                      </a:pPr>
                      <a:r>
                        <a:rPr lang="en-GB" sz="1400">
                          <a:effectLst/>
                          <a:latin typeface="Arial"/>
                          <a:ea typeface="宋体"/>
                          <a:cs typeface="Arial"/>
                        </a:rPr>
                        <a:t>NR UE</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宋体"/>
                          <a:cs typeface="Arial"/>
                        </a:rPr>
                        <a:t>NR BS</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宋体"/>
                          <a:cs typeface="Arial"/>
                        </a:rPr>
                        <a:t>NR V2X </a:t>
                      </a:r>
                      <a:r>
                        <a:rPr lang="en-GB" sz="1400" dirty="0" smtClean="0">
                          <a:effectLst/>
                          <a:latin typeface="Arial"/>
                          <a:ea typeface="宋体"/>
                          <a:cs typeface="Arial"/>
                        </a:rPr>
                        <a:t>UE </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491">
                <a:tc>
                  <a:txBody>
                    <a:bodyPr/>
                    <a:lstStyle/>
                    <a:p>
                      <a:pPr algn="just">
                        <a:spcAft>
                          <a:spcPts val="0"/>
                        </a:spcAft>
                      </a:pPr>
                      <a:r>
                        <a:rPr lang="en-GB" sz="1400">
                          <a:effectLst/>
                          <a:latin typeface="Arial"/>
                          <a:ea typeface="Malgun Gothic"/>
                          <a:cs typeface="Arial"/>
                        </a:rPr>
                        <a:t>Max Tx power</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smtClean="0">
                          <a:solidFill>
                            <a:srgbClr val="FF0000"/>
                          </a:solidFill>
                          <a:effectLst/>
                          <a:latin typeface="Arial"/>
                          <a:ea typeface="Malgun Gothic"/>
                          <a:cs typeface="Arial"/>
                        </a:rPr>
                        <a:t>23dBm</a:t>
                      </a:r>
                      <a:r>
                        <a:rPr lang="en-GB" sz="1400" baseline="0" dirty="0" smtClean="0">
                          <a:solidFill>
                            <a:srgbClr val="FF0000"/>
                          </a:solidFill>
                          <a:effectLst/>
                          <a:latin typeface="Arial"/>
                          <a:ea typeface="Malgun Gothic"/>
                          <a:cs typeface="Arial"/>
                        </a:rPr>
                        <a:t> or </a:t>
                      </a:r>
                      <a:r>
                        <a:rPr lang="en-GB" sz="1400" dirty="0" smtClean="0">
                          <a:solidFill>
                            <a:srgbClr val="FF0000"/>
                          </a:solidFill>
                          <a:effectLst/>
                          <a:latin typeface="Arial"/>
                          <a:ea typeface="Malgun Gothic"/>
                          <a:cs typeface="Arial"/>
                        </a:rPr>
                        <a:t>26dBm</a:t>
                      </a:r>
                      <a:endParaRPr lang="zh-CN" sz="14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NA</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smtClean="0">
                          <a:solidFill>
                            <a:srgbClr val="FF0000"/>
                          </a:solidFill>
                          <a:effectLst/>
                          <a:latin typeface="Arial"/>
                          <a:ea typeface="Malgun Gothic"/>
                          <a:cs typeface="Arial"/>
                        </a:rPr>
                        <a:t>26dBm</a:t>
                      </a:r>
                      <a:endParaRPr lang="zh-CN" sz="14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491">
                <a:tc>
                  <a:txBody>
                    <a:bodyPr/>
                    <a:lstStyle/>
                    <a:p>
                      <a:pPr algn="just">
                        <a:spcAft>
                          <a:spcPts val="0"/>
                        </a:spcAft>
                      </a:pPr>
                      <a:r>
                        <a:rPr lang="en-GB" sz="1400" dirty="0">
                          <a:effectLst/>
                          <a:latin typeface="Arial"/>
                          <a:ea typeface="Malgun Gothic"/>
                          <a:cs typeface="Arial"/>
                        </a:rPr>
                        <a:t>Channel Bandwidth</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solidFill>
                            <a:srgbClr val="FF0000"/>
                          </a:solidFill>
                          <a:effectLst/>
                          <a:latin typeface="Arial"/>
                          <a:ea typeface="Malgun Gothic"/>
                          <a:cs typeface="Arial"/>
                        </a:rPr>
                        <a:t>2</a:t>
                      </a:r>
                      <a:r>
                        <a:rPr lang="en-GB" sz="1400" dirty="0" smtClean="0">
                          <a:solidFill>
                            <a:srgbClr val="FF0000"/>
                          </a:solidFill>
                          <a:effectLst/>
                          <a:latin typeface="Arial"/>
                          <a:ea typeface="Malgun Gothic"/>
                          <a:cs typeface="Arial"/>
                        </a:rPr>
                        <a:t>0MHz</a:t>
                      </a:r>
                      <a:endParaRPr lang="zh-CN" sz="14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solidFill>
                            <a:srgbClr val="FF0000"/>
                          </a:solidFill>
                          <a:effectLst/>
                          <a:latin typeface="Arial"/>
                          <a:ea typeface="宋体"/>
                          <a:cs typeface="Arial"/>
                        </a:rPr>
                        <a:t>2</a:t>
                      </a:r>
                      <a:r>
                        <a:rPr lang="en-GB" sz="1400" dirty="0" smtClean="0">
                          <a:solidFill>
                            <a:srgbClr val="FF0000"/>
                          </a:solidFill>
                          <a:effectLst/>
                          <a:latin typeface="Arial"/>
                          <a:ea typeface="宋体"/>
                          <a:cs typeface="Arial"/>
                        </a:rPr>
                        <a:t>0MHz</a:t>
                      </a:r>
                      <a:endParaRPr lang="zh-CN" sz="14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solidFill>
                            <a:srgbClr val="FF0000"/>
                          </a:solidFill>
                          <a:effectLst/>
                          <a:latin typeface="Arial"/>
                          <a:ea typeface="宋体"/>
                          <a:cs typeface="Arial"/>
                        </a:rPr>
                        <a:t>2</a:t>
                      </a:r>
                      <a:r>
                        <a:rPr lang="en-GB" sz="1400" dirty="0" smtClean="0">
                          <a:solidFill>
                            <a:srgbClr val="FF0000"/>
                          </a:solidFill>
                          <a:effectLst/>
                          <a:latin typeface="Arial"/>
                          <a:ea typeface="宋体"/>
                          <a:cs typeface="Arial"/>
                        </a:rPr>
                        <a:t>0MHz</a:t>
                      </a:r>
                      <a:endParaRPr lang="zh-CN" sz="14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6648">
                <a:tc>
                  <a:txBody>
                    <a:bodyPr/>
                    <a:lstStyle/>
                    <a:p>
                      <a:pPr algn="l">
                        <a:spcAft>
                          <a:spcPts val="0"/>
                        </a:spcAft>
                      </a:pPr>
                      <a:r>
                        <a:rPr lang="en-GB" sz="1400" dirty="0">
                          <a:effectLst/>
                          <a:latin typeface="Arial"/>
                          <a:ea typeface="宋体"/>
                          <a:cs typeface="Arial"/>
                        </a:rPr>
                        <a:t>Packet size</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a:effectLst/>
                          <a:latin typeface="Arial"/>
                          <a:ea typeface="Malgun Gothic"/>
                          <a:cs typeface="Arial"/>
                        </a:rPr>
                        <a:t>1</a:t>
                      </a:r>
                      <a:r>
                        <a:rPr lang="en-GB" sz="1400" dirty="0" smtClean="0">
                          <a:effectLst/>
                          <a:latin typeface="Arial"/>
                          <a:ea typeface="Malgun Gothic"/>
                          <a:cs typeface="Arial"/>
                        </a:rPr>
                        <a:t>) </a:t>
                      </a:r>
                      <a:r>
                        <a:rPr lang="en-GB" sz="1400" dirty="0" smtClean="0">
                          <a:solidFill>
                            <a:srgbClr val="FF0000"/>
                          </a:solidFill>
                          <a:effectLst/>
                          <a:latin typeface="Arial"/>
                          <a:ea typeface="Malgun Gothic"/>
                          <a:cs typeface="Arial"/>
                        </a:rPr>
                        <a:t>[32] </a:t>
                      </a:r>
                      <a:r>
                        <a:rPr lang="en-GB" sz="1400" dirty="0">
                          <a:solidFill>
                            <a:srgbClr val="FF0000"/>
                          </a:solidFill>
                          <a:effectLst/>
                          <a:latin typeface="Arial"/>
                          <a:ea typeface="Malgun Gothic"/>
                          <a:cs typeface="Arial"/>
                        </a:rPr>
                        <a:t>PRB</a:t>
                      </a:r>
                      <a:r>
                        <a:rPr lang="en-GB" sz="1400" dirty="0">
                          <a:effectLst/>
                          <a:latin typeface="Arial"/>
                          <a:ea typeface="Malgun Gothic"/>
                          <a:cs typeface="Arial"/>
                        </a:rPr>
                        <a:t> for 15kHz SCS </a:t>
                      </a:r>
                      <a:endParaRPr lang="zh-CN" sz="1400" dirty="0">
                        <a:effectLst/>
                        <a:latin typeface="Arial"/>
                        <a:ea typeface="Malgun Gothic"/>
                        <a:cs typeface="Times New Roman"/>
                      </a:endParaRPr>
                    </a:p>
                    <a:p>
                      <a:pPr algn="l">
                        <a:spcAft>
                          <a:spcPts val="0"/>
                        </a:spcAft>
                      </a:pPr>
                      <a:r>
                        <a:rPr lang="en-GB" sz="1400" dirty="0">
                          <a:effectLst/>
                          <a:latin typeface="Arial"/>
                          <a:ea typeface="Malgun Gothic"/>
                          <a:cs typeface="Arial"/>
                        </a:rPr>
                        <a:t>2)Other options are not precluded</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400" dirty="0">
                          <a:effectLst/>
                          <a:latin typeface="Arial"/>
                          <a:ea typeface="宋体"/>
                          <a:cs typeface="Arial"/>
                        </a:rPr>
                        <a:t> </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latin typeface="Arial"/>
                          <a:ea typeface="Malgun Gothic"/>
                          <a:cs typeface="Arial"/>
                        </a:rPr>
                        <a:t>1</a:t>
                      </a:r>
                      <a:r>
                        <a:rPr lang="en-GB" sz="1400" dirty="0" smtClean="0">
                          <a:effectLst/>
                          <a:latin typeface="Arial"/>
                          <a:ea typeface="Malgun Gothic"/>
                          <a:cs typeface="Arial"/>
                        </a:rPr>
                        <a:t>) </a:t>
                      </a:r>
                      <a:r>
                        <a:rPr kumimoji="1" lang="en-GB" altLang="ko-KR" sz="1400" kern="1200" dirty="0" smtClean="0">
                          <a:solidFill>
                            <a:srgbClr val="FF0000"/>
                          </a:solidFill>
                          <a:effectLst/>
                          <a:latin typeface="Arial"/>
                          <a:ea typeface="Malgun Gothic"/>
                          <a:cs typeface="Arial"/>
                        </a:rPr>
                        <a:t>14 PRB (190 byte </a:t>
                      </a:r>
                      <a:r>
                        <a:rPr kumimoji="1" lang="en-GB" altLang="ko-KR" sz="1400" kern="1200" dirty="0" smtClean="0">
                          <a:solidFill>
                            <a:srgbClr val="FF0000"/>
                          </a:solidFill>
                          <a:effectLst/>
                          <a:latin typeface="Arial"/>
                          <a:ea typeface="Malgun Gothic"/>
                          <a:cs typeface="Arial"/>
                        </a:rPr>
                        <a:t>packet)</a:t>
                      </a:r>
                      <a:r>
                        <a:rPr kumimoji="1" lang="en-US" altLang="ko-KR" sz="1400" kern="1200" baseline="0" dirty="0" smtClean="0">
                          <a:solidFill>
                            <a:srgbClr val="FF0000"/>
                          </a:solidFill>
                          <a:effectLst/>
                          <a:latin typeface="Arial"/>
                          <a:ea typeface="Malgun Gothic"/>
                          <a:cs typeface="Arial"/>
                        </a:rPr>
                        <a:t> </a:t>
                      </a:r>
                      <a:r>
                        <a:rPr lang="en-GB" sz="1400" dirty="0" smtClean="0">
                          <a:effectLst/>
                          <a:latin typeface="Arial"/>
                          <a:ea typeface="Malgun Gothic"/>
                          <a:cs typeface="Arial"/>
                        </a:rPr>
                        <a:t>for </a:t>
                      </a:r>
                      <a:r>
                        <a:rPr lang="en-GB" sz="1400" dirty="0">
                          <a:effectLst/>
                          <a:latin typeface="Arial"/>
                          <a:ea typeface="Malgun Gothic"/>
                          <a:cs typeface="Arial"/>
                        </a:rPr>
                        <a:t>15kHz SCS </a:t>
                      </a:r>
                      <a:endParaRPr lang="zh-CN" sz="1400" dirty="0">
                        <a:effectLst/>
                        <a:latin typeface="Arial"/>
                        <a:ea typeface="Malgun Gothic"/>
                        <a:cs typeface="Times New Roman"/>
                      </a:endParaRPr>
                    </a:p>
                    <a:p>
                      <a:pPr>
                        <a:spcAft>
                          <a:spcPts val="0"/>
                        </a:spcAft>
                      </a:pPr>
                      <a:r>
                        <a:rPr lang="en-GB" sz="1400" dirty="0">
                          <a:effectLst/>
                          <a:latin typeface="Arial"/>
                          <a:ea typeface="Malgun Gothic"/>
                          <a:cs typeface="Arial"/>
                        </a:rPr>
                        <a:t>2)Other options are not precluded</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360">
                <a:tc>
                  <a:txBody>
                    <a:bodyPr/>
                    <a:lstStyle/>
                    <a:p>
                      <a:pPr algn="l">
                        <a:spcAft>
                          <a:spcPts val="0"/>
                        </a:spcAft>
                      </a:pPr>
                      <a:r>
                        <a:rPr lang="en-GB" sz="1400">
                          <a:effectLst/>
                          <a:latin typeface="Arial"/>
                          <a:ea typeface="Malgun Gothic"/>
                          <a:cs typeface="Arial"/>
                        </a:rPr>
                        <a:t>Traffic model</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Times New Roman"/>
                        </a:rPr>
                        <a:t>Full buffer</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Times New Roman"/>
                        </a:rPr>
                        <a:t>Full buffer</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400" dirty="0">
                          <a:effectLst/>
                          <a:latin typeface="Arial"/>
                          <a:ea typeface="宋体"/>
                          <a:cs typeface="Arial"/>
                        </a:rPr>
                        <a:t>Reference table </a:t>
                      </a:r>
                      <a:r>
                        <a:rPr lang="en-GB" sz="1400" dirty="0">
                          <a:effectLst/>
                          <a:latin typeface="Arial"/>
                          <a:ea typeface="Malgun Gothic"/>
                          <a:cs typeface="Times New Roman"/>
                        </a:rPr>
                        <a:t>5.2.1.2-1</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040">
                <a:tc>
                  <a:txBody>
                    <a:bodyPr/>
                    <a:lstStyle/>
                    <a:p>
                      <a:pPr algn="l">
                        <a:spcAft>
                          <a:spcPts val="0"/>
                        </a:spcAft>
                      </a:pPr>
                      <a:r>
                        <a:rPr lang="en-GB" sz="1400">
                          <a:effectLst/>
                          <a:latin typeface="Arial"/>
                          <a:ea typeface="Malgun Gothic"/>
                          <a:cs typeface="Arial"/>
                        </a:rPr>
                        <a:t>Noise figure</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strike="noStrike" dirty="0" smtClean="0">
                          <a:effectLst/>
                          <a:latin typeface="Arial"/>
                          <a:ea typeface="宋体"/>
                          <a:cs typeface="Arial"/>
                        </a:rPr>
                        <a:t>N/A</a:t>
                      </a:r>
                      <a:endParaRPr lang="zh-CN" sz="1400" strike="noStrike"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宋体"/>
                          <a:cs typeface="Arial"/>
                        </a:rPr>
                        <a:t>5dB</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宋体"/>
                          <a:cs typeface="Arial"/>
                        </a:rPr>
                        <a:t>9dB</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000">
                <a:tc>
                  <a:txBody>
                    <a:bodyPr/>
                    <a:lstStyle/>
                    <a:p>
                      <a:pPr algn="l">
                        <a:spcAft>
                          <a:spcPts val="0"/>
                        </a:spcAft>
                      </a:pPr>
                      <a:r>
                        <a:rPr lang="en-GB" sz="1400">
                          <a:effectLst/>
                          <a:latin typeface="Arial"/>
                          <a:ea typeface="Malgun Gothic"/>
                          <a:cs typeface="Arial"/>
                        </a:rPr>
                        <a:t>Antenna pattern</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Omni-directional with gain of 0 </a:t>
                      </a:r>
                      <a:r>
                        <a:rPr lang="en-GB" sz="1400" dirty="0" err="1">
                          <a:effectLst/>
                          <a:latin typeface="Arial"/>
                          <a:ea typeface="Malgun Gothic"/>
                          <a:cs typeface="Arial"/>
                        </a:rPr>
                        <a:t>dBi</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Antenna pattern for FR1 Macro BS from TR 38.828</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Malgun Gothic"/>
                          <a:cs typeface="Arial"/>
                        </a:rPr>
                        <a:t>Omni-directional with gain of 0 dBi</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2800">
                <a:tc>
                  <a:txBody>
                    <a:bodyPr/>
                    <a:lstStyle/>
                    <a:p>
                      <a:pPr algn="l">
                        <a:spcAft>
                          <a:spcPts val="0"/>
                        </a:spcAft>
                      </a:pPr>
                      <a:r>
                        <a:rPr lang="en-GB" sz="1400" dirty="0">
                          <a:effectLst/>
                          <a:latin typeface="Arial"/>
                          <a:ea typeface="Malgun Gothic"/>
                          <a:cs typeface="Arial"/>
                        </a:rPr>
                        <a:t>SINR-to-BLER mapping for NR V2X</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Malgun Gothic"/>
                          <a:cs typeface="Arial"/>
                        </a:rPr>
                        <a:t>NA</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NA</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400" dirty="0">
                          <a:effectLst/>
                          <a:latin typeface="Arial"/>
                          <a:ea typeface="Malgun Gothic"/>
                          <a:cs typeface="Arial"/>
                        </a:rPr>
                        <a:t>As per link level performance model in TR </a:t>
                      </a:r>
                      <a:r>
                        <a:rPr lang="en-GB" sz="1400" dirty="0" smtClean="0">
                          <a:effectLst/>
                          <a:latin typeface="Arial"/>
                          <a:ea typeface="Malgun Gothic"/>
                          <a:cs typeface="Arial"/>
                        </a:rPr>
                        <a:t>38.xxx</a:t>
                      </a:r>
                      <a:endParaRPr lang="zh-CN" sz="1400" dirty="0">
                        <a:effectLst/>
                        <a:latin typeface="Arial"/>
                        <a:ea typeface="Malgun Gothic"/>
                        <a:cs typeface="Times New Roman"/>
                      </a:endParaRPr>
                    </a:p>
                    <a:p>
                      <a:pPr algn="ctr">
                        <a:spcAft>
                          <a:spcPts val="0"/>
                        </a:spcAft>
                      </a:pPr>
                      <a:r>
                        <a:rPr lang="en-GB" sz="1400" dirty="0">
                          <a:effectLst/>
                          <a:latin typeface="Arial"/>
                          <a:ea typeface="Malgun Gothic"/>
                          <a:cs typeface="Arial"/>
                        </a:rPr>
                        <a:t>Table </a:t>
                      </a:r>
                      <a:r>
                        <a:rPr lang="en-GB" sz="1400" dirty="0" smtClean="0">
                          <a:effectLst/>
                          <a:latin typeface="Arial"/>
                          <a:ea typeface="Malgun Gothic"/>
                          <a:cs typeface="Arial"/>
                        </a:rPr>
                        <a:t>A-x </a:t>
                      </a:r>
                      <a:r>
                        <a:rPr lang="en-GB" sz="1400" dirty="0">
                          <a:effectLst/>
                          <a:latin typeface="Arial"/>
                          <a:ea typeface="Malgun Gothic"/>
                          <a:cs typeface="Arial"/>
                        </a:rPr>
                        <a:t>for </a:t>
                      </a:r>
                      <a:r>
                        <a:rPr lang="en-GB" sz="1400" dirty="0" smtClean="0">
                          <a:effectLst/>
                          <a:latin typeface="Arial"/>
                          <a:ea typeface="Malgun Gothic"/>
                          <a:cs typeface="Arial"/>
                        </a:rPr>
                        <a:t>2.6GHz</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3600">
                <a:tc>
                  <a:txBody>
                    <a:bodyPr/>
                    <a:lstStyle/>
                    <a:p>
                      <a:pPr algn="just">
                        <a:spcAft>
                          <a:spcPts val="0"/>
                        </a:spcAft>
                      </a:pPr>
                      <a:r>
                        <a:rPr lang="en-GB" sz="1400" dirty="0">
                          <a:effectLst/>
                          <a:latin typeface="Arial"/>
                          <a:ea typeface="Malgun Gothic"/>
                          <a:cs typeface="Arial"/>
                        </a:rPr>
                        <a:t>SINR-to-rate mapping for NR</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a:effectLst/>
                          <a:latin typeface="Arial"/>
                          <a:ea typeface="Malgun Gothic"/>
                          <a:cs typeface="Arial"/>
                        </a:rPr>
                        <a:t>NA</a:t>
                      </a:r>
                      <a:endParaRPr lang="zh-CN" sz="14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As per link level performance model in TR 36.942 (Table A.2). </a:t>
                      </a:r>
                      <a:r>
                        <a:rPr lang="en-GB" sz="1400" dirty="0">
                          <a:effectLst/>
                          <a:latin typeface="Arial"/>
                          <a:ea typeface="Malgun Gothic"/>
                          <a:cs typeface="Times New Roman"/>
                        </a:rPr>
                        <a:t>α, attenuation = 0.4, SNIR</a:t>
                      </a:r>
                      <a:r>
                        <a:rPr lang="en-GB" sz="1400" baseline="-25000" dirty="0">
                          <a:effectLst/>
                          <a:latin typeface="Arial"/>
                          <a:ea typeface="Malgun Gothic"/>
                          <a:cs typeface="Times New Roman"/>
                        </a:rPr>
                        <a:t>MIN</a:t>
                      </a:r>
                      <a:r>
                        <a:rPr lang="en-GB" sz="1400" dirty="0">
                          <a:effectLst/>
                          <a:latin typeface="Arial"/>
                          <a:ea typeface="Malgun Gothic"/>
                          <a:cs typeface="Times New Roman"/>
                        </a:rPr>
                        <a:t>, dB = -10, SNIR</a:t>
                      </a:r>
                      <a:r>
                        <a:rPr lang="en-GB" sz="1400" baseline="-25000" dirty="0">
                          <a:effectLst/>
                          <a:latin typeface="Arial"/>
                          <a:ea typeface="Malgun Gothic"/>
                          <a:cs typeface="Times New Roman"/>
                        </a:rPr>
                        <a:t>MAX</a:t>
                      </a:r>
                      <a:r>
                        <a:rPr lang="en-GB" sz="1400" dirty="0">
                          <a:effectLst/>
                          <a:latin typeface="Arial"/>
                          <a:ea typeface="Malgun Gothic"/>
                          <a:cs typeface="Times New Roman"/>
                        </a:rPr>
                        <a:t>, dB = 22 (</a:t>
                      </a:r>
                      <a:r>
                        <a:rPr lang="en-GB" sz="1400" dirty="0" err="1">
                          <a:effectLst/>
                          <a:latin typeface="Arial"/>
                          <a:ea typeface="Malgun Gothic"/>
                          <a:cs typeface="Times New Roman"/>
                        </a:rPr>
                        <a:t>subclause</a:t>
                      </a:r>
                      <a:r>
                        <a:rPr lang="en-GB" sz="1400" dirty="0">
                          <a:effectLst/>
                          <a:latin typeface="Arial"/>
                          <a:ea typeface="Malgun Gothic"/>
                          <a:cs typeface="Times New Roman"/>
                        </a:rPr>
                        <a:t> 5.2.3.6 from TR 38.828).</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400" dirty="0">
                          <a:effectLst/>
                          <a:latin typeface="Arial"/>
                          <a:ea typeface="Malgun Gothic"/>
                          <a:cs typeface="Arial"/>
                        </a:rPr>
                        <a:t>NA</a:t>
                      </a:r>
                      <a:endParaRPr lang="zh-CN" sz="14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63539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263771"/>
            <a:ext cx="11273436" cy="835268"/>
          </a:xfrm>
        </p:spPr>
        <p:txBody>
          <a:bodyPr>
            <a:normAutofit/>
          </a:bodyPr>
          <a:lstStyle/>
          <a:p>
            <a:pPr lvl="1" algn="ctr" rtl="0">
              <a:lnSpc>
                <a:spcPct val="90000"/>
              </a:lnSpc>
              <a:spcBef>
                <a:spcPct val="0"/>
              </a:spcBef>
            </a:pPr>
            <a:r>
              <a:rPr lang="en-US" altLang="zh-CN" sz="4000" dirty="0" smtClean="0"/>
              <a:t>ACLR and ACS for Scenario A</a:t>
            </a:r>
            <a:endParaRPr kumimoji="1" lang="ja-JP" altLang="en-US" sz="4000" kern="1200" dirty="0">
              <a:solidFill>
                <a:schemeClr val="tx1"/>
              </a:solidFill>
              <a:latin typeface="Calibri" panose="020F0502020204030204" pitchFamily="34" charset="0"/>
              <a:ea typeface="+mj-ea"/>
              <a:cs typeface="Calibri" panose="020F0502020204030204" pitchFamily="34" charset="0"/>
            </a:endParaRPr>
          </a:p>
        </p:txBody>
      </p:sp>
      <p:sp>
        <p:nvSpPr>
          <p:cNvPr id="3" name="テキスト プレースホルダー 2"/>
          <p:cNvSpPr>
            <a:spLocks noGrp="1"/>
          </p:cNvSpPr>
          <p:nvPr>
            <p:ph type="body" sz="quarter" idx="11"/>
          </p:nvPr>
        </p:nvSpPr>
        <p:spPr>
          <a:xfrm>
            <a:off x="723900" y="1319590"/>
            <a:ext cx="10515600" cy="773370"/>
          </a:xfrm>
        </p:spPr>
        <p:txBody>
          <a:bodyPr>
            <a:normAutofit/>
          </a:bodyPr>
          <a:lstStyle/>
          <a:p>
            <a:pPr marL="228600" lvl="1">
              <a:lnSpc>
                <a:spcPct val="110000"/>
              </a:lnSpc>
              <a:spcBef>
                <a:spcPts val="1000"/>
              </a:spcBef>
              <a:spcAft>
                <a:spcPts val="900"/>
              </a:spcAft>
              <a:buFont typeface="Arial" panose="020B0604020202020204" pitchFamily="34" charset="0"/>
              <a:buChar char="•"/>
            </a:pPr>
            <a:r>
              <a:rPr lang="en-GB" altLang="zh-CN" sz="3200" dirty="0"/>
              <a:t>1 step ACLR/ACS </a:t>
            </a:r>
            <a:r>
              <a:rPr lang="en-GB" altLang="zh-CN" sz="3200" dirty="0" smtClean="0"/>
              <a:t>model</a:t>
            </a:r>
            <a:endParaRPr lang="zh-CN" altLang="zh-CN" sz="3100" dirty="0"/>
          </a:p>
        </p:txBody>
      </p:sp>
      <p:graphicFrame>
        <p:nvGraphicFramePr>
          <p:cNvPr id="5" name="表格 4"/>
          <p:cNvGraphicFramePr>
            <a:graphicFrameLocks noGrp="1"/>
          </p:cNvGraphicFramePr>
          <p:nvPr>
            <p:extLst>
              <p:ext uri="{D42A27DB-BD31-4B8C-83A1-F6EECF244321}">
                <p14:modId xmlns:p14="http://schemas.microsoft.com/office/powerpoint/2010/main" val="828213093"/>
              </p:ext>
            </p:extLst>
          </p:nvPr>
        </p:nvGraphicFramePr>
        <p:xfrm>
          <a:off x="1950720" y="2442686"/>
          <a:ext cx="8117840" cy="1938418"/>
        </p:xfrm>
        <a:graphic>
          <a:graphicData uri="http://schemas.openxmlformats.org/drawingml/2006/table">
            <a:tbl>
              <a:tblPr firstRow="1" firstCol="1" bandRow="1"/>
              <a:tblGrid>
                <a:gridCol w="2515913"/>
                <a:gridCol w="3149770"/>
                <a:gridCol w="2452157"/>
              </a:tblGrid>
              <a:tr h="481529">
                <a:tc rowSpan="2">
                  <a:txBody>
                    <a:bodyPr/>
                    <a:lstStyle/>
                    <a:p>
                      <a:pPr algn="ctr">
                        <a:spcAft>
                          <a:spcPts val="0"/>
                        </a:spcAft>
                      </a:pPr>
                      <a:r>
                        <a:rPr lang="en-GB" sz="1600" b="1" dirty="0">
                          <a:effectLst/>
                          <a:latin typeface="Arial"/>
                          <a:ea typeface="Malgun Gothic"/>
                          <a:cs typeface="Times New Roman"/>
                        </a:rPr>
                        <a:t>Parameter</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algn="ctr">
                        <a:spcAft>
                          <a:spcPts val="0"/>
                        </a:spcAft>
                      </a:pPr>
                      <a:r>
                        <a:rPr lang="en-GB" sz="1600" b="1" dirty="0">
                          <a:effectLst/>
                          <a:latin typeface="Arial"/>
                          <a:ea typeface="Malgun Gothic"/>
                          <a:cs typeface="Times New Roman"/>
                        </a:rPr>
                        <a:t>Value</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zh-CN" altLang="en-US"/>
                    </a:p>
                  </a:txBody>
                  <a:tcPr/>
                </a:tc>
              </a:tr>
              <a:tr h="481529">
                <a:tc vMerge="1">
                  <a:txBody>
                    <a:bodyPr/>
                    <a:lstStyle/>
                    <a:p>
                      <a:endParaRPr lang="zh-CN" altLang="en-US"/>
                    </a:p>
                  </a:txBody>
                  <a:tcPr/>
                </a:tc>
                <a:tc>
                  <a:txBody>
                    <a:bodyPr/>
                    <a:lstStyle/>
                    <a:p>
                      <a:pPr algn="ctr">
                        <a:spcAft>
                          <a:spcPts val="0"/>
                        </a:spcAft>
                      </a:pPr>
                      <a:r>
                        <a:rPr lang="en-GB" sz="1600" dirty="0" smtClean="0">
                          <a:effectLst/>
                          <a:latin typeface="Arial"/>
                          <a:ea typeface="宋体"/>
                          <a:cs typeface="Arial"/>
                        </a:rPr>
                        <a:t>NR </a:t>
                      </a:r>
                      <a:r>
                        <a:rPr lang="en-GB" sz="1600" dirty="0">
                          <a:effectLst/>
                          <a:latin typeface="Arial"/>
                          <a:ea typeface="宋体"/>
                          <a:cs typeface="Arial"/>
                        </a:rPr>
                        <a:t>V2X </a:t>
                      </a:r>
                      <a:r>
                        <a:rPr lang="en-GB" sz="1600" dirty="0" smtClean="0">
                          <a:effectLst/>
                          <a:latin typeface="Arial"/>
                          <a:ea typeface="宋体"/>
                          <a:cs typeface="Arial"/>
                        </a:rPr>
                        <a:t>UE (Aggressor PC2)</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宋体"/>
                          <a:cs typeface="Arial"/>
                        </a:rPr>
                        <a:t>NR V2X </a:t>
                      </a:r>
                      <a:r>
                        <a:rPr lang="en-GB" sz="1600" dirty="0" smtClean="0">
                          <a:effectLst/>
                          <a:latin typeface="Arial"/>
                          <a:ea typeface="宋体"/>
                          <a:cs typeface="Arial"/>
                        </a:rPr>
                        <a:t>UE (Victim PC3/PC2)</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529">
                <a:tc>
                  <a:txBody>
                    <a:bodyPr/>
                    <a:lstStyle/>
                    <a:p>
                      <a:pPr algn="just">
                        <a:spcAft>
                          <a:spcPts val="0"/>
                        </a:spcAft>
                      </a:pPr>
                      <a:r>
                        <a:rPr lang="en-GB" sz="1600">
                          <a:effectLst/>
                          <a:latin typeface="Arial"/>
                          <a:ea typeface="Malgun Gothic"/>
                          <a:cs typeface="Arial"/>
                        </a:rPr>
                        <a:t>ACLR</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1600" dirty="0" smtClean="0">
                          <a:effectLst/>
                          <a:latin typeface="Arial"/>
                          <a:ea typeface="Malgun Gothic"/>
                          <a:cs typeface="Arial"/>
                        </a:rPr>
                        <a:t>31 + X dB </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zh-CN" sz="1600" dirty="0" smtClean="0">
                          <a:effectLst/>
                          <a:latin typeface="Arial"/>
                          <a:ea typeface="Malgun Gothic"/>
                          <a:cs typeface="Arial"/>
                        </a:rPr>
                        <a:t>30dB/31dB + X dB</a:t>
                      </a:r>
                      <a:endParaRPr lang="zh-CN" altLang="zh-CN" sz="1600" dirty="0" smtClean="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1529">
                <a:tc>
                  <a:txBody>
                    <a:bodyPr/>
                    <a:lstStyle/>
                    <a:p>
                      <a:pPr algn="just">
                        <a:spcAft>
                          <a:spcPts val="0"/>
                        </a:spcAft>
                      </a:pPr>
                      <a:r>
                        <a:rPr lang="en-GB" sz="1600" dirty="0">
                          <a:effectLst/>
                          <a:latin typeface="Arial"/>
                          <a:ea typeface="Malgun Gothic"/>
                          <a:cs typeface="Arial"/>
                        </a:rPr>
                        <a:t>ACS</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zh-CN" sz="1600" dirty="0" smtClean="0">
                          <a:solidFill>
                            <a:srgbClr val="FF0000"/>
                          </a:solidFill>
                          <a:effectLst/>
                          <a:latin typeface="Arial"/>
                          <a:ea typeface="Malgun Gothic"/>
                          <a:cs typeface="Arial"/>
                        </a:rPr>
                        <a:t>27</a:t>
                      </a:r>
                      <a:r>
                        <a:rPr lang="en-GB" altLang="zh-CN" sz="1600" dirty="0" smtClean="0">
                          <a:solidFill>
                            <a:schemeClr val="tx1"/>
                          </a:solidFill>
                          <a:effectLst/>
                          <a:latin typeface="Arial"/>
                          <a:ea typeface="Malgun Gothic"/>
                          <a:cs typeface="Arial"/>
                        </a:rPr>
                        <a:t>+ X dB </a:t>
                      </a:r>
                    </a:p>
                    <a:p>
                      <a:pPr algn="ctr">
                        <a:spcAft>
                          <a:spcPts val="0"/>
                        </a:spcAft>
                      </a:pPr>
                      <a:endParaRPr lang="zh-CN" sz="1600" dirty="0">
                        <a:solidFill>
                          <a:schemeClr val="tx1"/>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zh-CN" sz="1600" dirty="0" smtClean="0">
                          <a:solidFill>
                            <a:srgbClr val="FF0000"/>
                          </a:solidFill>
                          <a:effectLst/>
                          <a:latin typeface="Arial"/>
                          <a:ea typeface="Malgun Gothic"/>
                          <a:cs typeface="Arial"/>
                        </a:rPr>
                        <a:t>27dB/27dB + X dB</a:t>
                      </a:r>
                      <a:endParaRPr lang="zh-CN" altLang="zh-CN" sz="1600" dirty="0" smtClean="0">
                        <a:solidFill>
                          <a:srgbClr val="FF0000"/>
                        </a:solidFill>
                        <a:effectLst/>
                        <a:latin typeface="Arial"/>
                        <a:ea typeface="Malgun Gothic"/>
                        <a:cs typeface="Times New Roman"/>
                      </a:endParaRPr>
                    </a:p>
                    <a:p>
                      <a:pPr algn="ctr">
                        <a:spcAft>
                          <a:spcPts val="0"/>
                        </a:spcAft>
                      </a:pPr>
                      <a:endParaRPr lang="zh-CN" sz="1600" dirty="0">
                        <a:solidFill>
                          <a:schemeClr val="tx1"/>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843545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263771"/>
            <a:ext cx="11273436" cy="835268"/>
          </a:xfrm>
        </p:spPr>
        <p:txBody>
          <a:bodyPr>
            <a:normAutofit/>
          </a:bodyPr>
          <a:lstStyle/>
          <a:p>
            <a:pPr lvl="1" algn="ctr" rtl="0">
              <a:lnSpc>
                <a:spcPct val="90000"/>
              </a:lnSpc>
              <a:spcBef>
                <a:spcPct val="0"/>
              </a:spcBef>
            </a:pPr>
            <a:r>
              <a:rPr lang="en-US" altLang="zh-CN" sz="4000" dirty="0" smtClean="0"/>
              <a:t>ACLR and ACS for </a:t>
            </a:r>
            <a:r>
              <a:rPr lang="en-US" altLang="zh-CN" sz="4000" dirty="0"/>
              <a:t>Scenario B</a:t>
            </a:r>
            <a:endParaRPr lang="ja-JP" altLang="en-US" sz="4000" dirty="0"/>
          </a:p>
        </p:txBody>
      </p:sp>
      <p:sp>
        <p:nvSpPr>
          <p:cNvPr id="3" name="テキスト プレースホルダー 2"/>
          <p:cNvSpPr>
            <a:spLocks noGrp="1"/>
          </p:cNvSpPr>
          <p:nvPr>
            <p:ph type="body" sz="quarter" idx="11"/>
          </p:nvPr>
        </p:nvSpPr>
        <p:spPr>
          <a:xfrm>
            <a:off x="723900" y="1319590"/>
            <a:ext cx="10515600" cy="773370"/>
          </a:xfrm>
        </p:spPr>
        <p:txBody>
          <a:bodyPr>
            <a:normAutofit/>
          </a:bodyPr>
          <a:lstStyle/>
          <a:p>
            <a:pPr marL="228600" lvl="1">
              <a:lnSpc>
                <a:spcPct val="110000"/>
              </a:lnSpc>
              <a:spcBef>
                <a:spcPts val="1000"/>
              </a:spcBef>
              <a:spcAft>
                <a:spcPts val="900"/>
              </a:spcAft>
              <a:buFont typeface="Arial" panose="020B0604020202020204" pitchFamily="34" charset="0"/>
              <a:buChar char="•"/>
            </a:pPr>
            <a:r>
              <a:rPr lang="en-GB" altLang="zh-CN" sz="3200" dirty="0"/>
              <a:t>1 step ACLR/ACS </a:t>
            </a:r>
            <a:r>
              <a:rPr lang="en-GB" altLang="zh-CN" sz="3200" dirty="0" smtClean="0"/>
              <a:t>model</a:t>
            </a:r>
            <a:endParaRPr lang="zh-CN" altLang="zh-CN" sz="3100" dirty="0"/>
          </a:p>
        </p:txBody>
      </p:sp>
      <p:graphicFrame>
        <p:nvGraphicFramePr>
          <p:cNvPr id="7" name="表格 6"/>
          <p:cNvGraphicFramePr>
            <a:graphicFrameLocks noGrp="1"/>
          </p:cNvGraphicFramePr>
          <p:nvPr>
            <p:extLst>
              <p:ext uri="{D42A27DB-BD31-4B8C-83A1-F6EECF244321}">
                <p14:modId xmlns:p14="http://schemas.microsoft.com/office/powerpoint/2010/main" val="1715881130"/>
              </p:ext>
            </p:extLst>
          </p:nvPr>
        </p:nvGraphicFramePr>
        <p:xfrm>
          <a:off x="1950719" y="2504440"/>
          <a:ext cx="8056880" cy="1945640"/>
        </p:xfrm>
        <a:graphic>
          <a:graphicData uri="http://schemas.openxmlformats.org/drawingml/2006/table">
            <a:tbl>
              <a:tblPr firstRow="1" firstCol="1" bandRow="1"/>
              <a:tblGrid>
                <a:gridCol w="2153611"/>
                <a:gridCol w="2153611"/>
                <a:gridCol w="1874829"/>
                <a:gridCol w="1874829"/>
              </a:tblGrid>
              <a:tr h="478391">
                <a:tc rowSpan="2">
                  <a:txBody>
                    <a:bodyPr/>
                    <a:lstStyle/>
                    <a:p>
                      <a:pPr algn="ctr">
                        <a:spcAft>
                          <a:spcPts val="0"/>
                        </a:spcAft>
                      </a:pPr>
                      <a:r>
                        <a:rPr lang="en-GB" sz="1600" b="1" dirty="0">
                          <a:effectLst/>
                          <a:latin typeface="Arial"/>
                          <a:ea typeface="Malgun Gothic"/>
                          <a:cs typeface="Times New Roman"/>
                        </a:rPr>
                        <a:t>Parameter</a:t>
                      </a:r>
                      <a:endParaRPr lang="zh-CN" sz="1600" b="1"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spcAft>
                          <a:spcPts val="0"/>
                        </a:spcAft>
                      </a:pPr>
                      <a:r>
                        <a:rPr lang="en-GB" sz="1600" b="1">
                          <a:effectLst/>
                          <a:latin typeface="Arial"/>
                          <a:ea typeface="Malgun Gothic"/>
                          <a:cs typeface="Times New Roman"/>
                        </a:rPr>
                        <a:t>Value</a:t>
                      </a:r>
                      <a:endParaRPr lang="zh-CN" sz="1600" b="1">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zh-CN" altLang="en-US"/>
                    </a:p>
                  </a:txBody>
                  <a:tcPr/>
                </a:tc>
                <a:tc hMerge="1">
                  <a:txBody>
                    <a:bodyPr/>
                    <a:lstStyle/>
                    <a:p>
                      <a:endParaRPr lang="zh-CN" altLang="en-US"/>
                    </a:p>
                  </a:txBody>
                  <a:tcPr/>
                </a:tc>
              </a:tr>
              <a:tr h="489083">
                <a:tc vMerge="1">
                  <a:txBody>
                    <a:bodyPr/>
                    <a:lstStyle/>
                    <a:p>
                      <a:endParaRPr lang="zh-CN" altLang="en-US"/>
                    </a:p>
                  </a:txBody>
                  <a:tcPr/>
                </a:tc>
                <a:tc>
                  <a:txBody>
                    <a:bodyPr/>
                    <a:lstStyle/>
                    <a:p>
                      <a:pPr algn="ctr">
                        <a:spcAft>
                          <a:spcPts val="0"/>
                        </a:spcAft>
                      </a:pPr>
                      <a:r>
                        <a:rPr lang="en-GB" sz="1600" dirty="0">
                          <a:effectLst/>
                          <a:latin typeface="Arial"/>
                          <a:ea typeface="宋体"/>
                          <a:cs typeface="Arial"/>
                        </a:rPr>
                        <a:t>NR </a:t>
                      </a:r>
                      <a:r>
                        <a:rPr lang="en-GB" sz="1600" dirty="0" smtClean="0">
                          <a:effectLst/>
                          <a:latin typeface="Arial"/>
                          <a:ea typeface="宋体"/>
                          <a:cs typeface="Arial"/>
                        </a:rPr>
                        <a:t>UE (PC3/PC2)</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effectLst/>
                          <a:latin typeface="Arial"/>
                          <a:ea typeface="宋体"/>
                          <a:cs typeface="Arial"/>
                        </a:rPr>
                        <a:t>NR BS</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宋体"/>
                          <a:cs typeface="Arial"/>
                        </a:rPr>
                        <a:t>NR V2X </a:t>
                      </a:r>
                      <a:r>
                        <a:rPr lang="en-GB" sz="1600" dirty="0" smtClean="0">
                          <a:effectLst/>
                          <a:latin typeface="Arial"/>
                          <a:ea typeface="宋体"/>
                          <a:cs typeface="Arial"/>
                        </a:rPr>
                        <a:t>UE (PC2)</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9083">
                <a:tc>
                  <a:txBody>
                    <a:bodyPr/>
                    <a:lstStyle/>
                    <a:p>
                      <a:pPr algn="just">
                        <a:spcAft>
                          <a:spcPts val="0"/>
                        </a:spcAft>
                      </a:pPr>
                      <a:r>
                        <a:rPr lang="en-GB" sz="1600">
                          <a:effectLst/>
                          <a:latin typeface="Arial"/>
                          <a:ea typeface="Malgun Gothic"/>
                          <a:cs typeface="Arial"/>
                        </a:rPr>
                        <a:t>ACLR</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FF0000"/>
                          </a:solidFill>
                          <a:effectLst/>
                          <a:latin typeface="Arial"/>
                          <a:ea typeface="Malgun Gothic"/>
                          <a:cs typeface="Arial"/>
                        </a:rPr>
                        <a:t>30 </a:t>
                      </a:r>
                      <a:r>
                        <a:rPr lang="en-GB" sz="1600" dirty="0" smtClean="0">
                          <a:solidFill>
                            <a:srgbClr val="FF0000"/>
                          </a:solidFill>
                          <a:effectLst/>
                          <a:latin typeface="Arial"/>
                          <a:ea typeface="Malgun Gothic"/>
                          <a:cs typeface="Arial"/>
                        </a:rPr>
                        <a:t>dB/31</a:t>
                      </a:r>
                      <a:r>
                        <a:rPr lang="en-GB" sz="1600" baseline="0" dirty="0" smtClean="0">
                          <a:solidFill>
                            <a:srgbClr val="FF0000"/>
                          </a:solidFill>
                          <a:effectLst/>
                          <a:latin typeface="Arial"/>
                          <a:ea typeface="Malgun Gothic"/>
                          <a:cs typeface="Arial"/>
                        </a:rPr>
                        <a:t> dB</a:t>
                      </a:r>
                      <a:endParaRPr lang="zh-CN" sz="1600" dirty="0">
                        <a:solidFill>
                          <a:srgbClr val="FF0000"/>
                        </a:solidFill>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宋体"/>
                          <a:cs typeface="Arial"/>
                        </a:rPr>
                        <a:t>NA</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Malgun Gothic"/>
                          <a:cs typeface="Arial"/>
                        </a:rPr>
                        <a:t>31</a:t>
                      </a:r>
                      <a:r>
                        <a:rPr lang="en-GB" sz="1600" dirty="0" smtClean="0">
                          <a:effectLst/>
                          <a:latin typeface="Arial"/>
                          <a:ea typeface="Malgun Gothic"/>
                          <a:cs typeface="Arial"/>
                        </a:rPr>
                        <a:t> </a:t>
                      </a:r>
                      <a:r>
                        <a:rPr lang="en-GB" sz="1600" dirty="0">
                          <a:effectLst/>
                          <a:latin typeface="Arial"/>
                          <a:ea typeface="Malgun Gothic"/>
                          <a:cs typeface="Arial"/>
                        </a:rPr>
                        <a:t>+ X dB</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9083">
                <a:tc>
                  <a:txBody>
                    <a:bodyPr/>
                    <a:lstStyle/>
                    <a:p>
                      <a:pPr algn="just">
                        <a:spcAft>
                          <a:spcPts val="0"/>
                        </a:spcAft>
                      </a:pPr>
                      <a:r>
                        <a:rPr lang="en-GB" sz="1600">
                          <a:effectLst/>
                          <a:latin typeface="Arial"/>
                          <a:ea typeface="Malgun Gothic"/>
                          <a:cs typeface="Arial"/>
                        </a:rPr>
                        <a:t>ACS</a:t>
                      </a:r>
                      <a:endParaRPr lang="zh-CN" sz="160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宋体"/>
                          <a:cs typeface="Arial"/>
                        </a:rPr>
                        <a:t>NA</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a:ea typeface="Malgun Gothic"/>
                          <a:cs typeface="Arial"/>
                        </a:rPr>
                        <a:t>46 dB</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smtClean="0">
                          <a:solidFill>
                            <a:srgbClr val="FF0000"/>
                          </a:solidFill>
                          <a:effectLst/>
                          <a:latin typeface="Arial"/>
                          <a:ea typeface="Malgun Gothic"/>
                          <a:cs typeface="Arial"/>
                        </a:rPr>
                        <a:t>27</a:t>
                      </a:r>
                      <a:r>
                        <a:rPr lang="en-GB" sz="1600" dirty="0" smtClean="0">
                          <a:effectLst/>
                          <a:latin typeface="Arial"/>
                          <a:ea typeface="Malgun Gothic"/>
                          <a:cs typeface="Arial"/>
                        </a:rPr>
                        <a:t> + </a:t>
                      </a:r>
                      <a:r>
                        <a:rPr lang="en-GB" sz="1600" dirty="0">
                          <a:effectLst/>
                          <a:latin typeface="Arial"/>
                          <a:ea typeface="Malgun Gothic"/>
                          <a:cs typeface="Arial"/>
                        </a:rPr>
                        <a:t>X dB</a:t>
                      </a:r>
                      <a:endParaRPr lang="zh-CN" sz="1600" dirty="0">
                        <a:effectLst/>
                        <a:latin typeface="Arial"/>
                        <a:ea typeface="Malgun Gothic"/>
                        <a:cs typeface="Times New Roman"/>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59460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9282" y="263771"/>
            <a:ext cx="11273436" cy="835268"/>
          </a:xfrm>
        </p:spPr>
        <p:txBody>
          <a:bodyPr>
            <a:normAutofit/>
          </a:bodyPr>
          <a:lstStyle/>
          <a:p>
            <a:pPr lvl="1" algn="ctr" rtl="0">
              <a:lnSpc>
                <a:spcPct val="90000"/>
              </a:lnSpc>
              <a:spcBef>
                <a:spcPct val="0"/>
              </a:spcBef>
            </a:pPr>
            <a:r>
              <a:rPr lang="en-US" altLang="zh-CN" sz="4000" dirty="0"/>
              <a:t>Power control</a:t>
            </a:r>
            <a:endParaRPr lang="ja-JP" altLang="en-US" sz="4000" dirty="0"/>
          </a:p>
        </p:txBody>
      </p:sp>
      <p:sp>
        <p:nvSpPr>
          <p:cNvPr id="3" name="テキスト プレースホルダー 2"/>
          <p:cNvSpPr>
            <a:spLocks noGrp="1"/>
          </p:cNvSpPr>
          <p:nvPr>
            <p:ph type="body" sz="quarter" idx="11"/>
          </p:nvPr>
        </p:nvSpPr>
        <p:spPr>
          <a:xfrm>
            <a:off x="723900" y="1319590"/>
            <a:ext cx="10515600" cy="4907074"/>
          </a:xfrm>
        </p:spPr>
        <p:txBody>
          <a:bodyPr>
            <a:normAutofit/>
          </a:bodyPr>
          <a:lstStyle/>
          <a:p>
            <a:pPr marL="228600" lvl="1">
              <a:lnSpc>
                <a:spcPct val="120000"/>
              </a:lnSpc>
              <a:spcBef>
                <a:spcPts val="1000"/>
              </a:spcBef>
              <a:spcAft>
                <a:spcPts val="900"/>
              </a:spcAft>
              <a:buFont typeface="Arial" panose="020B0604020202020204" pitchFamily="34" charset="0"/>
              <a:buChar char="•"/>
            </a:pPr>
            <a:r>
              <a:rPr lang="en-US" altLang="zh-CN" sz="2600" dirty="0"/>
              <a:t>For Scenario A, </a:t>
            </a:r>
            <a:r>
              <a:rPr lang="en-GB" altLang="zh-CN" sz="2600" dirty="0"/>
              <a:t>OLPC in TR36.786 can be reused or no power control is used.</a:t>
            </a:r>
            <a:endParaRPr lang="en-US" altLang="zh-CN" sz="2600" dirty="0"/>
          </a:p>
          <a:p>
            <a:pPr marL="228600" lvl="1">
              <a:lnSpc>
                <a:spcPct val="120000"/>
              </a:lnSpc>
              <a:spcBef>
                <a:spcPts val="1000"/>
              </a:spcBef>
              <a:spcAft>
                <a:spcPts val="900"/>
              </a:spcAft>
              <a:buFont typeface="Arial" panose="020B0604020202020204" pitchFamily="34" charset="0"/>
              <a:buChar char="•"/>
            </a:pPr>
            <a:r>
              <a:rPr lang="en-US" altLang="zh-CN" sz="2600" dirty="0" smtClean="0"/>
              <a:t>For scenario B, the power </a:t>
            </a:r>
            <a:r>
              <a:rPr lang="en-US" altLang="zh-CN" sz="2600" dirty="0"/>
              <a:t>control </a:t>
            </a:r>
            <a:r>
              <a:rPr lang="en-US" altLang="zh-CN" sz="2600" dirty="0" smtClean="0"/>
              <a:t>specified for </a:t>
            </a:r>
            <a:r>
              <a:rPr lang="en-US" altLang="zh-CN" sz="2600" dirty="0"/>
              <a:t>FR1 TDD</a:t>
            </a:r>
            <a:r>
              <a:rPr lang="zh-CN" altLang="en-US" sz="2600" dirty="0"/>
              <a:t> </a:t>
            </a:r>
            <a:r>
              <a:rPr lang="en-US" altLang="zh-CN" sz="2600" dirty="0"/>
              <a:t>band in TR 38.886 clause </a:t>
            </a:r>
            <a:r>
              <a:rPr lang="en-US" altLang="zh-CN" sz="2600" dirty="0" smtClean="0"/>
              <a:t>5.2.3.4 </a:t>
            </a:r>
            <a:r>
              <a:rPr lang="en-US" altLang="zh-CN" sz="2600" dirty="0"/>
              <a:t>can be </a:t>
            </a:r>
            <a:r>
              <a:rPr lang="en-US" altLang="zh-CN" sz="2600" dirty="0" smtClean="0"/>
              <a:t>reused. </a:t>
            </a:r>
            <a:endParaRPr lang="zh-CN" altLang="zh-CN" sz="2600" dirty="0"/>
          </a:p>
        </p:txBody>
      </p:sp>
    </p:spTree>
    <p:extLst>
      <p:ext uri="{BB962C8B-B14F-4D97-AF65-F5344CB8AC3E}">
        <p14:creationId xmlns:p14="http://schemas.microsoft.com/office/powerpoint/2010/main" val="3650402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4147</TotalTime>
  <Words>806</Words>
  <Application>Microsoft Office PowerPoint</Application>
  <PresentationFormat>自定义</PresentationFormat>
  <Paragraphs>139</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テーマ</vt:lpstr>
      <vt:lpstr>WF on co-existence simulation assumptions for PC2 NR V2X</vt:lpstr>
      <vt:lpstr>Background</vt:lpstr>
      <vt:lpstr>Adjacent channel coexistence scenarios</vt:lpstr>
      <vt:lpstr>Layout model</vt:lpstr>
      <vt:lpstr>Simulation parameters for Scenario A</vt:lpstr>
      <vt:lpstr>Simulation parameters for Scenario B</vt:lpstr>
      <vt:lpstr>ACLR and ACS for Scenario A</vt:lpstr>
      <vt:lpstr>ACLR and ACS for Scenario B</vt:lpstr>
      <vt:lpstr>Power control</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CATT</cp:lastModifiedBy>
  <cp:revision>259</cp:revision>
  <dcterms:created xsi:type="dcterms:W3CDTF">2019-02-23T04:02:11Z</dcterms:created>
  <dcterms:modified xsi:type="dcterms:W3CDTF">2021-02-03T17:35:05Z</dcterms:modified>
</cp:coreProperties>
</file>