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6"/>
  </p:notesMasterIdLst>
  <p:sldIdLst>
    <p:sldId id="256" r:id="rId2"/>
    <p:sldId id="289" r:id="rId3"/>
    <p:sldId id="290" r:id="rId4"/>
    <p:sldId id="291"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07" autoAdjust="0"/>
    <p:restoredTop sz="96424" autoAdjust="0"/>
  </p:normalViewPr>
  <p:slideViewPr>
    <p:cSldViewPr snapToGrid="0">
      <p:cViewPr varScale="1">
        <p:scale>
          <a:sx n="79" d="100"/>
          <a:sy n="79" d="100"/>
        </p:scale>
        <p:origin x="114"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577CB8-84A1-45D8-829E-D1E8976B938D}" type="datetimeFigureOut">
              <a:rPr lang="zh-CN" altLang="en-US" smtClean="0"/>
              <a:t>2021/2/5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B131C0-A4DB-454F-9D59-F72C6894810F}" type="slidenum">
              <a:rPr lang="zh-CN" altLang="en-US" smtClean="0"/>
              <a:t>‹#›</a:t>
            </a:fld>
            <a:endParaRPr lang="zh-CN" altLang="en-US"/>
          </a:p>
        </p:txBody>
      </p:sp>
    </p:spTree>
    <p:extLst>
      <p:ext uri="{BB962C8B-B14F-4D97-AF65-F5344CB8AC3E}">
        <p14:creationId xmlns:p14="http://schemas.microsoft.com/office/powerpoint/2010/main" val="2963364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1931346"/>
            <a:ext cx="10320528" cy="716097"/>
          </a:xfrm>
        </p:spPr>
        <p:txBody>
          <a:bodyPr>
            <a:normAutofit fontScale="90000"/>
          </a:bodyPr>
          <a:lstStyle/>
          <a:p>
            <a:r>
              <a:rPr lang="en-US" sz="4400" dirty="0"/>
              <a:t>WF on UE capability on </a:t>
            </a:r>
            <a:r>
              <a:rPr lang="en-US" sz="4400" dirty="0" err="1"/>
              <a:t>intraBandENDC</a:t>
            </a:r>
            <a:r>
              <a:rPr lang="en-US" sz="4400" dirty="0"/>
              <a:t>-Support</a:t>
            </a: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smtClean="0"/>
              <a:t>Huawei</a:t>
            </a:r>
            <a:r>
              <a:rPr lang="en-US" dirty="0"/>
              <a:t>, </a:t>
            </a:r>
            <a:r>
              <a:rPr lang="en-US" dirty="0" smtClean="0"/>
              <a:t>HiSilicon, []</a:t>
            </a:r>
            <a:endParaRPr lang="en-US" dirty="0"/>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smtClean="0"/>
              <a:t>R4-2103130</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a:t>
            </a:r>
            <a:r>
              <a:rPr lang="en-US" b="1" dirty="0" smtClean="0"/>
              <a:t>98-e</a:t>
            </a:r>
            <a:endParaRPr lang="en-US" b="1" dirty="0"/>
          </a:p>
          <a:p>
            <a:r>
              <a:rPr lang="en-US" b="1" dirty="0" smtClean="0"/>
              <a:t>Jan 25 </a:t>
            </a:r>
            <a:r>
              <a:rPr lang="en-US" b="1" dirty="0"/>
              <a:t>– </a:t>
            </a:r>
            <a:r>
              <a:rPr lang="en-US" b="1" dirty="0" smtClean="0"/>
              <a:t>Feb 05, 2021</a:t>
            </a:r>
            <a:endParaRPr lang="en-US" b="1" dirty="0"/>
          </a:p>
          <a:p>
            <a:r>
              <a:rPr lang="en-US" b="1" dirty="0"/>
              <a:t>Electronic meeting</a:t>
            </a:r>
          </a:p>
        </p:txBody>
      </p:sp>
    </p:spTree>
    <p:extLst>
      <p:ext uri="{BB962C8B-B14F-4D97-AF65-F5344CB8AC3E}">
        <p14:creationId xmlns:p14="http://schemas.microsoft.com/office/powerpoint/2010/main" val="14443377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4789" y="139339"/>
            <a:ext cx="11724128" cy="606940"/>
          </a:xfrm>
        </p:spPr>
        <p:txBody>
          <a:bodyPr>
            <a:noAutofit/>
          </a:bodyPr>
          <a:lstStyle/>
          <a:p>
            <a:r>
              <a:rPr lang="en-US" altLang="zh-CN" sz="2800" b="1" dirty="0" smtClean="0">
                <a:latin typeface="Calibri" panose="020F0502020204030204" pitchFamily="34" charset="0"/>
                <a:cs typeface="Calibri" panose="020F0502020204030204" pitchFamily="34" charset="0"/>
              </a:rPr>
              <a:t>WF1: interpretation of intra-band EN-DC contiguous and non-contiguous </a:t>
            </a:r>
            <a:br>
              <a:rPr lang="en-US" altLang="zh-CN" sz="2800" b="1" dirty="0" smtClean="0">
                <a:latin typeface="Calibri" panose="020F0502020204030204" pitchFamily="34" charset="0"/>
                <a:cs typeface="Calibri" panose="020F0502020204030204" pitchFamily="34" charset="0"/>
              </a:rPr>
            </a:br>
            <a:r>
              <a:rPr lang="en-US" altLang="zh-CN" sz="2800" b="1" dirty="0" smtClean="0">
                <a:latin typeface="Calibri" panose="020F0502020204030204" pitchFamily="34" charset="0"/>
                <a:cs typeface="Calibri" panose="020F0502020204030204" pitchFamily="34" charset="0"/>
              </a:rPr>
              <a:t>Band combination </a:t>
            </a:r>
            <a:endParaRPr lang="zh-CN" altLang="en-US" sz="2800" b="1" dirty="0">
              <a:latin typeface="Calibri" panose="020F0502020204030204" pitchFamily="34" charset="0"/>
              <a:cs typeface="Calibri" panose="020F0502020204030204" pitchFamily="34" charset="0"/>
            </a:endParaRPr>
          </a:p>
        </p:txBody>
      </p:sp>
      <p:sp>
        <p:nvSpPr>
          <p:cNvPr id="2" name="矩形 1"/>
          <p:cNvSpPr/>
          <p:nvPr/>
        </p:nvSpPr>
        <p:spPr>
          <a:xfrm>
            <a:off x="59690" y="836951"/>
            <a:ext cx="12123764" cy="5201424"/>
          </a:xfrm>
          <a:prstGeom prst="rect">
            <a:avLst/>
          </a:prstGeom>
        </p:spPr>
        <p:txBody>
          <a:bodyPr wrap="square">
            <a:spAutoFit/>
          </a:bodyPr>
          <a:lstStyle/>
          <a:p>
            <a:pPr marL="285750" lvl="1" indent="-285750">
              <a:spcAft>
                <a:spcPts val="600"/>
              </a:spcAft>
              <a:buFont typeface="Wingdings" panose="05000000000000000000" pitchFamily="2" charset="2"/>
              <a:buChar char="l"/>
            </a:pPr>
            <a:r>
              <a:rPr lang="en-GB" altLang="zh-CN" b="1" dirty="0" smtClean="0">
                <a:latin typeface="Times New Roman" panose="02020603050405020304" pitchFamily="18" charset="0"/>
              </a:rPr>
              <a:t>RAN4 decide on the option in next meeting:</a:t>
            </a:r>
          </a:p>
          <a:p>
            <a:pPr marL="285750" lvl="1" indent="-285750">
              <a:spcAft>
                <a:spcPts val="600"/>
              </a:spcAft>
              <a:buFont typeface="Arial" panose="020B0604020202020204" pitchFamily="34" charset="0"/>
              <a:buChar char="•"/>
            </a:pPr>
            <a:r>
              <a:rPr lang="en-GB" altLang="zh-CN" b="1" dirty="0" smtClean="0">
                <a:latin typeface="Times New Roman" panose="02020603050405020304" pitchFamily="18" charset="0"/>
              </a:rPr>
              <a:t>Option </a:t>
            </a:r>
            <a:r>
              <a:rPr lang="en-GB" altLang="zh-CN" b="1" dirty="0">
                <a:latin typeface="Times New Roman" panose="02020603050405020304" pitchFamily="18" charset="0"/>
              </a:rPr>
              <a:t>1:</a:t>
            </a:r>
            <a:r>
              <a:rPr lang="en-GB" altLang="zh-CN" dirty="0">
                <a:latin typeface="Times New Roman" panose="02020603050405020304" pitchFamily="18" charset="0"/>
              </a:rPr>
              <a:t> For intra-band ENDC, If LTE sub block is contiguous with NR sub block, it is contiguous EN-DC. Otherwise, it is non-contiguous. (If the channel spacing between LTE carrier and adjacent NR carrier are contiguous, i.e., the channel spacing is equal to or less than the nominal channel spacing of EN-DC channel spacing specified in TS </a:t>
            </a:r>
            <a:r>
              <a:rPr lang="en-GB" altLang="zh-CN" dirty="0" smtClean="0">
                <a:latin typeface="Times New Roman" panose="02020603050405020304" pitchFamily="18" charset="0"/>
              </a:rPr>
              <a:t>38.101-3)</a:t>
            </a:r>
            <a:endParaRPr lang="zh-CN" altLang="zh-CN" dirty="0">
              <a:latin typeface="Times New Roman" panose="02020603050405020304" pitchFamily="18" charset="0"/>
              <a:ea typeface="MS Mincho"/>
            </a:endParaRPr>
          </a:p>
          <a:p>
            <a:pPr marL="457200" lvl="3">
              <a:spcAft>
                <a:spcPts val="600"/>
              </a:spcAft>
            </a:pPr>
            <a:r>
              <a:rPr lang="en-GB" altLang="zh-CN" sz="1400" i="1" dirty="0" smtClean="0">
                <a:latin typeface="Times New Roman" panose="02020603050405020304" pitchFamily="18" charset="0"/>
              </a:rPr>
              <a:t>E.g. downlink </a:t>
            </a:r>
            <a:r>
              <a:rPr lang="en-GB" altLang="zh-CN" sz="1400" i="1" dirty="0">
                <a:latin typeface="Times New Roman" panose="02020603050405020304" pitchFamily="18" charset="0"/>
              </a:rPr>
              <a:t>DC_48A_(n)48AA is an intra-band contiguous EN-DC band </a:t>
            </a:r>
            <a:r>
              <a:rPr lang="en-GB" altLang="zh-CN" sz="1400" i="1" dirty="0" smtClean="0">
                <a:latin typeface="Times New Roman" panose="02020603050405020304" pitchFamily="18" charset="0"/>
              </a:rPr>
              <a:t>combination</a:t>
            </a:r>
          </a:p>
          <a:p>
            <a:pPr marL="0" lvl="2">
              <a:spcAft>
                <a:spcPts val="600"/>
              </a:spcAft>
              <a:buFont typeface="Wingdings" panose="05000000000000000000" pitchFamily="2" charset="2"/>
              <a:buChar char=""/>
            </a:pPr>
            <a:endParaRPr lang="zh-CN" altLang="zh-CN" dirty="0">
              <a:latin typeface="Times New Roman" panose="02020603050405020304" pitchFamily="18" charset="0"/>
              <a:ea typeface="MS Mincho"/>
            </a:endParaRPr>
          </a:p>
          <a:p>
            <a:pPr marL="285750" lvl="1" indent="-285750">
              <a:spcAft>
                <a:spcPts val="600"/>
              </a:spcAft>
              <a:buFont typeface="Arial" panose="020B0604020202020204" pitchFamily="34" charset="0"/>
              <a:buChar char="•"/>
            </a:pPr>
            <a:r>
              <a:rPr lang="en-GB" altLang="zh-CN" b="1" dirty="0">
                <a:latin typeface="Times New Roman" panose="02020603050405020304" pitchFamily="18" charset="0"/>
              </a:rPr>
              <a:t>Option 2:</a:t>
            </a:r>
            <a:r>
              <a:rPr lang="en-GB" altLang="zh-CN" dirty="0">
                <a:latin typeface="Times New Roman" panose="02020603050405020304" pitchFamily="18" charset="0"/>
              </a:rPr>
              <a:t> The entire LTE and NR spectrum are contiguous, i.e., all carriers are contiguously spaced. In other word, all the adjacent carriers including intra LTE carriers and intra NR carriers are contiguously </a:t>
            </a:r>
            <a:r>
              <a:rPr lang="en-GB" altLang="zh-CN" dirty="0" smtClean="0">
                <a:latin typeface="Times New Roman" panose="02020603050405020304" pitchFamily="18" charset="0"/>
              </a:rPr>
              <a:t>spaced</a:t>
            </a:r>
            <a:endParaRPr lang="zh-CN" altLang="zh-CN" dirty="0">
              <a:latin typeface="Times New Roman" panose="02020603050405020304" pitchFamily="18" charset="0"/>
              <a:ea typeface="MS Mincho"/>
            </a:endParaRPr>
          </a:p>
          <a:p>
            <a:pPr marL="0" lvl="2">
              <a:spcAft>
                <a:spcPts val="600"/>
              </a:spcAft>
            </a:pPr>
            <a:r>
              <a:rPr lang="en-GB" altLang="zh-CN" sz="1400" i="1" dirty="0" smtClean="0">
                <a:latin typeface="Times New Roman" panose="02020603050405020304" pitchFamily="18" charset="0"/>
              </a:rPr>
              <a:t>          E.g</a:t>
            </a:r>
            <a:r>
              <a:rPr lang="en-GB" altLang="zh-CN" sz="1400" dirty="0">
                <a:latin typeface="Times New Roman" panose="02020603050405020304" pitchFamily="18" charset="0"/>
              </a:rPr>
              <a:t>. </a:t>
            </a:r>
            <a:r>
              <a:rPr lang="en-GB" altLang="zh-CN" sz="1400" i="1" dirty="0" smtClean="0">
                <a:latin typeface="Times New Roman" panose="02020603050405020304" pitchFamily="18" charset="0"/>
              </a:rPr>
              <a:t>downlink </a:t>
            </a:r>
            <a:r>
              <a:rPr lang="en-GB" altLang="zh-CN" sz="1400" i="1" dirty="0">
                <a:latin typeface="Times New Roman" panose="02020603050405020304" pitchFamily="18" charset="0"/>
              </a:rPr>
              <a:t>DC_48A_(n)48AA is an intra-band non-contiguous</a:t>
            </a:r>
            <a:r>
              <a:rPr lang="en-GB" altLang="zh-CN" sz="1400" i="1" dirty="0">
                <a:latin typeface="Times New Roman" panose="02020603050405020304" pitchFamily="18" charset="0"/>
                <a:ea typeface="MS Mincho"/>
              </a:rPr>
              <a:t> </a:t>
            </a:r>
            <a:r>
              <a:rPr lang="en-GB" altLang="zh-CN" sz="1400" i="1" dirty="0">
                <a:latin typeface="Times New Roman" panose="02020603050405020304" pitchFamily="18" charset="0"/>
              </a:rPr>
              <a:t>EN-DC band </a:t>
            </a:r>
            <a:r>
              <a:rPr lang="en-GB" altLang="zh-CN" sz="1400" i="1" dirty="0" smtClean="0">
                <a:latin typeface="Times New Roman" panose="02020603050405020304" pitchFamily="18" charset="0"/>
              </a:rPr>
              <a:t>combination</a:t>
            </a:r>
          </a:p>
          <a:p>
            <a:pPr marL="285750" lvl="2" indent="-285750">
              <a:spcAft>
                <a:spcPts val="600"/>
              </a:spcAft>
              <a:buFont typeface="Wingdings" panose="05000000000000000000" pitchFamily="2" charset="2"/>
              <a:buChar char="l"/>
            </a:pPr>
            <a:r>
              <a:rPr lang="en-GB" altLang="zh-CN" b="1" dirty="0" smtClean="0">
                <a:latin typeface="Times New Roman" panose="02020603050405020304" pitchFamily="18" charset="0"/>
              </a:rPr>
              <a:t>Following issues can be considered on how to deal with the options:</a:t>
            </a:r>
          </a:p>
          <a:p>
            <a:pPr marL="285750" lvl="2" indent="-285750">
              <a:spcAft>
                <a:spcPts val="600"/>
              </a:spcAft>
              <a:buFont typeface="Arial" panose="020B0604020202020204" pitchFamily="34" charset="0"/>
              <a:buChar char="•"/>
            </a:pPr>
            <a:r>
              <a:rPr lang="en-GB" altLang="zh-CN" sz="1600" dirty="0" smtClean="0">
                <a:latin typeface="Times New Roman" panose="02020603050405020304" pitchFamily="18" charset="0"/>
                <a:cs typeface="Times New Roman" panose="02020603050405020304" pitchFamily="18" charset="0"/>
              </a:rPr>
              <a:t>In </a:t>
            </a:r>
            <a:r>
              <a:rPr lang="en-US" altLang="zh-CN" sz="1600" dirty="0" smtClean="0">
                <a:latin typeface="Times New Roman" panose="02020603050405020304" pitchFamily="18" charset="0"/>
                <a:cs typeface="Times New Roman" panose="02020603050405020304" pitchFamily="18" charset="0"/>
              </a:rPr>
              <a:t>TS 38.306</a:t>
            </a:r>
            <a:r>
              <a:rPr lang="en-GB" altLang="zh-CN" sz="1600" dirty="0" smtClean="0">
                <a:latin typeface="Times New Roman" panose="02020603050405020304" pitchFamily="18" charset="0"/>
                <a:cs typeface="Times New Roman" panose="02020603050405020304" pitchFamily="18" charset="0"/>
              </a:rPr>
              <a:t>, it is specified: </a:t>
            </a:r>
            <a:r>
              <a:rPr lang="en-GB" altLang="zh-CN" sz="1600" dirty="0">
                <a:latin typeface="Times New Roman" panose="02020603050405020304" pitchFamily="18" charset="0"/>
                <a:cs typeface="Times New Roman" panose="02020603050405020304" pitchFamily="18" charset="0"/>
              </a:rPr>
              <a:t>An intra-band non-contiguous band combination is not considered to be a </a:t>
            </a:r>
            <a:r>
              <a:rPr lang="en-GB" altLang="zh-CN" sz="1600" dirty="0" err="1">
                <a:latin typeface="Times New Roman" panose="02020603050405020304" pitchFamily="18" charset="0"/>
                <a:cs typeface="Times New Roman" panose="02020603050405020304" pitchFamily="18" charset="0"/>
              </a:rPr>
              <a:t>fallback</a:t>
            </a:r>
            <a:r>
              <a:rPr lang="en-GB" altLang="zh-CN" sz="1600" dirty="0">
                <a:latin typeface="Times New Roman" panose="02020603050405020304" pitchFamily="18" charset="0"/>
                <a:cs typeface="Times New Roman" panose="02020603050405020304" pitchFamily="18" charset="0"/>
              </a:rPr>
              <a:t> band combination of an intra-band contiguous band combination</a:t>
            </a:r>
            <a:r>
              <a:rPr lang="en-GB" altLang="zh-CN" sz="1600" dirty="0" smtClean="0">
                <a:latin typeface="Times New Roman" panose="02020603050405020304" pitchFamily="18" charset="0"/>
                <a:cs typeface="Times New Roman" panose="02020603050405020304" pitchFamily="18" charset="0"/>
              </a:rPr>
              <a:t>.</a:t>
            </a:r>
          </a:p>
          <a:p>
            <a:pPr marL="285750" lvl="2" indent="-285750">
              <a:spcAft>
                <a:spcPts val="600"/>
              </a:spcAft>
              <a:buFont typeface="Arial" panose="020B0604020202020204" pitchFamily="34" charset="0"/>
              <a:buChar char="•"/>
            </a:pPr>
            <a:r>
              <a:rPr lang="en-US" altLang="zh-CN" sz="1600" dirty="0">
                <a:latin typeface="Times New Roman" panose="02020603050405020304" pitchFamily="18" charset="0"/>
                <a:cs typeface="Times New Roman" panose="02020603050405020304" pitchFamily="18" charset="0"/>
              </a:rPr>
              <a:t>If UE indicate </a:t>
            </a:r>
            <a:r>
              <a:rPr lang="en-US" altLang="zh-CN" sz="1600" dirty="0" err="1" smtClean="0">
                <a:latin typeface="Times New Roman" panose="02020603050405020304" pitchFamily="18" charset="0"/>
                <a:cs typeface="Times New Roman" panose="02020603050405020304" pitchFamily="18" charset="0"/>
              </a:rPr>
              <a:t>intrabandENDC</a:t>
            </a:r>
            <a:r>
              <a:rPr lang="en-US" altLang="zh-CN" sz="1600" dirty="0" smtClean="0">
                <a:latin typeface="Times New Roman" panose="02020603050405020304" pitchFamily="18" charset="0"/>
                <a:cs typeface="Times New Roman" panose="02020603050405020304" pitchFamily="18" charset="0"/>
              </a:rPr>
              <a:t>-support as non-contiguous </a:t>
            </a:r>
            <a:r>
              <a:rPr lang="en-US" altLang="zh-CN" sz="1600" dirty="0">
                <a:latin typeface="Times New Roman" panose="02020603050405020304" pitchFamily="18" charset="0"/>
                <a:cs typeface="Times New Roman" panose="02020603050405020304" pitchFamily="18" charset="0"/>
              </a:rPr>
              <a:t>with LTE CA_48A-48A and NR ban </a:t>
            </a:r>
            <a:r>
              <a:rPr lang="en-US" altLang="zh-CN" sz="1600" dirty="0" smtClean="0">
                <a:latin typeface="Times New Roman" panose="02020603050405020304" pitchFamily="18" charset="0"/>
                <a:cs typeface="Times New Roman" panose="02020603050405020304" pitchFamily="18" charset="0"/>
              </a:rPr>
              <a:t>n48A, </a:t>
            </a:r>
            <a:r>
              <a:rPr lang="en-US" altLang="zh-CN" sz="1600" dirty="0">
                <a:latin typeface="Times New Roman" panose="02020603050405020304" pitchFamily="18" charset="0"/>
                <a:cs typeface="Times New Roman" panose="02020603050405020304" pitchFamily="18" charset="0"/>
              </a:rPr>
              <a:t>does UE support both DC_48A_(n)48AA and DC_48A-48A_n48A</a:t>
            </a:r>
            <a:r>
              <a:rPr lang="en-US" altLang="zh-CN" sz="1600" dirty="0" smtClean="0">
                <a:latin typeface="Times New Roman" panose="02020603050405020304" pitchFamily="18" charset="0"/>
                <a:cs typeface="Times New Roman" panose="02020603050405020304" pitchFamily="18" charset="0"/>
              </a:rPr>
              <a:t>? If not, how to distinguish </a:t>
            </a:r>
            <a:r>
              <a:rPr lang="en-US" altLang="zh-CN" sz="1600" dirty="0">
                <a:latin typeface="Times New Roman" panose="02020603050405020304" pitchFamily="18" charset="0"/>
                <a:cs typeface="Times New Roman" panose="02020603050405020304" pitchFamily="18" charset="0"/>
              </a:rPr>
              <a:t>DC_48A_(n)48AA and </a:t>
            </a:r>
            <a:r>
              <a:rPr lang="en-US" altLang="zh-CN" sz="1600" dirty="0" smtClean="0">
                <a:latin typeface="Times New Roman" panose="02020603050405020304" pitchFamily="18" charset="0"/>
                <a:cs typeface="Times New Roman" panose="02020603050405020304" pitchFamily="18" charset="0"/>
              </a:rPr>
              <a:t>DC_48A-48A_n48A </a:t>
            </a:r>
            <a:r>
              <a:rPr lang="en-US" altLang="zh-CN" sz="1600" dirty="0" smtClean="0">
                <a:latin typeface="Times New Roman" panose="02020603050405020304" pitchFamily="18" charset="0"/>
                <a:cs typeface="Times New Roman" panose="02020603050405020304" pitchFamily="18" charset="0"/>
              </a:rPr>
              <a:t>capability.</a:t>
            </a:r>
            <a:endParaRPr lang="en-US" altLang="zh-CN" sz="1600" dirty="0" smtClean="0">
              <a:latin typeface="Times New Roman" panose="02020603050405020304" pitchFamily="18" charset="0"/>
              <a:cs typeface="Times New Roman" panose="02020603050405020304" pitchFamily="18" charset="0"/>
            </a:endParaRPr>
          </a:p>
          <a:p>
            <a:pPr marL="285750" lvl="2" indent="-285750">
              <a:spcAft>
                <a:spcPts val="600"/>
              </a:spcAft>
              <a:buFont typeface="Arial" panose="020B0604020202020204" pitchFamily="34" charset="0"/>
              <a:buChar char="•"/>
            </a:pPr>
            <a:r>
              <a:rPr lang="en-US" altLang="zh-CN" sz="1600" dirty="0">
                <a:latin typeface="Times New Roman" panose="02020603050405020304" pitchFamily="18" charset="0"/>
                <a:cs typeface="Times New Roman" panose="02020603050405020304" pitchFamily="18" charset="0"/>
              </a:rPr>
              <a:t>If UE indicate </a:t>
            </a:r>
            <a:r>
              <a:rPr lang="en-US" altLang="zh-CN" sz="1600" dirty="0" err="1">
                <a:latin typeface="Times New Roman" panose="02020603050405020304" pitchFamily="18" charset="0"/>
                <a:cs typeface="Times New Roman" panose="02020603050405020304" pitchFamily="18" charset="0"/>
              </a:rPr>
              <a:t>intrabandENDC</a:t>
            </a:r>
            <a:r>
              <a:rPr lang="en-US" altLang="zh-CN" sz="1600" dirty="0">
                <a:latin typeface="Times New Roman" panose="02020603050405020304" pitchFamily="18" charset="0"/>
                <a:cs typeface="Times New Roman" panose="02020603050405020304" pitchFamily="18" charset="0"/>
              </a:rPr>
              <a:t>-support for both contiguous and non-contiguous together, does UE support all mixed case of contiguous and non-contiguous like </a:t>
            </a:r>
            <a:r>
              <a:rPr lang="en-US" altLang="zh-CN" sz="1600" dirty="0" smtClean="0">
                <a:latin typeface="Times New Roman" panose="02020603050405020304" pitchFamily="18" charset="0"/>
                <a:cs typeface="Times New Roman" panose="02020603050405020304" pitchFamily="18" charset="0"/>
              </a:rPr>
              <a:t>DC_48A</a:t>
            </a:r>
            <a:r>
              <a:rPr lang="en-US" altLang="zh-CN" sz="1600" dirty="0">
                <a:latin typeface="Times New Roman" panose="02020603050405020304" pitchFamily="18" charset="0"/>
                <a:cs typeface="Times New Roman" panose="02020603050405020304" pitchFamily="18" charset="0"/>
              </a:rPr>
              <a:t>_(n)48AA?</a:t>
            </a:r>
            <a:endParaRPr lang="zh-CN" altLang="zh-CN" sz="1600" dirty="0">
              <a:latin typeface="Times New Roman" panose="02020603050405020304" pitchFamily="18" charset="0"/>
              <a:cs typeface="Times New Roman" panose="02020603050405020304" pitchFamily="18" charset="0"/>
            </a:endParaRPr>
          </a:p>
          <a:p>
            <a:pPr marL="285750" lvl="2" indent="-285750">
              <a:spcAft>
                <a:spcPts val="600"/>
              </a:spcAft>
              <a:buFont typeface="Arial" panose="020B0604020202020204" pitchFamily="34" charset="0"/>
              <a:buChar char="•"/>
            </a:pPr>
            <a:endParaRPr lang="en-GB" altLang="zh-CN" sz="1400" i="1" dirty="0" smtClean="0">
              <a:latin typeface="Times New Roman" panose="02020603050405020304" pitchFamily="18" charset="0"/>
            </a:endParaRPr>
          </a:p>
        </p:txBody>
      </p:sp>
    </p:spTree>
    <p:extLst>
      <p:ext uri="{BB962C8B-B14F-4D97-AF65-F5344CB8AC3E}">
        <p14:creationId xmlns:p14="http://schemas.microsoft.com/office/powerpoint/2010/main" val="36968757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6081" y="-43529"/>
            <a:ext cx="12126097" cy="606940"/>
          </a:xfrm>
        </p:spPr>
        <p:txBody>
          <a:bodyPr>
            <a:noAutofit/>
          </a:bodyPr>
          <a:lstStyle/>
          <a:p>
            <a:r>
              <a:rPr lang="en-US" altLang="zh-CN" sz="2800" b="1" dirty="0" smtClean="0">
                <a:latin typeface="Calibri" panose="020F0502020204030204" pitchFamily="34" charset="0"/>
                <a:cs typeface="Calibri" panose="020F0502020204030204" pitchFamily="34" charset="0"/>
              </a:rPr>
              <a:t>WF2: </a:t>
            </a:r>
            <a:r>
              <a:rPr lang="en-US" altLang="zh-CN" sz="2800" b="1" dirty="0" err="1" smtClean="0">
                <a:latin typeface="Calibri" panose="020F0502020204030204" pitchFamily="34" charset="0"/>
                <a:cs typeface="Calibri" panose="020F0502020204030204" pitchFamily="34" charset="0"/>
              </a:rPr>
              <a:t>intraBandENDC</a:t>
            </a:r>
            <a:r>
              <a:rPr lang="en-US" altLang="zh-CN" sz="2800" b="1" dirty="0" smtClean="0">
                <a:latin typeface="Calibri" panose="020F0502020204030204" pitchFamily="34" charset="0"/>
                <a:cs typeface="Calibri" panose="020F0502020204030204" pitchFamily="34" charset="0"/>
              </a:rPr>
              <a:t>-Support for DL and UL ambiguity</a:t>
            </a:r>
            <a:endParaRPr lang="zh-CN" altLang="en-US" sz="2800" b="1" dirty="0">
              <a:latin typeface="Calibri" panose="020F0502020204030204" pitchFamily="34" charset="0"/>
              <a:cs typeface="Calibri" panose="020F0502020204030204" pitchFamily="34" charset="0"/>
            </a:endParaRPr>
          </a:p>
        </p:txBody>
      </p:sp>
      <p:sp>
        <p:nvSpPr>
          <p:cNvPr id="2" name="矩形 1"/>
          <p:cNvSpPr/>
          <p:nvPr/>
        </p:nvSpPr>
        <p:spPr>
          <a:xfrm>
            <a:off x="78702" y="763577"/>
            <a:ext cx="11948160" cy="4339650"/>
          </a:xfrm>
          <a:prstGeom prst="rect">
            <a:avLst/>
          </a:prstGeom>
        </p:spPr>
        <p:txBody>
          <a:bodyPr wrap="square">
            <a:spAutoFit/>
          </a:bodyPr>
          <a:lstStyle/>
          <a:p>
            <a:pPr marL="285750" lvl="1" indent="-285750">
              <a:spcAft>
                <a:spcPts val="600"/>
              </a:spcAft>
              <a:buFont typeface="Arial" panose="020B0604020202020204" pitchFamily="34" charset="0"/>
              <a:buChar char="•"/>
            </a:pPr>
            <a:r>
              <a:rPr lang="en-GB" altLang="zh-CN" i="1" dirty="0" smtClean="0">
                <a:latin typeface="Times New Roman" panose="02020603050405020304" pitchFamily="18" charset="0"/>
              </a:rPr>
              <a:t>FFS if </a:t>
            </a:r>
            <a:r>
              <a:rPr lang="en-GB" altLang="zh-CN" i="1" dirty="0" err="1" smtClean="0">
                <a:latin typeface="Times New Roman" panose="02020603050405020304" pitchFamily="18" charset="0"/>
              </a:rPr>
              <a:t>IntraBandENDC</a:t>
            </a:r>
            <a:r>
              <a:rPr lang="en-GB" altLang="zh-CN" i="1" dirty="0" smtClean="0">
                <a:latin typeface="Times New Roman" panose="02020603050405020304" pitchFamily="18" charset="0"/>
              </a:rPr>
              <a:t>-Support</a:t>
            </a:r>
            <a:r>
              <a:rPr lang="en-GB" altLang="zh-CN" dirty="0" smtClean="0">
                <a:latin typeface="Times New Roman" panose="02020603050405020304" pitchFamily="18" charset="0"/>
              </a:rPr>
              <a:t> </a:t>
            </a:r>
            <a:r>
              <a:rPr lang="en-GB" altLang="zh-CN" dirty="0">
                <a:latin typeface="Times New Roman" panose="02020603050405020304" pitchFamily="18" charset="0"/>
              </a:rPr>
              <a:t>IE </a:t>
            </a:r>
            <a:r>
              <a:rPr lang="en-GB" altLang="zh-CN" dirty="0" smtClean="0">
                <a:latin typeface="Times New Roman" panose="02020603050405020304" pitchFamily="18" charset="0"/>
              </a:rPr>
              <a:t>need to be </a:t>
            </a:r>
            <a:r>
              <a:rPr lang="en-GB" altLang="zh-CN" dirty="0">
                <a:latin typeface="Times New Roman" panose="02020603050405020304" pitchFamily="18" charset="0"/>
              </a:rPr>
              <a:t>indicated in UL and DL separately per band </a:t>
            </a:r>
            <a:r>
              <a:rPr lang="en-GB" altLang="zh-CN" dirty="0" smtClean="0">
                <a:latin typeface="Times New Roman" panose="02020603050405020304" pitchFamily="18" charset="0"/>
              </a:rPr>
              <a:t>combination, following aspects can be considered:</a:t>
            </a:r>
          </a:p>
          <a:p>
            <a:pPr marL="742950" lvl="2" indent="-285750">
              <a:spcAft>
                <a:spcPts val="600"/>
              </a:spcAft>
              <a:buFont typeface="Wingdings" panose="05000000000000000000" pitchFamily="2" charset="2"/>
              <a:buChar char="Ø"/>
            </a:pPr>
            <a:r>
              <a:rPr lang="en-US" altLang="zh-CN" dirty="0" smtClean="0">
                <a:latin typeface="Times New Roman" panose="02020603050405020304" pitchFamily="18" charset="0"/>
              </a:rPr>
              <a:t>How to deal with the issue:  </a:t>
            </a:r>
            <a:r>
              <a:rPr lang="en-US" altLang="zh-CN" dirty="0">
                <a:latin typeface="Times New Roman" panose="02020603050405020304" pitchFamily="18" charset="0"/>
              </a:rPr>
              <a:t>there are several intra-band EN-DC parts with different support of contiguous/non-contiguous </a:t>
            </a:r>
            <a:r>
              <a:rPr lang="en-US" altLang="zh-CN" dirty="0" smtClean="0">
                <a:latin typeface="Times New Roman" panose="02020603050405020304" pitchFamily="18" charset="0"/>
              </a:rPr>
              <a:t>carriers.</a:t>
            </a:r>
          </a:p>
          <a:p>
            <a:pPr marL="1200150" lvl="3" indent="-285750">
              <a:spcAft>
                <a:spcPts val="600"/>
              </a:spcAft>
              <a:buFont typeface="Wingdings" panose="05000000000000000000" pitchFamily="2" charset="2"/>
              <a:buChar char="Ø"/>
            </a:pPr>
            <a:r>
              <a:rPr lang="en-US" altLang="zh-CN" sz="1600" dirty="0" smtClean="0">
                <a:latin typeface="Times New Roman" panose="02020603050405020304" pitchFamily="18" charset="0"/>
              </a:rPr>
              <a:t>E.g. For DC_(n)48CA case, DL configuration could fall back to non-contiguous DC_48A-n48A,  if UE indicate support </a:t>
            </a:r>
            <a:r>
              <a:rPr lang="en-GB" altLang="zh-CN" sz="1600" i="1" dirty="0" err="1" smtClean="0">
                <a:latin typeface="Times New Roman" panose="02020603050405020304" pitchFamily="18" charset="0"/>
              </a:rPr>
              <a:t>IntraBandENDC</a:t>
            </a:r>
            <a:r>
              <a:rPr lang="en-GB" altLang="zh-CN" sz="1600" i="1" dirty="0" smtClean="0">
                <a:latin typeface="Times New Roman" panose="02020603050405020304" pitchFamily="18" charset="0"/>
              </a:rPr>
              <a:t>-Support </a:t>
            </a:r>
            <a:r>
              <a:rPr lang="en-GB" altLang="zh-CN" sz="1600" dirty="0" smtClean="0">
                <a:latin typeface="Times New Roman" panose="02020603050405020304" pitchFamily="18" charset="0"/>
              </a:rPr>
              <a:t>as both(contiguous and non-contiguous), </a:t>
            </a:r>
            <a:r>
              <a:rPr lang="en-GB" altLang="zh-CN" sz="1600" dirty="0" err="1" smtClean="0">
                <a:latin typeface="Times New Roman" panose="02020603050405020304" pitchFamily="18" charset="0"/>
              </a:rPr>
              <a:t>gNB</a:t>
            </a:r>
            <a:r>
              <a:rPr lang="en-GB" altLang="zh-CN" sz="1600" dirty="0" smtClean="0">
                <a:latin typeface="Times New Roman" panose="02020603050405020304" pitchFamily="18" charset="0"/>
              </a:rPr>
              <a:t> could configure DC_48C_n48A to the UE, while UE dose not support </a:t>
            </a:r>
            <a:r>
              <a:rPr lang="en-US" altLang="zh-CN" sz="1600" dirty="0" smtClean="0">
                <a:latin typeface="Times New Roman" panose="02020603050405020304" pitchFamily="18" charset="0"/>
              </a:rPr>
              <a:t>in fact.</a:t>
            </a:r>
            <a:endParaRPr lang="en-GB" altLang="zh-CN" sz="1600" dirty="0" smtClean="0">
              <a:latin typeface="Times New Roman" panose="02020603050405020304" pitchFamily="18" charset="0"/>
            </a:endParaRPr>
          </a:p>
          <a:p>
            <a:pPr marL="742950" lvl="2" indent="-285750">
              <a:spcAft>
                <a:spcPts val="600"/>
              </a:spcAft>
              <a:buFont typeface="Wingdings" panose="05000000000000000000" pitchFamily="2" charset="2"/>
              <a:buChar char="Ø"/>
            </a:pPr>
            <a:r>
              <a:rPr lang="en-GB" altLang="zh-CN" dirty="0" smtClean="0">
                <a:latin typeface="Times New Roman" panose="02020603050405020304" pitchFamily="18" charset="0"/>
              </a:rPr>
              <a:t>If Separately UL and DL indication on </a:t>
            </a:r>
            <a:r>
              <a:rPr lang="en-GB" altLang="zh-CN" i="1" dirty="0" err="1" smtClean="0">
                <a:latin typeface="Times New Roman" panose="02020603050405020304" pitchFamily="18" charset="0"/>
              </a:rPr>
              <a:t>intraBandENDC</a:t>
            </a:r>
            <a:r>
              <a:rPr lang="en-GB" altLang="zh-CN" i="1" dirty="0" smtClean="0">
                <a:latin typeface="Times New Roman" panose="02020603050405020304" pitchFamily="18" charset="0"/>
              </a:rPr>
              <a:t>-Support is needed, </a:t>
            </a:r>
            <a:r>
              <a:rPr lang="en-GB" altLang="zh-CN" dirty="0" smtClean="0">
                <a:latin typeface="Times New Roman" panose="02020603050405020304" pitchFamily="18" charset="0"/>
              </a:rPr>
              <a:t>how to deal with Rel-15 </a:t>
            </a:r>
            <a:r>
              <a:rPr lang="en-GB" altLang="zh-CN" dirty="0" err="1" smtClean="0">
                <a:latin typeface="Times New Roman" panose="02020603050405020304" pitchFamily="18" charset="0"/>
              </a:rPr>
              <a:t>signaling</a:t>
            </a:r>
            <a:endParaRPr lang="en-GB" altLang="zh-CN" dirty="0" smtClean="0">
              <a:latin typeface="Times New Roman" panose="02020603050405020304" pitchFamily="18" charset="0"/>
            </a:endParaRPr>
          </a:p>
          <a:p>
            <a:pPr marL="742950" lvl="2" indent="-285750">
              <a:spcAft>
                <a:spcPts val="600"/>
              </a:spcAft>
              <a:buFont typeface="Wingdings" panose="05000000000000000000" pitchFamily="2" charset="2"/>
              <a:buChar char="Ø"/>
            </a:pPr>
            <a:r>
              <a:rPr lang="en-US" altLang="zh-CN" dirty="0">
                <a:latin typeface="Times New Roman" panose="02020603050405020304" pitchFamily="18" charset="0"/>
              </a:rPr>
              <a:t>Can we Add limitation to solve the UL and DL </a:t>
            </a:r>
            <a:r>
              <a:rPr lang="en-US" altLang="zh-CN" dirty="0" smtClean="0">
                <a:latin typeface="Times New Roman" panose="02020603050405020304" pitchFamily="18" charset="0"/>
              </a:rPr>
              <a:t>ambiguity </a:t>
            </a:r>
            <a:r>
              <a:rPr lang="en-US" altLang="zh-CN" dirty="0">
                <a:latin typeface="Times New Roman" panose="02020603050405020304" pitchFamily="18" charset="0"/>
              </a:rPr>
              <a:t>that: only both DL and UL including its fallback are contiguous, then the combination is contiguous. Otherwise, the combination is non-contiguous.</a:t>
            </a:r>
          </a:p>
          <a:p>
            <a:pPr marL="742950" lvl="2" indent="-285750">
              <a:spcAft>
                <a:spcPts val="600"/>
              </a:spcAft>
              <a:buFont typeface="Wingdings" panose="05000000000000000000" pitchFamily="2" charset="2"/>
              <a:buChar char="Ø"/>
            </a:pPr>
            <a:r>
              <a:rPr lang="en-US" altLang="zh-CN" dirty="0">
                <a:latin typeface="Times New Roman" panose="02020603050405020304" pitchFamily="18" charset="0"/>
              </a:rPr>
              <a:t>Can we Add limitation to solve the UL and DL ambiguity that: </a:t>
            </a:r>
            <a:r>
              <a:rPr lang="en-GB" altLang="zh-CN" dirty="0" smtClean="0">
                <a:latin typeface="Times New Roman" panose="02020603050405020304" pitchFamily="18" charset="0"/>
              </a:rPr>
              <a:t>For </a:t>
            </a:r>
            <a:r>
              <a:rPr lang="en-GB" altLang="zh-CN" dirty="0">
                <a:latin typeface="Times New Roman" panose="02020603050405020304" pitchFamily="18" charset="0"/>
              </a:rPr>
              <a:t>intra-band ENDC band combinations more than 2 CCs, if </a:t>
            </a:r>
            <a:r>
              <a:rPr lang="en-GB" altLang="zh-CN" i="1" dirty="0" err="1">
                <a:latin typeface="Times New Roman" panose="02020603050405020304" pitchFamily="18" charset="0"/>
              </a:rPr>
              <a:t>IntraBandENDC</a:t>
            </a:r>
            <a:r>
              <a:rPr lang="en-GB" altLang="zh-CN" i="1" dirty="0">
                <a:latin typeface="Times New Roman" panose="02020603050405020304" pitchFamily="18" charset="0"/>
              </a:rPr>
              <a:t>-Support </a:t>
            </a:r>
            <a:r>
              <a:rPr lang="en-GB" altLang="zh-CN" dirty="0">
                <a:latin typeface="Times New Roman" panose="02020603050405020304" pitchFamily="18" charset="0"/>
              </a:rPr>
              <a:t>indicated with default value(contiguous), only intra-band contiguous EN-DC UL configuration is allowed to configure to the UE.</a:t>
            </a:r>
          </a:p>
          <a:p>
            <a:pPr marL="457200" lvl="2">
              <a:spcAft>
                <a:spcPts val="600"/>
              </a:spcAft>
            </a:pPr>
            <a:endParaRPr lang="en-GB" altLang="zh-CN" dirty="0" smtClean="0">
              <a:latin typeface="Times New Roman" panose="02020603050405020304" pitchFamily="18" charset="0"/>
            </a:endParaRPr>
          </a:p>
        </p:txBody>
      </p:sp>
    </p:spTree>
    <p:extLst>
      <p:ext uri="{BB962C8B-B14F-4D97-AF65-F5344CB8AC3E}">
        <p14:creationId xmlns:p14="http://schemas.microsoft.com/office/powerpoint/2010/main" val="312114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0515600" cy="549275"/>
          </a:xfrm>
        </p:spPr>
        <p:txBody>
          <a:bodyPr>
            <a:normAutofit fontScale="90000"/>
          </a:bodyPr>
          <a:lstStyle/>
          <a:p>
            <a:r>
              <a:rPr lang="en-US" altLang="zh-CN" dirty="0" smtClean="0"/>
              <a:t>Reference</a:t>
            </a:r>
            <a:endParaRPr lang="zh-CN" altLang="en-US" dirty="0"/>
          </a:p>
        </p:txBody>
      </p:sp>
      <p:sp>
        <p:nvSpPr>
          <p:cNvPr id="4" name="文本框 3"/>
          <p:cNvSpPr txBox="1"/>
          <p:nvPr/>
        </p:nvSpPr>
        <p:spPr>
          <a:xfrm>
            <a:off x="104503" y="740229"/>
            <a:ext cx="11782697" cy="923330"/>
          </a:xfrm>
          <a:prstGeom prst="rect">
            <a:avLst/>
          </a:prstGeom>
          <a:noFill/>
        </p:spPr>
        <p:txBody>
          <a:bodyPr wrap="square" rtlCol="0">
            <a:spAutoFit/>
          </a:bodyPr>
          <a:lstStyle/>
          <a:p>
            <a:r>
              <a:rPr lang="en-US" altLang="zh-CN" dirty="0" smtClean="0"/>
              <a:t>[1] R4-2102952, </a:t>
            </a:r>
            <a:r>
              <a:rPr lang="en-GB" altLang="zh-CN" dirty="0" smtClean="0"/>
              <a:t>Email </a:t>
            </a:r>
            <a:r>
              <a:rPr lang="en-GB" altLang="zh-CN" dirty="0"/>
              <a:t>discussion summary for [98e][104] </a:t>
            </a:r>
            <a:r>
              <a:rPr lang="en-GB" altLang="zh-CN" dirty="0" smtClean="0"/>
              <a:t>NR_NewRAT_UE_RF_Part_3, Huawei, HiSilicon, RAN4#98-e</a:t>
            </a:r>
          </a:p>
          <a:p>
            <a:r>
              <a:rPr lang="en-GB" altLang="zh-CN" dirty="0" smtClean="0"/>
              <a:t>[2</a:t>
            </a:r>
            <a:r>
              <a:rPr lang="en-GB" altLang="zh-CN" dirty="0"/>
              <a:t>] R4-2102559, Clarification of </a:t>
            </a:r>
            <a:r>
              <a:rPr lang="en-GB" altLang="zh-CN" dirty="0" smtClean="0"/>
              <a:t>intra-</a:t>
            </a:r>
            <a:r>
              <a:rPr lang="en-GB" altLang="zh-CN" dirty="0" err="1" smtClean="0"/>
              <a:t>bandENDC</a:t>
            </a:r>
            <a:r>
              <a:rPr lang="en-GB" altLang="zh-CN" dirty="0" smtClean="0"/>
              <a:t>-Support, Nokia,</a:t>
            </a:r>
            <a:r>
              <a:rPr lang="en-GB" altLang="zh-CN" dirty="0"/>
              <a:t> </a:t>
            </a:r>
            <a:r>
              <a:rPr lang="en-GB" altLang="zh-CN" dirty="0" smtClean="0"/>
              <a:t>RAN4#98-e</a:t>
            </a:r>
          </a:p>
          <a:p>
            <a:r>
              <a:rPr lang="en-GB" altLang="zh-CN" dirty="0" smtClean="0"/>
              <a:t>[3] R4-2102628,</a:t>
            </a:r>
            <a:r>
              <a:rPr lang="en-GB" altLang="zh-CN" dirty="0"/>
              <a:t> </a:t>
            </a:r>
            <a:r>
              <a:rPr lang="en-US" altLang="zh-CN" dirty="0"/>
              <a:t>on UE capability for intra-band </a:t>
            </a:r>
            <a:r>
              <a:rPr lang="en-US" altLang="zh-CN" dirty="0" smtClean="0"/>
              <a:t>ENDC</a:t>
            </a:r>
            <a:r>
              <a:rPr lang="en-US" altLang="zh-CN" dirty="0"/>
              <a:t>, Huawei, HiSilicon, </a:t>
            </a:r>
            <a:r>
              <a:rPr lang="en-GB" altLang="zh-CN" dirty="0" smtClean="0"/>
              <a:t>RAN4#98-e</a:t>
            </a:r>
            <a:endParaRPr lang="en-GB" altLang="zh-CN" dirty="0"/>
          </a:p>
        </p:txBody>
      </p:sp>
    </p:spTree>
    <p:extLst>
      <p:ext uri="{BB962C8B-B14F-4D97-AF65-F5344CB8AC3E}">
        <p14:creationId xmlns:p14="http://schemas.microsoft.com/office/powerpoint/2010/main" val="3214842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6056</TotalTime>
  <Words>526</Words>
  <Application>Microsoft Office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vt:i4>
      </vt:variant>
    </vt:vector>
  </HeadingPairs>
  <TitlesOfParts>
    <vt:vector size="12" baseType="lpstr">
      <vt:lpstr>MS Mincho</vt:lpstr>
      <vt:lpstr>宋体</vt:lpstr>
      <vt:lpstr>Arial</vt:lpstr>
      <vt:lpstr>Calibri</vt:lpstr>
      <vt:lpstr>Calibri Light</vt:lpstr>
      <vt:lpstr>Times New Roman</vt:lpstr>
      <vt:lpstr>Wingdings</vt:lpstr>
      <vt:lpstr>Office 主题</vt:lpstr>
      <vt:lpstr>WF on UE capability on intraBandENDC-Support</vt:lpstr>
      <vt:lpstr>WF1: interpretation of intra-band EN-DC contiguous and non-contiguous  Band combination </vt:lpstr>
      <vt:lpstr>WF2: intraBandENDC-Support for DL and UL ambiguity</vt:lpstr>
      <vt:lpstr>Reference</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Zhangqian (Zq)</cp:lastModifiedBy>
  <cp:revision>315</cp:revision>
  <dcterms:created xsi:type="dcterms:W3CDTF">2019-10-15T22:26:30Z</dcterms:created>
  <dcterms:modified xsi:type="dcterms:W3CDTF">2021-02-05T14:46:38Z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(3)6Zrbx2B72cCNiUUC6nDpmTF4AA8MhHpeqwmfasRQJPsg+LuYH+6uSIY5JY2ocS7pmbsZ6Zmq
AujsOEHljaRrV/ZpieLb7uPzwqC01YP76qghh+KBeIuJFQKa6shPCLsYbwSS0/uVtc2yBaDG
FCk8N0sZj1mnB6oWChpfqc4DGMdhzKwUJzyZWQjr3UemDLOCNYUsqmCMuOHK5Sg+h0O9KwjH
+wwAaGsQRrJThMhoMp</vt:lpwstr>
  </property>
  <property fmtid="{D5CDD505-2E9C-101B-9397-08002B2CF9AE}" pid="3" name="_2015_ms_pID_7253431">
    <vt:lpwstr>YDEYqE7BH5vT+sLpvB4fUiK+7OR0oUPgdVOwDHut6XiS/tMX0egQav
8atvxJP4ElJV710syLazux3nMeJSLZf++Rw3VzorSKBSInJ21EvnkU5fMVoILYmO4xEOMt+b
meFQyZAasc4X0Bmf2PQFDgxo8ggQ8Ll41GKA5rLvCZYWKoKKnUxGz70Ml6Ey3zfNoVF5h5Xv
laM84xv19LkrGgVTFkdfNc8Xoijz0dd8AIUe</vt:lpwstr>
  </property>
  <property fmtid="{D5CDD505-2E9C-101B-9397-08002B2CF9AE}" pid="4" name="_2015_ms_pID_7253432">
    <vt:lpwstr>L2xS8wEM80ehEGW9s9Zpkwg=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1612254357</vt:lpwstr>
  </property>
</Properties>
</file>