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8" r:id="rId3"/>
    <p:sldId id="263" r:id="rId4"/>
    <p:sldId id="261" r:id="rId5"/>
    <p:sldId id="264" r:id="rId6"/>
    <p:sldId id="265" r:id="rId7"/>
    <p:sldId id="259"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5" d="100"/>
          <a:sy n="95" d="100"/>
        </p:scale>
        <p:origin x="17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40DDB2-E6EC-495E-AB32-E075F65FD707}" type="datetimeFigureOut">
              <a:rPr lang="zh-CN" altLang="en-US" smtClean="0"/>
              <a:t>2021/2/4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F69E9D-03CD-45D2-B4EE-D0A9F58A5969}" type="slidenum">
              <a:rPr lang="zh-CN" altLang="en-US" smtClean="0"/>
              <a:t>‹#›</a:t>
            </a:fld>
            <a:endParaRPr lang="zh-CN" altLang="en-US"/>
          </a:p>
        </p:txBody>
      </p:sp>
    </p:spTree>
    <p:extLst>
      <p:ext uri="{BB962C8B-B14F-4D97-AF65-F5344CB8AC3E}">
        <p14:creationId xmlns:p14="http://schemas.microsoft.com/office/powerpoint/2010/main" val="2097160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D0052D9-EC80-421C-B4F5-50225E31841E}" type="slidenum">
              <a:rPr lang="zh-CN" altLang="en-US" smtClean="0"/>
              <a:t>6</a:t>
            </a:fld>
            <a:endParaRPr lang="zh-CN" altLang="en-US"/>
          </a:p>
        </p:txBody>
      </p:sp>
    </p:spTree>
    <p:extLst>
      <p:ext uri="{BB962C8B-B14F-4D97-AF65-F5344CB8AC3E}">
        <p14:creationId xmlns:p14="http://schemas.microsoft.com/office/powerpoint/2010/main" val="104203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CF70F7-E92C-4F68-97D0-0672515377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2CC93D50-CF9F-4257-A180-2AD0EB262E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177C458B-5EAF-45B7-B5B9-4E62024B6C7A}"/>
              </a:ext>
            </a:extLst>
          </p:cNvPr>
          <p:cNvSpPr>
            <a:spLocks noGrp="1"/>
          </p:cNvSpPr>
          <p:nvPr>
            <p:ph type="dt" sz="half" idx="10"/>
          </p:nvPr>
        </p:nvSpPr>
        <p:spPr/>
        <p:txBody>
          <a:bodyPr/>
          <a:lstStyle/>
          <a:p>
            <a:fld id="{8AAACB81-09A3-4BE2-8BB6-BF199E3E9FD1}" type="datetimeFigureOut">
              <a:rPr lang="en-US" smtClean="0"/>
              <a:t>2/4/2021</a:t>
            </a:fld>
            <a:endParaRPr lang="en-US"/>
          </a:p>
        </p:txBody>
      </p:sp>
      <p:sp>
        <p:nvSpPr>
          <p:cNvPr id="5" name="Footer Placeholder 4">
            <a:extLst>
              <a:ext uri="{FF2B5EF4-FFF2-40B4-BE49-F238E27FC236}">
                <a16:creationId xmlns="" xmlns:a16="http://schemas.microsoft.com/office/drawing/2014/main" id="{950491C8-16A4-4B86-9C34-6018EAF0B8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88A4479A-AFF1-42BE-9115-F1E8D641CB3E}"/>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088440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2372F5D-855E-4B44-8DD0-C1C96E95BEC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91AF4DC4-EBD5-4B23-9F35-C404F411CA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9E513DBD-8CE1-41C0-861C-D115BE64ECEB}"/>
              </a:ext>
            </a:extLst>
          </p:cNvPr>
          <p:cNvSpPr>
            <a:spLocks noGrp="1"/>
          </p:cNvSpPr>
          <p:nvPr>
            <p:ph type="dt" sz="half" idx="10"/>
          </p:nvPr>
        </p:nvSpPr>
        <p:spPr/>
        <p:txBody>
          <a:bodyPr/>
          <a:lstStyle/>
          <a:p>
            <a:fld id="{8AAACB81-09A3-4BE2-8BB6-BF199E3E9FD1}" type="datetimeFigureOut">
              <a:rPr lang="en-US" smtClean="0"/>
              <a:t>2/4/2021</a:t>
            </a:fld>
            <a:endParaRPr lang="en-US"/>
          </a:p>
        </p:txBody>
      </p:sp>
      <p:sp>
        <p:nvSpPr>
          <p:cNvPr id="5" name="Footer Placeholder 4">
            <a:extLst>
              <a:ext uri="{FF2B5EF4-FFF2-40B4-BE49-F238E27FC236}">
                <a16:creationId xmlns="" xmlns:a16="http://schemas.microsoft.com/office/drawing/2014/main" id="{62F02D3D-48D9-4F5B-980D-92417C8096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10622311-B556-4D2D-B4FD-823CAE9C4EF6}"/>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247971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CED1848B-B8A0-4E54-B0CD-E9BCF98A6C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00935E7E-649B-4DEB-84BE-AF746319559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087E7474-CE79-4528-9222-721FD637E829}"/>
              </a:ext>
            </a:extLst>
          </p:cNvPr>
          <p:cNvSpPr>
            <a:spLocks noGrp="1"/>
          </p:cNvSpPr>
          <p:nvPr>
            <p:ph type="dt" sz="half" idx="10"/>
          </p:nvPr>
        </p:nvSpPr>
        <p:spPr/>
        <p:txBody>
          <a:bodyPr/>
          <a:lstStyle/>
          <a:p>
            <a:fld id="{8AAACB81-09A3-4BE2-8BB6-BF199E3E9FD1}" type="datetimeFigureOut">
              <a:rPr lang="en-US" smtClean="0"/>
              <a:t>2/4/2021</a:t>
            </a:fld>
            <a:endParaRPr lang="en-US"/>
          </a:p>
        </p:txBody>
      </p:sp>
      <p:sp>
        <p:nvSpPr>
          <p:cNvPr id="5" name="Footer Placeholder 4">
            <a:extLst>
              <a:ext uri="{FF2B5EF4-FFF2-40B4-BE49-F238E27FC236}">
                <a16:creationId xmlns="" xmlns:a16="http://schemas.microsoft.com/office/drawing/2014/main" id="{410506BF-D36E-43D4-8E50-B84235A8EA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DD86A9ED-49AD-4BF6-A56D-00AC66007098}"/>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1202708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D734EF-5901-420A-9B6C-B888D132C9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3C5293A6-EC5F-4434-B8C8-361C4FA419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ADDE4769-1304-4973-B5A7-064661669F54}"/>
              </a:ext>
            </a:extLst>
          </p:cNvPr>
          <p:cNvSpPr>
            <a:spLocks noGrp="1"/>
          </p:cNvSpPr>
          <p:nvPr>
            <p:ph type="dt" sz="half" idx="10"/>
          </p:nvPr>
        </p:nvSpPr>
        <p:spPr/>
        <p:txBody>
          <a:bodyPr/>
          <a:lstStyle/>
          <a:p>
            <a:fld id="{8AAACB81-09A3-4BE2-8BB6-BF199E3E9FD1}" type="datetimeFigureOut">
              <a:rPr lang="en-US" smtClean="0"/>
              <a:t>2/4/2021</a:t>
            </a:fld>
            <a:endParaRPr lang="en-US"/>
          </a:p>
        </p:txBody>
      </p:sp>
      <p:sp>
        <p:nvSpPr>
          <p:cNvPr id="5" name="Footer Placeholder 4">
            <a:extLst>
              <a:ext uri="{FF2B5EF4-FFF2-40B4-BE49-F238E27FC236}">
                <a16:creationId xmlns="" xmlns:a16="http://schemas.microsoft.com/office/drawing/2014/main" id="{4F7AC5A8-D0CF-46BC-9B69-0C14191724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0EF5A03E-B9B3-4560-A853-B48EC575C1C7}"/>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674141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60CB79B-C9E3-4DC8-AEB5-CC41E43C25D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E5741BD3-D6A4-40D2-9829-722945F2E82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3B0FA067-E176-477B-8ED6-E9E9872A0A68}"/>
              </a:ext>
            </a:extLst>
          </p:cNvPr>
          <p:cNvSpPr>
            <a:spLocks noGrp="1"/>
          </p:cNvSpPr>
          <p:nvPr>
            <p:ph type="dt" sz="half" idx="10"/>
          </p:nvPr>
        </p:nvSpPr>
        <p:spPr/>
        <p:txBody>
          <a:bodyPr/>
          <a:lstStyle/>
          <a:p>
            <a:fld id="{8AAACB81-09A3-4BE2-8BB6-BF199E3E9FD1}" type="datetimeFigureOut">
              <a:rPr lang="en-US" smtClean="0"/>
              <a:t>2/4/2021</a:t>
            </a:fld>
            <a:endParaRPr lang="en-US"/>
          </a:p>
        </p:txBody>
      </p:sp>
      <p:sp>
        <p:nvSpPr>
          <p:cNvPr id="5" name="Footer Placeholder 4">
            <a:extLst>
              <a:ext uri="{FF2B5EF4-FFF2-40B4-BE49-F238E27FC236}">
                <a16:creationId xmlns="" xmlns:a16="http://schemas.microsoft.com/office/drawing/2014/main" id="{62ADAC8E-C861-4495-B5CC-2119B5B823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7845FE95-18AF-4DC5-9D58-CC562B5046AA}"/>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783017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F5F6B9A-E215-41B9-B725-5C6E96F052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08722495-9D30-41AC-82B1-99AD653838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4A378327-5F2B-4D80-A230-3445D7B91ED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A1F9EF19-4ED3-4DD5-B324-E7C1BCD33A21}"/>
              </a:ext>
            </a:extLst>
          </p:cNvPr>
          <p:cNvSpPr>
            <a:spLocks noGrp="1"/>
          </p:cNvSpPr>
          <p:nvPr>
            <p:ph type="dt" sz="half" idx="10"/>
          </p:nvPr>
        </p:nvSpPr>
        <p:spPr/>
        <p:txBody>
          <a:bodyPr/>
          <a:lstStyle/>
          <a:p>
            <a:fld id="{8AAACB81-09A3-4BE2-8BB6-BF199E3E9FD1}" type="datetimeFigureOut">
              <a:rPr lang="en-US" smtClean="0"/>
              <a:t>2/4/2021</a:t>
            </a:fld>
            <a:endParaRPr lang="en-US"/>
          </a:p>
        </p:txBody>
      </p:sp>
      <p:sp>
        <p:nvSpPr>
          <p:cNvPr id="6" name="Footer Placeholder 5">
            <a:extLst>
              <a:ext uri="{FF2B5EF4-FFF2-40B4-BE49-F238E27FC236}">
                <a16:creationId xmlns="" xmlns:a16="http://schemas.microsoft.com/office/drawing/2014/main" id="{1A267B92-3C6D-480C-911E-29AC956258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5B97D97A-6E8D-4C5E-B05A-2E4C5A733479}"/>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057425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0B56100-2E11-44CB-B7B7-0A9880AA515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9FE0EC00-8630-45DA-838C-6F0A34E83A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A6B6A218-851A-4959-8FBA-654A218F778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62DABFC3-1DC0-4EAC-82AF-CAE3A0FFB4A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E9304126-DE8D-41E0-B0C2-4C7FCE9EC3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55487B10-5881-465F-B30B-EBC690AD0448}"/>
              </a:ext>
            </a:extLst>
          </p:cNvPr>
          <p:cNvSpPr>
            <a:spLocks noGrp="1"/>
          </p:cNvSpPr>
          <p:nvPr>
            <p:ph type="dt" sz="half" idx="10"/>
          </p:nvPr>
        </p:nvSpPr>
        <p:spPr/>
        <p:txBody>
          <a:bodyPr/>
          <a:lstStyle/>
          <a:p>
            <a:fld id="{8AAACB81-09A3-4BE2-8BB6-BF199E3E9FD1}" type="datetimeFigureOut">
              <a:rPr lang="en-US" smtClean="0"/>
              <a:t>2/4/2021</a:t>
            </a:fld>
            <a:endParaRPr lang="en-US"/>
          </a:p>
        </p:txBody>
      </p:sp>
      <p:sp>
        <p:nvSpPr>
          <p:cNvPr id="8" name="Footer Placeholder 7">
            <a:extLst>
              <a:ext uri="{FF2B5EF4-FFF2-40B4-BE49-F238E27FC236}">
                <a16:creationId xmlns="" xmlns:a16="http://schemas.microsoft.com/office/drawing/2014/main" id="{8E4FFA0D-72FD-4EB0-8225-9BC613B8B6A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08F26855-F0C3-47E0-A48B-8FB11FFA732D}"/>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277158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5523BC4-C378-424D-A91C-11B30EF9C76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BF3B520A-A63D-4A73-A8AC-BD2DD59CD4FD}"/>
              </a:ext>
            </a:extLst>
          </p:cNvPr>
          <p:cNvSpPr>
            <a:spLocks noGrp="1"/>
          </p:cNvSpPr>
          <p:nvPr>
            <p:ph type="dt" sz="half" idx="10"/>
          </p:nvPr>
        </p:nvSpPr>
        <p:spPr/>
        <p:txBody>
          <a:bodyPr/>
          <a:lstStyle/>
          <a:p>
            <a:fld id="{8AAACB81-09A3-4BE2-8BB6-BF199E3E9FD1}" type="datetimeFigureOut">
              <a:rPr lang="en-US" smtClean="0"/>
              <a:t>2/4/2021</a:t>
            </a:fld>
            <a:endParaRPr lang="en-US"/>
          </a:p>
        </p:txBody>
      </p:sp>
      <p:sp>
        <p:nvSpPr>
          <p:cNvPr id="4" name="Footer Placeholder 3">
            <a:extLst>
              <a:ext uri="{FF2B5EF4-FFF2-40B4-BE49-F238E27FC236}">
                <a16:creationId xmlns="" xmlns:a16="http://schemas.microsoft.com/office/drawing/2014/main" id="{537071F4-CEC8-440B-A0AB-B1213527D5E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2E84C9AF-ABA0-43F9-862D-2157CA4AB921}"/>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6420443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CFA473AB-5047-4287-A335-102375C83486}"/>
              </a:ext>
            </a:extLst>
          </p:cNvPr>
          <p:cNvSpPr>
            <a:spLocks noGrp="1"/>
          </p:cNvSpPr>
          <p:nvPr>
            <p:ph type="dt" sz="half" idx="10"/>
          </p:nvPr>
        </p:nvSpPr>
        <p:spPr/>
        <p:txBody>
          <a:bodyPr/>
          <a:lstStyle/>
          <a:p>
            <a:fld id="{8AAACB81-09A3-4BE2-8BB6-BF199E3E9FD1}" type="datetimeFigureOut">
              <a:rPr lang="en-US" smtClean="0"/>
              <a:t>2/4/2021</a:t>
            </a:fld>
            <a:endParaRPr lang="en-US"/>
          </a:p>
        </p:txBody>
      </p:sp>
      <p:sp>
        <p:nvSpPr>
          <p:cNvPr id="3" name="Footer Placeholder 2">
            <a:extLst>
              <a:ext uri="{FF2B5EF4-FFF2-40B4-BE49-F238E27FC236}">
                <a16:creationId xmlns="" xmlns:a16="http://schemas.microsoft.com/office/drawing/2014/main" id="{EADAEDBE-0C38-4A84-8C0C-660452583E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175D150D-EC9A-47C0-83FD-85CDE0C5B459}"/>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354377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48ABCCE-B277-4847-A0F0-8099837A0A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BC1C998C-C8B8-42ED-8856-66810C17729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DBA2C37D-D46B-4E4E-A43E-143E8AE7BD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A21401E9-EA46-49E7-B9B6-837BAB14A03B}"/>
              </a:ext>
            </a:extLst>
          </p:cNvPr>
          <p:cNvSpPr>
            <a:spLocks noGrp="1"/>
          </p:cNvSpPr>
          <p:nvPr>
            <p:ph type="dt" sz="half" idx="10"/>
          </p:nvPr>
        </p:nvSpPr>
        <p:spPr/>
        <p:txBody>
          <a:bodyPr/>
          <a:lstStyle/>
          <a:p>
            <a:fld id="{8AAACB81-09A3-4BE2-8BB6-BF199E3E9FD1}" type="datetimeFigureOut">
              <a:rPr lang="en-US" smtClean="0"/>
              <a:t>2/4/2021</a:t>
            </a:fld>
            <a:endParaRPr lang="en-US"/>
          </a:p>
        </p:txBody>
      </p:sp>
      <p:sp>
        <p:nvSpPr>
          <p:cNvPr id="6" name="Footer Placeholder 5">
            <a:extLst>
              <a:ext uri="{FF2B5EF4-FFF2-40B4-BE49-F238E27FC236}">
                <a16:creationId xmlns="" xmlns:a16="http://schemas.microsoft.com/office/drawing/2014/main" id="{67A0A35C-EC73-4878-945C-8278F5C661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0121A6D5-18B9-4076-AF54-C9A9E2704202}"/>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3164222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47EA3FC-E434-4935-B16D-7DA4BFCA0B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B7ABE532-81CA-46FD-B1B2-B8C42E4207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2E6B481E-9556-401E-A036-A6867403A6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3D20F48E-0874-4A79-9998-B038C9D0F364}"/>
              </a:ext>
            </a:extLst>
          </p:cNvPr>
          <p:cNvSpPr>
            <a:spLocks noGrp="1"/>
          </p:cNvSpPr>
          <p:nvPr>
            <p:ph type="dt" sz="half" idx="10"/>
          </p:nvPr>
        </p:nvSpPr>
        <p:spPr/>
        <p:txBody>
          <a:bodyPr/>
          <a:lstStyle/>
          <a:p>
            <a:fld id="{8AAACB81-09A3-4BE2-8BB6-BF199E3E9FD1}" type="datetimeFigureOut">
              <a:rPr lang="en-US" smtClean="0"/>
              <a:t>2/4/2021</a:t>
            </a:fld>
            <a:endParaRPr lang="en-US"/>
          </a:p>
        </p:txBody>
      </p:sp>
      <p:sp>
        <p:nvSpPr>
          <p:cNvPr id="6" name="Footer Placeholder 5">
            <a:extLst>
              <a:ext uri="{FF2B5EF4-FFF2-40B4-BE49-F238E27FC236}">
                <a16:creationId xmlns="" xmlns:a16="http://schemas.microsoft.com/office/drawing/2014/main" id="{BDBA5FD6-1AA6-409C-A76F-CF3F66D4B7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A50FF0D7-7251-4CC0-9C5B-6C1C338F463E}"/>
              </a:ext>
            </a:extLst>
          </p:cNvPr>
          <p:cNvSpPr>
            <a:spLocks noGrp="1"/>
          </p:cNvSpPr>
          <p:nvPr>
            <p:ph type="sldNum" sz="quarter" idx="12"/>
          </p:nvPr>
        </p:nvSpPr>
        <p:spPr/>
        <p:txBody>
          <a:bodyPr/>
          <a:lstStyle/>
          <a:p>
            <a:fld id="{3B8F775A-889E-4003-826D-EC7B9F39B985}" type="slidenum">
              <a:rPr lang="en-US" smtClean="0"/>
              <a:t>‹#›</a:t>
            </a:fld>
            <a:endParaRPr lang="en-US"/>
          </a:p>
        </p:txBody>
      </p:sp>
    </p:spTree>
    <p:extLst>
      <p:ext uri="{BB962C8B-B14F-4D97-AF65-F5344CB8AC3E}">
        <p14:creationId xmlns:p14="http://schemas.microsoft.com/office/powerpoint/2010/main" val="792961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7E9FADE6-A14F-4569-A0CF-F39659866A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F50F9FB6-2668-4D97-9101-D4075C088C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D6A38366-5DDD-4196-89BD-6892838613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AACB81-09A3-4BE2-8BB6-BF199E3E9FD1}" type="datetimeFigureOut">
              <a:rPr lang="en-US" smtClean="0"/>
              <a:t>2/4/2021</a:t>
            </a:fld>
            <a:endParaRPr lang="en-US"/>
          </a:p>
        </p:txBody>
      </p:sp>
      <p:sp>
        <p:nvSpPr>
          <p:cNvPr id="5" name="Footer Placeholder 4">
            <a:extLst>
              <a:ext uri="{FF2B5EF4-FFF2-40B4-BE49-F238E27FC236}">
                <a16:creationId xmlns="" xmlns:a16="http://schemas.microsoft.com/office/drawing/2014/main" id="{2B2294CA-0EBE-41CB-8C6F-7C8DB2350A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6737FA0D-4C03-4F1F-BFD0-16635CCFD0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8F775A-889E-4003-826D-EC7B9F39B985}" type="slidenum">
              <a:rPr lang="en-US" smtClean="0"/>
              <a:t>‹#›</a:t>
            </a:fld>
            <a:endParaRPr lang="en-US"/>
          </a:p>
        </p:txBody>
      </p:sp>
    </p:spTree>
    <p:extLst>
      <p:ext uri="{BB962C8B-B14F-4D97-AF65-F5344CB8AC3E}">
        <p14:creationId xmlns:p14="http://schemas.microsoft.com/office/powerpoint/2010/main" val="35965082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AB99D8BD-0770-46FB-B865-343BDBBCA7F0}"/>
              </a:ext>
            </a:extLst>
          </p:cNvPr>
          <p:cNvSpPr>
            <a:spLocks noGrp="1"/>
          </p:cNvSpPr>
          <p:nvPr>
            <p:ph type="subTitle" idx="1"/>
          </p:nvPr>
        </p:nvSpPr>
        <p:spPr>
          <a:xfrm>
            <a:off x="433646" y="2743056"/>
            <a:ext cx="11212945" cy="896071"/>
          </a:xfrm>
        </p:spPr>
        <p:txBody>
          <a:bodyPr>
            <a:normAutofit/>
          </a:bodyPr>
          <a:lstStyle/>
          <a:p>
            <a:r>
              <a:rPr lang="en-US" sz="3200" b="1" dirty="0"/>
              <a:t>WF on FR2 UEs that support inter-band DL CA with CBM</a:t>
            </a:r>
            <a:endParaRPr lang="fi-FI" sz="3200" dirty="0"/>
          </a:p>
        </p:txBody>
      </p:sp>
      <p:sp>
        <p:nvSpPr>
          <p:cNvPr id="4" name="TextBox 3">
            <a:extLst>
              <a:ext uri="{FF2B5EF4-FFF2-40B4-BE49-F238E27FC236}">
                <a16:creationId xmlns="" xmlns:a16="http://schemas.microsoft.com/office/drawing/2014/main" id="{D82F7BC8-D9B2-4CB3-B0EC-09560190007F}"/>
              </a:ext>
            </a:extLst>
          </p:cNvPr>
          <p:cNvSpPr txBox="1"/>
          <p:nvPr/>
        </p:nvSpPr>
        <p:spPr>
          <a:xfrm>
            <a:off x="249382" y="711200"/>
            <a:ext cx="11674763" cy="1169551"/>
          </a:xfrm>
          <a:prstGeom prst="rect">
            <a:avLst/>
          </a:prstGeom>
          <a:noFill/>
        </p:spPr>
        <p:txBody>
          <a:bodyPr wrap="square" rtlCol="0">
            <a:spAutoFit/>
          </a:bodyPr>
          <a:lstStyle/>
          <a:p>
            <a:pPr>
              <a:spcAft>
                <a:spcPts val="600"/>
              </a:spcAft>
            </a:pPr>
            <a:r>
              <a:rPr lang="en-US" sz="2000" b="1" dirty="0">
                <a:cs typeface="Times New Roman" panose="02020603050405020304" pitchFamily="18" charset="0"/>
              </a:rPr>
              <a:t>3GPP TSG-RAN WG4 Meeting #98-e	                                                                                       R4-2103112</a:t>
            </a:r>
          </a:p>
          <a:p>
            <a:pPr>
              <a:spcAft>
                <a:spcPts val="600"/>
              </a:spcAft>
            </a:pPr>
            <a:r>
              <a:rPr lang="en-US" sz="2000" b="1" dirty="0">
                <a:cs typeface="Times New Roman" panose="02020603050405020304" pitchFamily="18" charset="0"/>
              </a:rPr>
              <a:t>Electronic Meeting, Jan.21</a:t>
            </a:r>
            <a:r>
              <a:rPr lang="en-US" sz="2000" b="1" baseline="30000" dirty="0">
                <a:cs typeface="Times New Roman" panose="02020603050405020304" pitchFamily="18" charset="0"/>
              </a:rPr>
              <a:t>st</a:t>
            </a:r>
            <a:r>
              <a:rPr lang="en-US" sz="2000" b="1" dirty="0">
                <a:cs typeface="Times New Roman" panose="02020603050405020304" pitchFamily="18" charset="0"/>
              </a:rPr>
              <a:t> – Feb.05</a:t>
            </a:r>
            <a:r>
              <a:rPr lang="en-US" sz="2000" b="1" baseline="30000" dirty="0">
                <a:cs typeface="Times New Roman" panose="02020603050405020304" pitchFamily="18" charset="0"/>
              </a:rPr>
              <a:t>th</a:t>
            </a:r>
            <a:r>
              <a:rPr lang="en-US" sz="2000" b="1" dirty="0">
                <a:cs typeface="Times New Roman" panose="02020603050405020304" pitchFamily="18" charset="0"/>
              </a:rPr>
              <a:t>, 2021</a:t>
            </a:r>
          </a:p>
          <a:p>
            <a:pPr>
              <a:spcAft>
                <a:spcPts val="600"/>
              </a:spcAft>
            </a:pPr>
            <a:r>
              <a:rPr lang="en-US" sz="2000" b="1" dirty="0">
                <a:cs typeface="Times New Roman" panose="02020603050405020304" pitchFamily="18" charset="0"/>
              </a:rPr>
              <a:t>Agenda Item: 11.3.2.1.3</a:t>
            </a:r>
          </a:p>
        </p:txBody>
      </p:sp>
      <p:sp>
        <p:nvSpPr>
          <p:cNvPr id="5" name="Subtitle 2">
            <a:extLst>
              <a:ext uri="{FF2B5EF4-FFF2-40B4-BE49-F238E27FC236}">
                <a16:creationId xmlns="" xmlns:a16="http://schemas.microsoft.com/office/drawing/2014/main" id="{E1F80ECE-0984-44B4-988A-7B77E87C11AC}"/>
              </a:ext>
            </a:extLst>
          </p:cNvPr>
          <p:cNvSpPr txBox="1">
            <a:spLocks/>
          </p:cNvSpPr>
          <p:nvPr/>
        </p:nvSpPr>
        <p:spPr>
          <a:xfrm>
            <a:off x="387926" y="3911456"/>
            <a:ext cx="11212945" cy="89607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b="1" dirty="0">
                <a:cs typeface="Times New Roman" panose="02020603050405020304" pitchFamily="18" charset="0"/>
              </a:rPr>
              <a:t>Samsung</a:t>
            </a:r>
          </a:p>
        </p:txBody>
      </p:sp>
    </p:spTree>
    <p:extLst>
      <p:ext uri="{BB962C8B-B14F-4D97-AF65-F5344CB8AC3E}">
        <p14:creationId xmlns:p14="http://schemas.microsoft.com/office/powerpoint/2010/main" val="1658106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E547E7-DD8F-4647-9EA9-CB2766C3CBA9}"/>
              </a:ext>
            </a:extLst>
          </p:cNvPr>
          <p:cNvSpPr>
            <a:spLocks noGrp="1"/>
          </p:cNvSpPr>
          <p:nvPr>
            <p:ph type="title"/>
          </p:nvPr>
        </p:nvSpPr>
        <p:spPr>
          <a:xfrm>
            <a:off x="838200" y="365125"/>
            <a:ext cx="10515600" cy="743239"/>
          </a:xfrm>
        </p:spPr>
        <p:txBody>
          <a:bodyPr>
            <a:normAutofit/>
          </a:bodyPr>
          <a:lstStyle/>
          <a:p>
            <a:r>
              <a:rPr lang="en-US" sz="3600" dirty="0">
                <a:latin typeface="+mn-lt"/>
                <a:cs typeface="Times New Roman" panose="02020603050405020304" pitchFamily="18" charset="0"/>
              </a:rPr>
              <a:t>Background</a:t>
            </a:r>
          </a:p>
        </p:txBody>
      </p:sp>
      <p:sp>
        <p:nvSpPr>
          <p:cNvPr id="3" name="Content Placeholder 2">
            <a:extLst>
              <a:ext uri="{FF2B5EF4-FFF2-40B4-BE49-F238E27FC236}">
                <a16:creationId xmlns="" xmlns:a16="http://schemas.microsoft.com/office/drawing/2014/main" id="{EA4F0E0C-DB6A-4547-AC60-58FD970C840E}"/>
              </a:ext>
            </a:extLst>
          </p:cNvPr>
          <p:cNvSpPr>
            <a:spLocks noGrp="1"/>
          </p:cNvSpPr>
          <p:nvPr>
            <p:ph idx="1"/>
          </p:nvPr>
        </p:nvSpPr>
        <p:spPr>
          <a:xfrm>
            <a:off x="838200" y="1253331"/>
            <a:ext cx="10515600" cy="5239544"/>
          </a:xfrm>
        </p:spPr>
        <p:txBody>
          <a:bodyPr>
            <a:normAutofit/>
          </a:bodyPr>
          <a:lstStyle/>
          <a:p>
            <a:r>
              <a:rPr lang="en-US" sz="2400" dirty="0">
                <a:cs typeface="Times New Roman" panose="02020603050405020304" pitchFamily="18" charset="0"/>
              </a:rPr>
              <a:t>UE requirements for CBM UEs within same frequency group have been mainly discussed in email thread [139], and also involved in [138] as well.</a:t>
            </a:r>
          </a:p>
          <a:p>
            <a:r>
              <a:rPr lang="en-US" altLang="zh-CN" sz="2400" dirty="0">
                <a:cs typeface="Times New Roman" panose="02020603050405020304" pitchFamily="18" charset="0"/>
              </a:rPr>
              <a:t>Network deployment for CBM UEs have been discussed in email thread [138].</a:t>
            </a:r>
          </a:p>
          <a:p>
            <a:r>
              <a:rPr lang="en-US" sz="2400" dirty="0">
                <a:cs typeface="Times New Roman" panose="02020603050405020304" pitchFamily="18" charset="0"/>
              </a:rPr>
              <a:t>This WF captures the agreement for CBM UEs from above two threads.</a:t>
            </a:r>
          </a:p>
          <a:p>
            <a:endParaRPr lang="en-US" sz="2400" dirty="0">
              <a:cs typeface="Times New Roman" panose="02020603050405020304" pitchFamily="18" charset="0"/>
            </a:endParaRPr>
          </a:p>
          <a:p>
            <a:endParaRPr lang="en-US" sz="2400" dirty="0">
              <a:cs typeface="Times New Roman" panose="02020603050405020304" pitchFamily="18" charset="0"/>
            </a:endParaRPr>
          </a:p>
        </p:txBody>
      </p:sp>
    </p:spTree>
    <p:extLst>
      <p:ext uri="{BB962C8B-B14F-4D97-AF65-F5344CB8AC3E}">
        <p14:creationId xmlns:p14="http://schemas.microsoft.com/office/powerpoint/2010/main" val="36571143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B3405A2-3849-4580-8BCD-D3BE1281CE16}"/>
              </a:ext>
            </a:extLst>
          </p:cNvPr>
          <p:cNvSpPr>
            <a:spLocks noGrp="1"/>
          </p:cNvSpPr>
          <p:nvPr>
            <p:ph type="title"/>
          </p:nvPr>
        </p:nvSpPr>
        <p:spPr/>
        <p:txBody>
          <a:bodyPr>
            <a:normAutofit/>
          </a:bodyPr>
          <a:lstStyle/>
          <a:p>
            <a:r>
              <a:rPr lang="en-US" dirty="0"/>
              <a:t>Definition of CBM</a:t>
            </a:r>
          </a:p>
        </p:txBody>
      </p:sp>
      <p:sp>
        <p:nvSpPr>
          <p:cNvPr id="5" name="Content Placeholder 2">
            <a:extLst>
              <a:ext uri="{FF2B5EF4-FFF2-40B4-BE49-F238E27FC236}">
                <a16:creationId xmlns="" xmlns:a16="http://schemas.microsoft.com/office/drawing/2014/main" id="{2B076D90-08AB-4ACF-9463-A9A957F92A01}"/>
              </a:ext>
            </a:extLst>
          </p:cNvPr>
          <p:cNvSpPr>
            <a:spLocks noGrp="1"/>
          </p:cNvSpPr>
          <p:nvPr>
            <p:ph idx="1"/>
          </p:nvPr>
        </p:nvSpPr>
        <p:spPr>
          <a:xfrm>
            <a:off x="838200" y="1825625"/>
            <a:ext cx="10515600" cy="4351338"/>
          </a:xfrm>
        </p:spPr>
        <p:txBody>
          <a:bodyPr/>
          <a:lstStyle/>
          <a:p>
            <a:r>
              <a:rPr lang="en-US" dirty="0"/>
              <a:t>CBM: (Common Beam </a:t>
            </a:r>
            <a:r>
              <a:rPr lang="en-US" dirty="0" smtClean="0"/>
              <a:t>Management</a:t>
            </a:r>
            <a:r>
              <a:rPr lang="en-US" dirty="0"/>
              <a:t>) A UE that supports inter-band CA with CBM selects its DL Rx beam(s) for all CCs in all configured bands based on DL measurements made in the only CC configured with the reference signal for beam management.</a:t>
            </a:r>
          </a:p>
        </p:txBody>
      </p:sp>
    </p:spTree>
    <p:extLst>
      <p:ext uri="{BB962C8B-B14F-4D97-AF65-F5344CB8AC3E}">
        <p14:creationId xmlns:p14="http://schemas.microsoft.com/office/powerpoint/2010/main" val="35400923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B3405A2-3849-4580-8BCD-D3BE1281CE16}"/>
              </a:ext>
            </a:extLst>
          </p:cNvPr>
          <p:cNvSpPr>
            <a:spLocks noGrp="1"/>
          </p:cNvSpPr>
          <p:nvPr>
            <p:ph type="title"/>
          </p:nvPr>
        </p:nvSpPr>
        <p:spPr/>
        <p:txBody>
          <a:bodyPr>
            <a:normAutofit fontScale="90000"/>
          </a:bodyPr>
          <a:lstStyle/>
          <a:p>
            <a:r>
              <a:rPr lang="en-US" dirty="0"/>
              <a:t>WF on UE Requirements for inter-band DL CA within the same frequency group based on CBM </a:t>
            </a:r>
          </a:p>
        </p:txBody>
      </p:sp>
      <p:sp>
        <p:nvSpPr>
          <p:cNvPr id="3" name="Content Placeholder 2">
            <a:extLst>
              <a:ext uri="{FF2B5EF4-FFF2-40B4-BE49-F238E27FC236}">
                <a16:creationId xmlns="" xmlns:a16="http://schemas.microsoft.com/office/drawing/2014/main" id="{46FDE230-14BA-467A-A2C4-7CDAF70C4F55}"/>
              </a:ext>
            </a:extLst>
          </p:cNvPr>
          <p:cNvSpPr>
            <a:spLocks noGrp="1"/>
          </p:cNvSpPr>
          <p:nvPr>
            <p:ph idx="1"/>
          </p:nvPr>
        </p:nvSpPr>
        <p:spPr/>
        <p:txBody>
          <a:bodyPr>
            <a:normAutofit/>
          </a:bodyPr>
          <a:lstStyle/>
          <a:p>
            <a:r>
              <a:rPr lang="en-US" sz="2400" strike="sngStrike" dirty="0"/>
              <a:t>Requirements for inter-band DL CA within the same frequency group based on CBM would not be defined till there is a real demand for certain band combinations</a:t>
            </a:r>
          </a:p>
          <a:p>
            <a:r>
              <a:rPr lang="en-US" sz="2400" dirty="0"/>
              <a:t>Requirement framework for inter-band DL CA within the same frequency group based on CBM: </a:t>
            </a:r>
          </a:p>
          <a:p>
            <a:pPr lvl="1"/>
            <a:r>
              <a:rPr lang="en-US" sz="2000" dirty="0"/>
              <a:t>REFSENS relaxations</a:t>
            </a:r>
          </a:p>
          <a:p>
            <a:pPr lvl="2"/>
            <a:r>
              <a:rPr lang="en-US" altLang="zh-CN" sz="1600" dirty="0" smtClean="0"/>
              <a:t>FFS: for </a:t>
            </a:r>
            <a:r>
              <a:rPr lang="en-US" altLang="zh-CN" sz="1600" dirty="0"/>
              <a:t>CBM between overlapping or touching bands, REFSENS relaxations </a:t>
            </a:r>
            <a:r>
              <a:rPr lang="en-US" sz="1600" dirty="0"/>
              <a:t>structure shall follow intra-band CA </a:t>
            </a:r>
          </a:p>
          <a:p>
            <a:pPr lvl="2"/>
            <a:r>
              <a:rPr lang="en-US" sz="1600" dirty="0"/>
              <a:t>REFSENS relaxations values are band combination dependent</a:t>
            </a:r>
          </a:p>
          <a:p>
            <a:pPr lvl="2"/>
            <a:r>
              <a:rPr lang="en-US" sz="1600" dirty="0"/>
              <a:t>REFSENS relaxation shall be a function of frequency span between the configured DL CCs.</a:t>
            </a:r>
          </a:p>
          <a:p>
            <a:pPr lvl="1"/>
            <a:r>
              <a:rPr lang="en-GB" altLang="zh-CN" sz="2000" dirty="0" smtClean="0"/>
              <a:t>FFS whether EIS </a:t>
            </a:r>
            <a:r>
              <a:rPr lang="en-GB" altLang="zh-CN" sz="2000" dirty="0"/>
              <a:t>spherical coverage requirements shall </a:t>
            </a:r>
            <a:r>
              <a:rPr lang="en-US" altLang="zh-CN" sz="2000" dirty="0"/>
              <a:t>not be specified </a:t>
            </a:r>
            <a:endParaRPr lang="en-GB" altLang="zh-CN" sz="2000" dirty="0"/>
          </a:p>
          <a:p>
            <a:pPr lvl="1"/>
            <a:r>
              <a:rPr lang="en-US" altLang="zh-CN" sz="2000" dirty="0"/>
              <a:t>Specify same requirements for maximum input level, ACS and in-band blocking as that for intra-band </a:t>
            </a:r>
            <a:r>
              <a:rPr lang="en-US" altLang="zh-CN" sz="2000" dirty="0" smtClean="0"/>
              <a:t>CA </a:t>
            </a:r>
            <a:r>
              <a:rPr lang="en-US" altLang="zh-CN" sz="2000" dirty="0"/>
              <a:t>scenarios</a:t>
            </a:r>
            <a:endParaRPr lang="fi-FI" dirty="0"/>
          </a:p>
        </p:txBody>
      </p:sp>
    </p:spTree>
    <p:extLst>
      <p:ext uri="{BB962C8B-B14F-4D97-AF65-F5344CB8AC3E}">
        <p14:creationId xmlns:p14="http://schemas.microsoft.com/office/powerpoint/2010/main" val="41740082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B3405A2-3849-4580-8BCD-D3BE1281CE16}"/>
              </a:ext>
            </a:extLst>
          </p:cNvPr>
          <p:cNvSpPr>
            <a:spLocks noGrp="1"/>
          </p:cNvSpPr>
          <p:nvPr>
            <p:ph type="title"/>
          </p:nvPr>
        </p:nvSpPr>
        <p:spPr/>
        <p:txBody>
          <a:bodyPr>
            <a:normAutofit/>
          </a:bodyPr>
          <a:lstStyle/>
          <a:p>
            <a:r>
              <a:rPr lang="en-US" sz="4000" dirty="0"/>
              <a:t>WF on network deployment and UE applicable band pair for inter-band DL CA based on CBM </a:t>
            </a:r>
          </a:p>
        </p:txBody>
      </p:sp>
      <p:sp>
        <p:nvSpPr>
          <p:cNvPr id="3" name="Content Placeholder 2">
            <a:extLst>
              <a:ext uri="{FF2B5EF4-FFF2-40B4-BE49-F238E27FC236}">
                <a16:creationId xmlns="" xmlns:a16="http://schemas.microsoft.com/office/drawing/2014/main" id="{46FDE230-14BA-467A-A2C4-7CDAF70C4F55}"/>
              </a:ext>
            </a:extLst>
          </p:cNvPr>
          <p:cNvSpPr>
            <a:spLocks noGrp="1"/>
          </p:cNvSpPr>
          <p:nvPr>
            <p:ph idx="1"/>
          </p:nvPr>
        </p:nvSpPr>
        <p:spPr/>
        <p:txBody>
          <a:bodyPr>
            <a:normAutofit fontScale="92500" lnSpcReduction="10000"/>
          </a:bodyPr>
          <a:lstStyle/>
          <a:p>
            <a:r>
              <a:rPr lang="en-US" altLang="zh-CN" sz="2400" dirty="0"/>
              <a:t>network deployment restriction for CBM</a:t>
            </a:r>
            <a:endParaRPr lang="en-US" sz="2400" dirty="0"/>
          </a:p>
          <a:p>
            <a:pPr lvl="1"/>
            <a:r>
              <a:rPr lang="en-US" sz="2000" dirty="0"/>
              <a:t>There are no deployment restrictions (Non-co-located/co-located) for network to configure inter-band DL CA for CBM UEs. </a:t>
            </a:r>
          </a:p>
          <a:p>
            <a:pPr lvl="1"/>
            <a:r>
              <a:rPr lang="en-US" sz="2000" dirty="0"/>
              <a:t>UE </a:t>
            </a:r>
            <a:r>
              <a:rPr lang="en-US" sz="2000" dirty="0" smtClean="0"/>
              <a:t>RF requirements </a:t>
            </a:r>
            <a:r>
              <a:rPr lang="en-US" sz="2000" dirty="0"/>
              <a:t>for CBM shall be derived based on co-located deployment scenario only</a:t>
            </a:r>
            <a:r>
              <a:rPr lang="en-US" sz="2000" dirty="0" smtClean="0"/>
              <a:t>.</a:t>
            </a:r>
          </a:p>
          <a:p>
            <a:pPr lvl="2"/>
            <a:r>
              <a:rPr lang="en-US" altLang="zh-CN" sz="1600" strike="sngStrike" dirty="0" smtClean="0"/>
              <a:t>RRM </a:t>
            </a:r>
            <a:r>
              <a:rPr lang="en-US" altLang="zh-CN" sz="1600" strike="sngStrike" dirty="0"/>
              <a:t>requirements for CBM may not only derived based </a:t>
            </a:r>
            <a:r>
              <a:rPr lang="en-US" altLang="zh-CN" sz="1600" strike="sngStrike" dirty="0" smtClean="0"/>
              <a:t>on co-located </a:t>
            </a:r>
            <a:r>
              <a:rPr lang="en-US" altLang="zh-CN" sz="1600" strike="sngStrike" dirty="0"/>
              <a:t>deployment, it depends on RRM </a:t>
            </a:r>
            <a:r>
              <a:rPr lang="en-US" altLang="zh-CN" sz="1600" strike="sngStrike" dirty="0" smtClean="0"/>
              <a:t>discussion</a:t>
            </a:r>
            <a:endParaRPr lang="en-US" sz="2000" strike="sngStrike" dirty="0" smtClean="0"/>
          </a:p>
          <a:p>
            <a:pPr lvl="2"/>
            <a:endParaRPr lang="en-US" sz="1600" dirty="0" smtClean="0"/>
          </a:p>
          <a:p>
            <a:r>
              <a:rPr lang="en-US" altLang="zh-CN" sz="2400" dirty="0" smtClean="0"/>
              <a:t>UE applicable band pair restriction for CBM</a:t>
            </a:r>
          </a:p>
          <a:p>
            <a:pPr lvl="1"/>
            <a:r>
              <a:rPr lang="en-US" sz="2000" dirty="0" smtClean="0"/>
              <a:t>FFS</a:t>
            </a:r>
            <a:endParaRPr lang="fi-FI" altLang="zh-CN" sz="1600" dirty="0" smtClean="0"/>
          </a:p>
          <a:p>
            <a:pPr lvl="1"/>
            <a:r>
              <a:rPr lang="en-US" altLang="zh-CN" sz="2000" strike="sngStrike" dirty="0"/>
              <a:t>Option 1: frequency group restriction</a:t>
            </a:r>
          </a:p>
          <a:p>
            <a:pPr lvl="2"/>
            <a:r>
              <a:rPr lang="en-US" altLang="zh-CN" sz="1600" strike="sngStrike" dirty="0"/>
              <a:t>UEs are only allowed to declare support CBM band pair within same frequency group</a:t>
            </a:r>
          </a:p>
          <a:p>
            <a:pPr lvl="1"/>
            <a:r>
              <a:rPr lang="en-US" altLang="zh-CN" sz="2000" strike="sngStrike" dirty="0"/>
              <a:t>Option 2: with no restriction </a:t>
            </a:r>
          </a:p>
          <a:p>
            <a:pPr lvl="2"/>
            <a:r>
              <a:rPr lang="en-US" altLang="zh-CN" sz="1600" strike="sngStrike" dirty="0"/>
              <a:t>UEs shall be allowed to declare support for any band pair with CBM</a:t>
            </a:r>
          </a:p>
          <a:p>
            <a:pPr lvl="1"/>
            <a:r>
              <a:rPr lang="en-US" altLang="zh-CN" sz="2000" strike="sngStrike" dirty="0"/>
              <a:t>Option 3: Other </a:t>
            </a:r>
          </a:p>
          <a:p>
            <a:pPr lvl="2"/>
            <a:r>
              <a:rPr lang="en-US" altLang="zh-CN" sz="1600" strike="sngStrike" dirty="0"/>
              <a:t>E.g. </a:t>
            </a:r>
            <a:r>
              <a:rPr lang="en-US" altLang="zh-CN" sz="1600" strike="sngStrike" dirty="0" err="1"/>
              <a:t>Fs_inter</a:t>
            </a:r>
            <a:r>
              <a:rPr lang="en-US" altLang="zh-CN" sz="1600" strike="sngStrike" dirty="0"/>
              <a:t> for band/CC pairs</a:t>
            </a:r>
            <a:endParaRPr lang="fi-FI" altLang="zh-CN" sz="1600" strike="sngStrike" dirty="0"/>
          </a:p>
          <a:p>
            <a:pPr lvl="2"/>
            <a:endParaRPr lang="fi-FI" sz="1600" dirty="0"/>
          </a:p>
        </p:txBody>
      </p:sp>
    </p:spTree>
    <p:extLst>
      <p:ext uri="{BB962C8B-B14F-4D97-AF65-F5344CB8AC3E}">
        <p14:creationId xmlns:p14="http://schemas.microsoft.com/office/powerpoint/2010/main" val="13155584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B3405A2-3849-4580-8BCD-D3BE1281CE16}"/>
              </a:ext>
            </a:extLst>
          </p:cNvPr>
          <p:cNvSpPr>
            <a:spLocks noGrp="1"/>
          </p:cNvSpPr>
          <p:nvPr>
            <p:ph type="title"/>
          </p:nvPr>
        </p:nvSpPr>
        <p:spPr/>
        <p:txBody>
          <a:bodyPr>
            <a:normAutofit/>
          </a:bodyPr>
          <a:lstStyle/>
          <a:p>
            <a:r>
              <a:rPr lang="en-US" sz="4000" dirty="0"/>
              <a:t>WF on </a:t>
            </a:r>
            <a:r>
              <a:rPr lang="en-US" altLang="ko-KR" sz="4000" dirty="0" err="1"/>
              <a:t>Fs_inter_CBM</a:t>
            </a:r>
            <a:r>
              <a:rPr lang="en-US" sz="4000" dirty="0"/>
              <a:t> for inter-band DL CA </a:t>
            </a:r>
            <a:r>
              <a:rPr lang="en-US" sz="4000" dirty="0" smtClean="0"/>
              <a:t>within same frequency group based </a:t>
            </a:r>
            <a:r>
              <a:rPr lang="en-US" sz="4000" dirty="0"/>
              <a:t>on CBM </a:t>
            </a:r>
          </a:p>
        </p:txBody>
      </p:sp>
      <p:sp>
        <p:nvSpPr>
          <p:cNvPr id="3" name="Content Placeholder 2">
            <a:extLst>
              <a:ext uri="{FF2B5EF4-FFF2-40B4-BE49-F238E27FC236}">
                <a16:creationId xmlns="" xmlns:a16="http://schemas.microsoft.com/office/drawing/2014/main" id="{46FDE230-14BA-467A-A2C4-7CDAF70C4F55}"/>
              </a:ext>
            </a:extLst>
          </p:cNvPr>
          <p:cNvSpPr>
            <a:spLocks noGrp="1"/>
          </p:cNvSpPr>
          <p:nvPr>
            <p:ph idx="1"/>
          </p:nvPr>
        </p:nvSpPr>
        <p:spPr/>
        <p:txBody>
          <a:bodyPr>
            <a:normAutofit/>
          </a:bodyPr>
          <a:lstStyle/>
          <a:p>
            <a:r>
              <a:rPr lang="en-US" altLang="ko-KR" sz="2400" dirty="0" err="1"/>
              <a:t>Fs_inter_CBM</a:t>
            </a:r>
            <a:r>
              <a:rPr lang="en-US" altLang="ko-KR" sz="2400" dirty="0"/>
              <a:t> </a:t>
            </a:r>
          </a:p>
          <a:p>
            <a:pPr lvl="1"/>
            <a:r>
              <a:rPr lang="en-US" altLang="ko-KR" sz="2000" dirty="0"/>
              <a:t>RAN4 needs to further discuss whether or not introduce ‘</a:t>
            </a:r>
            <a:r>
              <a:rPr lang="en-US" altLang="ko-KR" sz="2000" dirty="0" err="1"/>
              <a:t>Fs_inter_CBM</a:t>
            </a:r>
            <a:r>
              <a:rPr lang="en-US" altLang="ko-KR" sz="2000" dirty="0"/>
              <a:t>’ as UE capability to indicate the maximum frequency span between lower edge of lowest CC and upper edge of highest CC in FR2 inter-band CA based on CBM which UE can support (as Fs in 5.3A.4 of TS38.101-2)</a:t>
            </a:r>
          </a:p>
          <a:p>
            <a:pPr lvl="2"/>
            <a:endParaRPr lang="fi-FI" sz="1600" dirty="0"/>
          </a:p>
        </p:txBody>
      </p:sp>
    </p:spTree>
    <p:extLst>
      <p:ext uri="{BB962C8B-B14F-4D97-AF65-F5344CB8AC3E}">
        <p14:creationId xmlns:p14="http://schemas.microsoft.com/office/powerpoint/2010/main" val="42828164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8E547E7-DD8F-4647-9EA9-CB2766C3CBA9}"/>
              </a:ext>
            </a:extLst>
          </p:cNvPr>
          <p:cNvSpPr>
            <a:spLocks noGrp="1"/>
          </p:cNvSpPr>
          <p:nvPr>
            <p:ph type="title"/>
          </p:nvPr>
        </p:nvSpPr>
        <p:spPr>
          <a:xfrm>
            <a:off x="838200" y="365125"/>
            <a:ext cx="10515600" cy="743239"/>
          </a:xfrm>
        </p:spPr>
        <p:txBody>
          <a:bodyPr>
            <a:normAutofit/>
          </a:bodyPr>
          <a:lstStyle/>
          <a:p>
            <a:r>
              <a:rPr lang="en-US" sz="3600" dirty="0">
                <a:latin typeface="+mn-lt"/>
                <a:cs typeface="Times New Roman" panose="02020603050405020304" pitchFamily="18" charset="0"/>
              </a:rPr>
              <a:t>Reference</a:t>
            </a:r>
          </a:p>
        </p:txBody>
      </p:sp>
      <p:sp>
        <p:nvSpPr>
          <p:cNvPr id="3" name="Content Placeholder 2">
            <a:extLst>
              <a:ext uri="{FF2B5EF4-FFF2-40B4-BE49-F238E27FC236}">
                <a16:creationId xmlns="" xmlns:a16="http://schemas.microsoft.com/office/drawing/2014/main" id="{EA4F0E0C-DB6A-4547-AC60-58FD970C840E}"/>
              </a:ext>
            </a:extLst>
          </p:cNvPr>
          <p:cNvSpPr>
            <a:spLocks noGrp="1"/>
          </p:cNvSpPr>
          <p:nvPr>
            <p:ph idx="1"/>
          </p:nvPr>
        </p:nvSpPr>
        <p:spPr>
          <a:xfrm>
            <a:off x="838200" y="1253331"/>
            <a:ext cx="10515600" cy="5239544"/>
          </a:xfrm>
        </p:spPr>
        <p:txBody>
          <a:bodyPr>
            <a:normAutofit/>
          </a:bodyPr>
          <a:lstStyle/>
          <a:p>
            <a:pPr marL="457200" indent="-457200">
              <a:buAutoNum type="arabicParenR"/>
            </a:pPr>
            <a:r>
              <a:rPr lang="en-US" sz="2000" dirty="0">
                <a:cs typeface="Times New Roman" panose="02020603050405020304" pitchFamily="18" charset="0"/>
              </a:rPr>
              <a:t>R4-2102986	Email discussion summary for [98e][138] NR_RF_FR2_req_enh2_Part_1, Moderator (Nokia)</a:t>
            </a:r>
          </a:p>
          <a:p>
            <a:pPr marL="457200" indent="-457200">
              <a:buFont typeface="Arial" panose="020B0604020202020204" pitchFamily="34" charset="0"/>
              <a:buAutoNum type="arabicParenR"/>
            </a:pPr>
            <a:r>
              <a:rPr lang="en-US" altLang="zh-CN" sz="2000" dirty="0">
                <a:cs typeface="Times New Roman" panose="02020603050405020304" pitchFamily="18" charset="0"/>
              </a:rPr>
              <a:t>R4-2102987	Email discussion summary for [98e][139] NR_RF_FR2_req_enh2_Part_2, Moderator (Qualcomm)</a:t>
            </a:r>
          </a:p>
          <a:p>
            <a:pPr marL="457200" indent="-457200">
              <a:buAutoNum type="arabicParenR"/>
            </a:pPr>
            <a:endParaRPr lang="en-US" sz="2000" dirty="0">
              <a:cs typeface="Times New Roman" panose="02020603050405020304" pitchFamily="18" charset="0"/>
            </a:endParaRPr>
          </a:p>
        </p:txBody>
      </p:sp>
    </p:spTree>
    <p:extLst>
      <p:ext uri="{BB962C8B-B14F-4D97-AF65-F5344CB8AC3E}">
        <p14:creationId xmlns:p14="http://schemas.microsoft.com/office/powerpoint/2010/main" val="24279019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TotalTime>
  <Words>451</Words>
  <Application>Microsoft Office PowerPoint</Application>
  <PresentationFormat>宽屏</PresentationFormat>
  <Paragraphs>41</Paragraphs>
  <Slides>7</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vt:i4>
      </vt:variant>
    </vt:vector>
  </HeadingPairs>
  <TitlesOfParts>
    <vt:vector size="15" baseType="lpstr">
      <vt:lpstr>맑은 고딕</vt:lpstr>
      <vt:lpstr>等线</vt:lpstr>
      <vt:lpstr>宋体</vt:lpstr>
      <vt:lpstr>Arial</vt:lpstr>
      <vt:lpstr>Calibri</vt:lpstr>
      <vt:lpstr>Calibri Light</vt:lpstr>
      <vt:lpstr>Times New Roman</vt:lpstr>
      <vt:lpstr>Office Theme</vt:lpstr>
      <vt:lpstr>PowerPoint 演示文稿</vt:lpstr>
      <vt:lpstr>Background</vt:lpstr>
      <vt:lpstr>Definition of CBM</vt:lpstr>
      <vt:lpstr>WF on UE Requirements for inter-band DL CA within the same frequency group based on CBM </vt:lpstr>
      <vt:lpstr>WF on network deployment and UE applicable band pair for inter-band DL CA based on CBM </vt:lpstr>
      <vt:lpstr>WF on Fs_inter_CBM for inter-band DL CA within same frequency group based on CBM </vt:lpstr>
      <vt:lpstr>Reference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dc:creator>
  <cp:lastModifiedBy>Samsung</cp:lastModifiedBy>
  <cp:revision>114</cp:revision>
  <dcterms:created xsi:type="dcterms:W3CDTF">2020-11-05T21:09:06Z</dcterms:created>
  <dcterms:modified xsi:type="dcterms:W3CDTF">2021-02-03T17:33:01Z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