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6"/>
  </p:notesMasterIdLst>
  <p:sldIdLst>
    <p:sldId id="256" r:id="rId2"/>
    <p:sldId id="284" r:id="rId3"/>
    <p:sldId id="297" r:id="rId4"/>
    <p:sldId id="298"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94" autoAdjust="0"/>
    <p:restoredTop sz="96424" autoAdjust="0"/>
  </p:normalViewPr>
  <p:slideViewPr>
    <p:cSldViewPr snapToGrid="0">
      <p:cViewPr varScale="1">
        <p:scale>
          <a:sx n="160" d="100"/>
          <a:sy n="160" d="100"/>
        </p:scale>
        <p:origin x="91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577CB8-84A1-45D8-829E-D1E8976B938D}" type="datetimeFigureOut">
              <a:rPr lang="zh-CN" altLang="en-US" smtClean="0"/>
              <a:t>2020/11/12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B131C0-A4DB-454F-9D59-F72C6894810F}" type="slidenum">
              <a:rPr lang="zh-CN" altLang="en-US" smtClean="0"/>
              <a:t>‹#›</a:t>
            </a:fld>
            <a:endParaRPr lang="zh-CN" altLang="en-US"/>
          </a:p>
        </p:txBody>
      </p:sp>
    </p:spTree>
    <p:extLst>
      <p:ext uri="{BB962C8B-B14F-4D97-AF65-F5344CB8AC3E}">
        <p14:creationId xmlns:p14="http://schemas.microsoft.com/office/powerpoint/2010/main" val="2963364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B131C0-A4DB-454F-9D59-F72C6894810F}" type="slidenum">
              <a:rPr lang="zh-CN" altLang="en-US" smtClean="0"/>
              <a:t>2</a:t>
            </a:fld>
            <a:endParaRPr lang="zh-CN" altLang="en-US"/>
          </a:p>
        </p:txBody>
      </p:sp>
    </p:spTree>
    <p:extLst>
      <p:ext uri="{BB962C8B-B14F-4D97-AF65-F5344CB8AC3E}">
        <p14:creationId xmlns:p14="http://schemas.microsoft.com/office/powerpoint/2010/main" val="1690074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2020/11/12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2841FB5-6394-4B61-AD7A-9926A8D96033}"/>
              </a:ext>
            </a:extLst>
          </p:cNvPr>
          <p:cNvSpPr>
            <a:spLocks noGrp="1"/>
          </p:cNvSpPr>
          <p:nvPr>
            <p:ph type="ctrTitle"/>
          </p:nvPr>
        </p:nvSpPr>
        <p:spPr>
          <a:xfrm>
            <a:off x="1197864" y="926418"/>
            <a:ext cx="10320528" cy="2387600"/>
          </a:xfrm>
        </p:spPr>
        <p:txBody>
          <a:bodyPr>
            <a:normAutofit/>
          </a:bodyPr>
          <a:lstStyle/>
          <a:p>
            <a:r>
              <a:rPr lang="en-US" dirty="0"/>
              <a:t>WF on DC location reporting for intra-band UL CA</a:t>
            </a:r>
          </a:p>
        </p:txBody>
      </p:sp>
      <p:sp>
        <p:nvSpPr>
          <p:cNvPr id="5" name="Subtitle 2">
            <a:extLst>
              <a:ext uri="{FF2B5EF4-FFF2-40B4-BE49-F238E27FC236}">
                <a16:creationId xmlns:a16="http://schemas.microsoft.com/office/drawing/2014/main" id="{8677E230-623E-4B23-8128-061E597F1AF1}"/>
              </a:ext>
            </a:extLst>
          </p:cNvPr>
          <p:cNvSpPr>
            <a:spLocks noGrp="1"/>
          </p:cNvSpPr>
          <p:nvPr>
            <p:ph type="subTitle" idx="1"/>
          </p:nvPr>
        </p:nvSpPr>
        <p:spPr>
          <a:xfrm>
            <a:off x="1524000" y="3602038"/>
            <a:ext cx="9144000" cy="1655762"/>
          </a:xfrm>
        </p:spPr>
        <p:txBody>
          <a:bodyPr/>
          <a:lstStyle/>
          <a:p>
            <a:r>
              <a:rPr lang="en-US" dirty="0"/>
              <a:t>Huawei, HiSilicon</a:t>
            </a:r>
          </a:p>
        </p:txBody>
      </p:sp>
      <p:sp>
        <p:nvSpPr>
          <p:cNvPr id="6" name="TextBox 3">
            <a:extLst>
              <a:ext uri="{FF2B5EF4-FFF2-40B4-BE49-F238E27FC236}">
                <a16:creationId xmlns:a16="http://schemas.microsoft.com/office/drawing/2014/main"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altLang="zh-CN" b="1"/>
              <a:t>R4-2016816</a:t>
            </a:r>
            <a:endParaRPr lang="en-US" b="1" dirty="0"/>
          </a:p>
        </p:txBody>
      </p:sp>
      <p:sp>
        <p:nvSpPr>
          <p:cNvPr id="7" name="TextBox 4">
            <a:extLst>
              <a:ext uri="{FF2B5EF4-FFF2-40B4-BE49-F238E27FC236}">
                <a16:creationId xmlns:a16="http://schemas.microsoft.com/office/drawing/2014/main" id="{961EBA95-7131-4683-B8EE-049359931A13}"/>
              </a:ext>
            </a:extLst>
          </p:cNvPr>
          <p:cNvSpPr txBox="1"/>
          <p:nvPr/>
        </p:nvSpPr>
        <p:spPr>
          <a:xfrm>
            <a:off x="98439" y="-28284"/>
            <a:ext cx="4135809" cy="923330"/>
          </a:xfrm>
          <a:prstGeom prst="rect">
            <a:avLst/>
          </a:prstGeom>
          <a:noFill/>
        </p:spPr>
        <p:txBody>
          <a:bodyPr wrap="square" rtlCol="0">
            <a:spAutoFit/>
          </a:bodyPr>
          <a:lstStyle/>
          <a:p>
            <a:r>
              <a:rPr lang="en-US" b="1" dirty="0"/>
              <a:t>3GPP TSG-RAN WG4 #97-e</a:t>
            </a:r>
          </a:p>
          <a:p>
            <a:r>
              <a:rPr lang="en-US" altLang="zh-CN" b="1" dirty="0"/>
              <a:t>Nov</a:t>
            </a:r>
            <a:r>
              <a:rPr lang="en-US" b="1" dirty="0"/>
              <a:t> 2</a:t>
            </a:r>
            <a:r>
              <a:rPr lang="en-US" altLang="zh-CN" b="1" baseline="30000" dirty="0"/>
              <a:t>nd</a:t>
            </a:r>
            <a:r>
              <a:rPr lang="en-US" b="1" dirty="0"/>
              <a:t> – 13</a:t>
            </a:r>
            <a:r>
              <a:rPr lang="en-US" b="1" baseline="30000" dirty="0"/>
              <a:t>th</a:t>
            </a:r>
            <a:r>
              <a:rPr lang="en-US" b="1" dirty="0"/>
              <a:t>, 2020</a:t>
            </a:r>
          </a:p>
          <a:p>
            <a:r>
              <a:rPr lang="en-US" b="1" dirty="0"/>
              <a:t>Electronic meeting</a:t>
            </a:r>
          </a:p>
        </p:txBody>
      </p:sp>
    </p:spTree>
    <p:extLst>
      <p:ext uri="{BB962C8B-B14F-4D97-AF65-F5344CB8AC3E}">
        <p14:creationId xmlns:p14="http://schemas.microsoft.com/office/powerpoint/2010/main" val="144433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83" y="-8388"/>
            <a:ext cx="10515600" cy="471954"/>
          </a:xfrm>
        </p:spPr>
        <p:txBody>
          <a:bodyPr vert="horz" lIns="91440" tIns="45720" rIns="91440" bIns="45720" rtlCol="0" anchor="ctr">
            <a:normAutofit fontScale="90000"/>
          </a:bodyPr>
          <a:lstStyle/>
          <a:p>
            <a:r>
              <a:rPr lang="en-US" altLang="zh-CN" sz="3200" b="1" dirty="0">
                <a:latin typeface="Calibri" panose="020F0502020204030204" pitchFamily="34" charset="0"/>
                <a:cs typeface="Calibri" panose="020F0502020204030204" pitchFamily="34" charset="0"/>
              </a:rPr>
              <a:t>Background</a:t>
            </a:r>
            <a:endParaRPr lang="zh-CN" altLang="en-US" sz="3200" b="1" dirty="0">
              <a:latin typeface="Calibri" panose="020F0502020204030204" pitchFamily="34" charset="0"/>
              <a:cs typeface="Calibri" panose="020F0502020204030204" pitchFamily="34" charset="0"/>
            </a:endParaRPr>
          </a:p>
        </p:txBody>
      </p:sp>
      <p:sp>
        <p:nvSpPr>
          <p:cNvPr id="6"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p:cNvSpPr txBox="1"/>
          <p:nvPr/>
        </p:nvSpPr>
        <p:spPr>
          <a:xfrm>
            <a:off x="95026" y="3166862"/>
            <a:ext cx="6832995" cy="369332"/>
          </a:xfrm>
          <a:prstGeom prst="rect">
            <a:avLst/>
          </a:prstGeom>
          <a:noFill/>
        </p:spPr>
        <p:txBody>
          <a:bodyPr wrap="square" rtlCol="0">
            <a:spAutoFit/>
          </a:bodyPr>
          <a:lstStyle/>
          <a:p>
            <a:pPr marL="285750" indent="-285750">
              <a:buFont typeface="Arial" panose="020B0604020202020204" pitchFamily="34" charset="0"/>
              <a:buChar char="•"/>
            </a:pPr>
            <a:r>
              <a:rPr lang="en-US" altLang="zh-CN" b="1" dirty="0"/>
              <a:t>Comments from companies in RAN#89-e on the above solutions:</a:t>
            </a:r>
            <a:endParaRPr lang="zh-CN" altLang="en-US" b="1" dirty="0"/>
          </a:p>
        </p:txBody>
      </p:sp>
      <p:sp>
        <p:nvSpPr>
          <p:cNvPr id="13" name="文本框 12"/>
          <p:cNvSpPr txBox="1"/>
          <p:nvPr/>
        </p:nvSpPr>
        <p:spPr>
          <a:xfrm>
            <a:off x="66499" y="502744"/>
            <a:ext cx="6832995" cy="369332"/>
          </a:xfrm>
          <a:prstGeom prst="rect">
            <a:avLst/>
          </a:prstGeom>
          <a:noFill/>
        </p:spPr>
        <p:txBody>
          <a:bodyPr wrap="square" rtlCol="0">
            <a:spAutoFit/>
          </a:bodyPr>
          <a:lstStyle/>
          <a:p>
            <a:pPr marL="285750" indent="-285750">
              <a:buFont typeface="Arial" panose="020B0604020202020204" pitchFamily="34" charset="0"/>
              <a:buChar char="•"/>
            </a:pPr>
            <a:r>
              <a:rPr lang="en-US" altLang="zh-CN" b="1" dirty="0"/>
              <a:t>2 solutions provided in approved LS R4-2011906:</a:t>
            </a:r>
            <a:endParaRPr lang="zh-CN" altLang="en-US" b="1" dirty="0"/>
          </a:p>
        </p:txBody>
      </p:sp>
      <p:sp>
        <p:nvSpPr>
          <p:cNvPr id="9" name="矩形 8"/>
          <p:cNvSpPr/>
          <p:nvPr/>
        </p:nvSpPr>
        <p:spPr>
          <a:xfrm>
            <a:off x="44237" y="881595"/>
            <a:ext cx="10836283" cy="600164"/>
          </a:xfrm>
          <a:prstGeom prst="rect">
            <a:avLst/>
          </a:prstGeom>
        </p:spPr>
        <p:txBody>
          <a:bodyPr wrap="square">
            <a:spAutoFit/>
          </a:bodyPr>
          <a:lstStyle/>
          <a:p>
            <a:pPr marL="342900" lvl="0" indent="-342900">
              <a:spcAft>
                <a:spcPts val="600"/>
              </a:spcAft>
              <a:buFont typeface="+mj-lt"/>
              <a:buAutoNum type="arabicParenR"/>
            </a:pPr>
            <a:r>
              <a:rPr lang="en-GB" altLang="zh-CN" sz="1400" dirty="0">
                <a:solidFill>
                  <a:srgbClr val="000000"/>
                </a:solidFill>
                <a:latin typeface="Arial" panose="020B0604020202020204" pitchFamily="34" charset="0"/>
                <a:ea typeface="等线" panose="02010600030101010101" pitchFamily="2" charset="-122"/>
              </a:rPr>
              <a:t>Report TX DC location after every activation of BWP’s including CC activation, BWP switching procedure, etc.</a:t>
            </a:r>
            <a:endParaRPr lang="zh-CN" altLang="zh-CN" sz="1400" dirty="0">
              <a:latin typeface="Times New Roman" panose="02020603050405020304" pitchFamily="18" charset="0"/>
              <a:ea typeface="等线" panose="02010600030101010101" pitchFamily="2" charset="-122"/>
            </a:endParaRPr>
          </a:p>
          <a:p>
            <a:pPr marL="342900" lvl="0" indent="-342900">
              <a:spcAft>
                <a:spcPts val="600"/>
              </a:spcAft>
              <a:buFont typeface="+mj-lt"/>
              <a:buAutoNum type="arabicParenR"/>
            </a:pPr>
            <a:r>
              <a:rPr lang="en-GB" altLang="zh-CN" sz="1400" dirty="0">
                <a:solidFill>
                  <a:srgbClr val="000000"/>
                </a:solidFill>
                <a:latin typeface="Arial" panose="020B0604020202020204" pitchFamily="34" charset="0"/>
                <a:ea typeface="等线" panose="02010600030101010101" pitchFamily="2" charset="-122"/>
              </a:rPr>
              <a:t>Report each TX DC location based on permutations of all possible simultaneously activated BWPs within configured BWPs</a:t>
            </a:r>
            <a:endParaRPr lang="zh-CN" altLang="zh-CN" sz="1400" dirty="0">
              <a:effectLst/>
              <a:latin typeface="Times New Roman" panose="02020603050405020304" pitchFamily="18" charset="0"/>
              <a:ea typeface="等线" panose="02010600030101010101" pitchFamily="2" charset="-122"/>
            </a:endParaRPr>
          </a:p>
        </p:txBody>
      </p:sp>
      <p:sp>
        <p:nvSpPr>
          <p:cNvPr id="15" name="文本框 14"/>
          <p:cNvSpPr txBox="1"/>
          <p:nvPr/>
        </p:nvSpPr>
        <p:spPr>
          <a:xfrm>
            <a:off x="123555" y="4190265"/>
            <a:ext cx="6832995" cy="369332"/>
          </a:xfrm>
          <a:prstGeom prst="rect">
            <a:avLst/>
          </a:prstGeom>
          <a:noFill/>
        </p:spPr>
        <p:txBody>
          <a:bodyPr wrap="square" rtlCol="0">
            <a:spAutoFit/>
          </a:bodyPr>
          <a:lstStyle/>
          <a:p>
            <a:pPr marL="285750" indent="-285750">
              <a:buFont typeface="Arial" panose="020B0604020202020204" pitchFamily="34" charset="0"/>
              <a:buChar char="•"/>
            </a:pPr>
            <a:r>
              <a:rPr lang="en-US" altLang="zh-CN" b="1" dirty="0"/>
              <a:t>Agreement in RAN#89-e for intra-band UL CA DC location:</a:t>
            </a:r>
            <a:endParaRPr lang="zh-CN" altLang="en-US" b="1" dirty="0"/>
          </a:p>
        </p:txBody>
      </p:sp>
      <p:sp>
        <p:nvSpPr>
          <p:cNvPr id="16" name="矩形 15"/>
          <p:cNvSpPr/>
          <p:nvPr/>
        </p:nvSpPr>
        <p:spPr>
          <a:xfrm>
            <a:off x="22887" y="4514872"/>
            <a:ext cx="11565323" cy="1938992"/>
          </a:xfrm>
          <a:prstGeom prst="rect">
            <a:avLst/>
          </a:prstGeom>
          <a:solidFill>
            <a:schemeClr val="accent6">
              <a:lumMod val="40000"/>
              <a:lumOff val="60000"/>
            </a:schemeClr>
          </a:solidFill>
        </p:spPr>
        <p:txBody>
          <a:bodyPr wrap="square">
            <a:spAutoFit/>
          </a:bodyPr>
          <a:lstStyle/>
          <a:p>
            <a:pPr marL="254000" hangingPunct="0">
              <a:spcBef>
                <a:spcPts val="500"/>
              </a:spcBef>
              <a:spcAft>
                <a:spcPts val="0"/>
              </a:spcAft>
              <a:tabLst>
                <a:tab pos="755650" algn="l"/>
              </a:tabLst>
            </a:pPr>
            <a:r>
              <a:rPr lang="en-GB" altLang="zh-CN" sz="1600" i="1" dirty="0">
                <a:solidFill>
                  <a:srgbClr val="000000"/>
                </a:solidFill>
                <a:latin typeface="Times New Roman" panose="02020603050405020304" pitchFamily="18" charset="0"/>
              </a:rPr>
              <a:t>Proposal: a mechanism of DC location reporting for intra-band UL CA </a:t>
            </a:r>
            <a:r>
              <a:rPr lang="en-GB" altLang="zh-CN" sz="1600" i="1" dirty="0">
                <a:solidFill>
                  <a:srgbClr val="FF0000"/>
                </a:solidFill>
                <a:latin typeface="Times New Roman" panose="02020603050405020304" pitchFamily="18" charset="0"/>
              </a:rPr>
              <a:t>should be specified in Rel-16</a:t>
            </a:r>
            <a:endParaRPr lang="zh-CN" altLang="zh-CN" sz="1600" dirty="0">
              <a:solidFill>
                <a:srgbClr val="FF0000"/>
              </a:solidFill>
              <a:latin typeface="Times New Roman" panose="02020603050405020304" pitchFamily="18" charset="0"/>
            </a:endParaRPr>
          </a:p>
          <a:p>
            <a:pPr marL="254000" hangingPunct="0">
              <a:spcAft>
                <a:spcPts val="0"/>
              </a:spcAft>
              <a:tabLst>
                <a:tab pos="755650" algn="l"/>
              </a:tabLst>
            </a:pPr>
            <a:r>
              <a:rPr lang="en-GB" altLang="zh-CN" sz="2400" i="1" dirty="0">
                <a:latin typeface="Arial" panose="020B0604020202020204" pitchFamily="34" charset="0"/>
              </a:rPr>
              <a:t>	</a:t>
            </a:r>
            <a:r>
              <a:rPr lang="en-GB" altLang="zh-CN" sz="1600" i="1" dirty="0">
                <a:solidFill>
                  <a:srgbClr val="000000"/>
                </a:solidFill>
                <a:latin typeface="Times New Roman" panose="02020603050405020304" pitchFamily="18" charset="0"/>
              </a:rPr>
              <a:t>•	RAN2 is tasked to provide at least one RAN2-based signalling solution for </a:t>
            </a:r>
            <a:r>
              <a:rPr lang="en-GB" altLang="zh-CN" sz="1600" i="1" dirty="0">
                <a:solidFill>
                  <a:srgbClr val="FF0000"/>
                </a:solidFill>
                <a:latin typeface="Times New Roman" panose="02020603050405020304" pitchFamily="18" charset="0"/>
              </a:rPr>
              <a:t>at least 2 UL CCs </a:t>
            </a:r>
            <a:r>
              <a:rPr lang="en-GB" altLang="zh-CN" sz="1600" i="1" dirty="0">
                <a:solidFill>
                  <a:srgbClr val="000000"/>
                </a:solidFill>
                <a:latin typeface="Times New Roman" panose="02020603050405020304" pitchFamily="18" charset="0"/>
              </a:rPr>
              <a:t>of intra-band UL CA in FR1 to RAN#90, considering forward compatibility to other combinations (more than 2 UL CCs and/or FR2) </a:t>
            </a:r>
            <a:endParaRPr lang="zh-CN" altLang="zh-CN" sz="1600" dirty="0">
              <a:latin typeface="Times New Roman" panose="02020603050405020304" pitchFamily="18" charset="0"/>
            </a:endParaRPr>
          </a:p>
          <a:p>
            <a:pPr marL="254000" hangingPunct="0">
              <a:spcAft>
                <a:spcPts val="0"/>
              </a:spcAft>
              <a:tabLst>
                <a:tab pos="755650" algn="l"/>
              </a:tabLst>
            </a:pPr>
            <a:r>
              <a:rPr lang="en-GB" altLang="zh-CN" sz="2400" i="1" dirty="0">
                <a:latin typeface="Arial" panose="020B0604020202020204" pitchFamily="34" charset="0"/>
              </a:rPr>
              <a:t>	</a:t>
            </a:r>
            <a:r>
              <a:rPr lang="en-GB" altLang="zh-CN" sz="1600" i="1" dirty="0">
                <a:solidFill>
                  <a:srgbClr val="000000"/>
                </a:solidFill>
                <a:latin typeface="Times New Roman" panose="02020603050405020304" pitchFamily="18" charset="0"/>
              </a:rPr>
              <a:t>•	Other solutions are not precluded and can be discussed in RAN1, RAN2 and RAN4. Selection between solutions can be discussed at RAN#90 or later (if possible).</a:t>
            </a:r>
            <a:endParaRPr lang="zh-CN" altLang="zh-CN" sz="1600" dirty="0">
              <a:latin typeface="Times New Roman" panose="02020603050405020304" pitchFamily="18" charset="0"/>
            </a:endParaRPr>
          </a:p>
          <a:p>
            <a:pPr marL="254000" hangingPunct="0">
              <a:spcAft>
                <a:spcPts val="0"/>
              </a:spcAft>
              <a:tabLst>
                <a:tab pos="755650" algn="l"/>
              </a:tabLst>
            </a:pPr>
            <a:r>
              <a:rPr lang="en-GB" altLang="zh-CN" sz="2400" i="1" dirty="0">
                <a:latin typeface="Arial" panose="020B0604020202020204" pitchFamily="34" charset="0"/>
              </a:rPr>
              <a:t>	</a:t>
            </a:r>
            <a:r>
              <a:rPr lang="en-GB" altLang="zh-CN" sz="1600" i="1" dirty="0">
                <a:solidFill>
                  <a:srgbClr val="000000"/>
                </a:solidFill>
                <a:latin typeface="Times New Roman" panose="02020603050405020304" pitchFamily="18" charset="0"/>
              </a:rPr>
              <a:t>conclusion: proposal is endorsed</a:t>
            </a:r>
            <a:endParaRPr lang="zh-CN" altLang="zh-CN" sz="1600" dirty="0">
              <a:latin typeface="Times New Roman" panose="02020603050405020304" pitchFamily="18" charset="0"/>
            </a:endParaRPr>
          </a:p>
        </p:txBody>
      </p:sp>
      <p:sp>
        <p:nvSpPr>
          <p:cNvPr id="10" name="文本框 9"/>
          <p:cNvSpPr txBox="1"/>
          <p:nvPr/>
        </p:nvSpPr>
        <p:spPr>
          <a:xfrm>
            <a:off x="95026" y="3463042"/>
            <a:ext cx="11940455" cy="723275"/>
          </a:xfrm>
          <a:prstGeom prst="rect">
            <a:avLst/>
          </a:prstGeom>
          <a:noFill/>
        </p:spPr>
        <p:txBody>
          <a:bodyPr wrap="square" rtlCol="0">
            <a:spAutoFit/>
          </a:bodyPr>
          <a:lstStyle/>
          <a:p>
            <a:pPr>
              <a:spcAft>
                <a:spcPts val="600"/>
              </a:spcAft>
            </a:pPr>
            <a:r>
              <a:rPr lang="en-US" altLang="zh-CN" dirty="0"/>
              <a:t>Almost all companies prefer solution 2 for Rel-16 considering the limited time budget and the potential spec impact to RAN1</a:t>
            </a:r>
          </a:p>
          <a:p>
            <a:pPr>
              <a:spcAft>
                <a:spcPts val="600"/>
              </a:spcAft>
            </a:pPr>
            <a:r>
              <a:rPr lang="en-US" altLang="zh-CN" dirty="0"/>
              <a:t>It can be referred in RP-202018</a:t>
            </a:r>
            <a:endParaRPr lang="zh-CN" altLang="en-US" dirty="0"/>
          </a:p>
        </p:txBody>
      </p:sp>
      <p:sp>
        <p:nvSpPr>
          <p:cNvPr id="11" name="文本框 10"/>
          <p:cNvSpPr txBox="1"/>
          <p:nvPr/>
        </p:nvSpPr>
        <p:spPr>
          <a:xfrm>
            <a:off x="95026" y="1526862"/>
            <a:ext cx="9350726" cy="369332"/>
          </a:xfrm>
          <a:prstGeom prst="rect">
            <a:avLst/>
          </a:prstGeom>
          <a:noFill/>
        </p:spPr>
        <p:txBody>
          <a:bodyPr wrap="square" rtlCol="0">
            <a:spAutoFit/>
          </a:bodyPr>
          <a:lstStyle/>
          <a:p>
            <a:pPr marL="285750" indent="-285750">
              <a:buFont typeface="Arial" panose="020B0604020202020204" pitchFamily="34" charset="0"/>
              <a:buChar char="•"/>
            </a:pPr>
            <a:r>
              <a:rPr lang="en-US" altLang="zh-CN" b="1"/>
              <a:t>RAN4 introduce UE capability of </a:t>
            </a:r>
            <a:r>
              <a:rPr lang="en-GB" altLang="zh-CN" b="1"/>
              <a:t>DC location for intra-band UL CA in FGI 7-5</a:t>
            </a:r>
            <a:r>
              <a:rPr lang="en-US" altLang="zh-CN" b="1"/>
              <a:t>:</a:t>
            </a:r>
            <a:endParaRPr lang="zh-CN" altLang="en-US" b="1" dirty="0"/>
          </a:p>
        </p:txBody>
      </p:sp>
      <p:graphicFrame>
        <p:nvGraphicFramePr>
          <p:cNvPr id="4" name="表格 3"/>
          <p:cNvGraphicFramePr>
            <a:graphicFrameLocks noGrp="1"/>
          </p:cNvGraphicFramePr>
          <p:nvPr>
            <p:extLst>
              <p:ext uri="{D42A27DB-BD31-4B8C-83A1-F6EECF244321}">
                <p14:modId xmlns:p14="http://schemas.microsoft.com/office/powerpoint/2010/main" val="2657731231"/>
              </p:ext>
            </p:extLst>
          </p:nvPr>
        </p:nvGraphicFramePr>
        <p:xfrm>
          <a:off x="218122" y="1905614"/>
          <a:ext cx="11360944" cy="853440"/>
        </p:xfrm>
        <a:graphic>
          <a:graphicData uri="http://schemas.openxmlformats.org/drawingml/2006/table">
            <a:tbl>
              <a:tblPr firstRow="1" firstCol="1" bandRow="1">
                <a:tableStyleId>{5C22544A-7EE6-4342-B048-85BDC9FD1C3A}</a:tableStyleId>
              </a:tblPr>
              <a:tblGrid>
                <a:gridCol w="617661">
                  <a:extLst>
                    <a:ext uri="{9D8B030D-6E8A-4147-A177-3AD203B41FA5}">
                      <a16:colId xmlns:a16="http://schemas.microsoft.com/office/drawing/2014/main" val="20000"/>
                    </a:ext>
                  </a:extLst>
                </a:gridCol>
                <a:gridCol w="1358156">
                  <a:extLst>
                    <a:ext uri="{9D8B030D-6E8A-4147-A177-3AD203B41FA5}">
                      <a16:colId xmlns:a16="http://schemas.microsoft.com/office/drawing/2014/main" val="20001"/>
                    </a:ext>
                  </a:extLst>
                </a:gridCol>
                <a:gridCol w="5549360">
                  <a:extLst>
                    <a:ext uri="{9D8B030D-6E8A-4147-A177-3AD203B41FA5}">
                      <a16:colId xmlns:a16="http://schemas.microsoft.com/office/drawing/2014/main" val="20002"/>
                    </a:ext>
                  </a:extLst>
                </a:gridCol>
                <a:gridCol w="632605">
                  <a:extLst>
                    <a:ext uri="{9D8B030D-6E8A-4147-A177-3AD203B41FA5}">
                      <a16:colId xmlns:a16="http://schemas.microsoft.com/office/drawing/2014/main" val="20003"/>
                    </a:ext>
                  </a:extLst>
                </a:gridCol>
                <a:gridCol w="493776">
                  <a:extLst>
                    <a:ext uri="{9D8B030D-6E8A-4147-A177-3AD203B41FA5}">
                      <a16:colId xmlns:a16="http://schemas.microsoft.com/office/drawing/2014/main" val="20004"/>
                    </a:ext>
                  </a:extLst>
                </a:gridCol>
                <a:gridCol w="740664">
                  <a:extLst>
                    <a:ext uri="{9D8B030D-6E8A-4147-A177-3AD203B41FA5}">
                      <a16:colId xmlns:a16="http://schemas.microsoft.com/office/drawing/2014/main" val="20005"/>
                    </a:ext>
                  </a:extLst>
                </a:gridCol>
                <a:gridCol w="1968722">
                  <a:extLst>
                    <a:ext uri="{9D8B030D-6E8A-4147-A177-3AD203B41FA5}">
                      <a16:colId xmlns:a16="http://schemas.microsoft.com/office/drawing/2014/main" val="20006"/>
                    </a:ext>
                  </a:extLst>
                </a:gridCol>
              </a:tblGrid>
              <a:tr h="649058">
                <a:tc>
                  <a:txBody>
                    <a:bodyPr/>
                    <a:lstStyle/>
                    <a:p>
                      <a:pPr>
                        <a:spcAft>
                          <a:spcPts val="0"/>
                        </a:spcAft>
                      </a:pPr>
                      <a:r>
                        <a:rPr lang="en-GB" sz="1400">
                          <a:solidFill>
                            <a:schemeClr val="tx1"/>
                          </a:solidFill>
                          <a:effectLst/>
                        </a:rPr>
                        <a:t>7-5</a:t>
                      </a:r>
                      <a:endParaRPr lang="zh-CN" sz="14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chemeClr val="tx1"/>
                          </a:solidFill>
                          <a:effectLst/>
                        </a:rPr>
                        <a:t>DC location for intra-band CA</a:t>
                      </a:r>
                      <a:endParaRPr lang="zh-CN" sz="14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spcAft>
                          <a:spcPts val="600"/>
                        </a:spcAft>
                      </a:pPr>
                      <a:r>
                        <a:rPr lang="en-GB" sz="1400">
                          <a:solidFill>
                            <a:schemeClr val="tx1"/>
                          </a:solidFill>
                          <a:effectLst/>
                        </a:rPr>
                        <a:t> </a:t>
                      </a:r>
                      <a:endParaRPr lang="zh-CN" sz="1400">
                        <a:solidFill>
                          <a:schemeClr val="tx1"/>
                        </a:solidFill>
                        <a:effectLst/>
                      </a:endParaRPr>
                    </a:p>
                    <a:p>
                      <a:pPr algn="just">
                        <a:spcAft>
                          <a:spcPts val="600"/>
                        </a:spcAft>
                      </a:pPr>
                      <a:r>
                        <a:rPr lang="en-US" sz="1400">
                          <a:solidFill>
                            <a:schemeClr val="tx1"/>
                          </a:solidFill>
                          <a:effectLst/>
                        </a:rPr>
                        <a:t>indicate whether UE support Additional DC location reporting for intra-band UL CA</a:t>
                      </a:r>
                      <a:endParaRPr lang="zh-CN" sz="1400">
                        <a:solidFill>
                          <a:schemeClr val="tx1"/>
                        </a:solidFill>
                        <a:effectLst/>
                        <a:latin typeface="Times"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chemeClr val="tx1"/>
                          </a:solidFill>
                          <a:effectLst/>
                        </a:rPr>
                        <a:t> </a:t>
                      </a:r>
                      <a:endParaRPr lang="zh-CN" sz="14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chemeClr val="tx1"/>
                          </a:solidFill>
                          <a:effectLst/>
                        </a:rPr>
                        <a:t>Yes</a:t>
                      </a:r>
                      <a:endParaRPr lang="zh-CN" sz="14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chemeClr val="tx1"/>
                          </a:solidFill>
                          <a:effectLst/>
                        </a:rPr>
                        <a:t>N/A</a:t>
                      </a:r>
                      <a:endParaRPr lang="zh-CN" sz="14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chemeClr val="tx1"/>
                          </a:solidFill>
                          <a:effectLst/>
                        </a:rPr>
                        <a:t>The gNB cannot correctly calculate the DC location of intra-band CA</a:t>
                      </a:r>
                      <a:endParaRPr lang="zh-CN" sz="14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45528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8472" y="-21970"/>
            <a:ext cx="10515600" cy="6069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b="1"/>
              <a:t>Tx DC location for intra-band UL CA</a:t>
            </a:r>
            <a:endParaRPr lang="zh-CN" altLang="en-US" sz="3200" b="1" dirty="0"/>
          </a:p>
        </p:txBody>
      </p:sp>
      <p:sp>
        <p:nvSpPr>
          <p:cNvPr id="5" name="矩形 4"/>
          <p:cNvSpPr/>
          <p:nvPr/>
        </p:nvSpPr>
        <p:spPr>
          <a:xfrm>
            <a:off x="140208" y="584970"/>
            <a:ext cx="11710416" cy="1469826"/>
          </a:xfrm>
          <a:prstGeom prst="rect">
            <a:avLst/>
          </a:prstGeom>
        </p:spPr>
        <p:txBody>
          <a:bodyPr wrap="square">
            <a:spAutoFit/>
          </a:bodyPr>
          <a:lstStyle/>
          <a:p>
            <a:pPr marL="285750" indent="-285750">
              <a:lnSpc>
                <a:spcPct val="120000"/>
              </a:lnSpc>
              <a:buFont typeface="Arial" panose="020B0604020202020204" pitchFamily="34" charset="0"/>
              <a:buChar char="•"/>
            </a:pPr>
            <a:r>
              <a:rPr lang="en-GB" altLang="zh-CN" b="1" strike="sngStrike" dirty="0">
                <a:latin typeface="Times New Roman" panose="02020603050405020304" pitchFamily="18" charset="0"/>
              </a:rPr>
              <a:t>In Rel-16, </a:t>
            </a:r>
            <a:r>
              <a:rPr lang="en-GB" altLang="zh-CN" b="1" strike="sngStrike" dirty="0">
                <a:solidFill>
                  <a:srgbClr val="000000"/>
                </a:solidFill>
                <a:latin typeface="Times New Roman" panose="02020603050405020304" pitchFamily="18" charset="0"/>
              </a:rPr>
              <a:t>mechanism of DC location reporting is only defined for intra-band UL CA for two CCs in FR1 </a:t>
            </a:r>
          </a:p>
          <a:p>
            <a:pPr marL="742950" lvl="1" indent="-285750">
              <a:lnSpc>
                <a:spcPct val="120000"/>
              </a:lnSpc>
              <a:spcAft>
                <a:spcPts val="600"/>
              </a:spcAft>
              <a:buFont typeface="Arial" panose="020B0604020202020204" pitchFamily="34" charset="0"/>
              <a:buChar char="•"/>
            </a:pPr>
            <a:r>
              <a:rPr lang="en-GB" altLang="zh-CN" strike="sngStrike" dirty="0">
                <a:solidFill>
                  <a:srgbClr val="000000"/>
                </a:solidFill>
                <a:latin typeface="Times New Roman" panose="02020603050405020304" pitchFamily="18" charset="0"/>
              </a:rPr>
              <a:t>If no concrete solution for </a:t>
            </a:r>
            <a:r>
              <a:rPr lang="en-US" altLang="zh-CN" strike="sngStrike" dirty="0">
                <a:solidFill>
                  <a:srgbClr val="000000"/>
                </a:solidFill>
                <a:latin typeface="Times New Roman" panose="02020603050405020304" pitchFamily="18" charset="0"/>
              </a:rPr>
              <a:t>more than 2 UL CCs reached in RAN4 #97-e, </a:t>
            </a:r>
            <a:r>
              <a:rPr lang="en-GB" altLang="zh-CN" strike="sngStrike" dirty="0">
                <a:solidFill>
                  <a:srgbClr val="000000"/>
                </a:solidFill>
                <a:latin typeface="Times New Roman" panose="02020603050405020304" pitchFamily="18" charset="0"/>
              </a:rPr>
              <a:t>mechanism for </a:t>
            </a:r>
            <a:r>
              <a:rPr lang="en-GB" altLang="zh-CN" strike="sngStrike" dirty="0">
                <a:latin typeface="Times New Roman" panose="02020603050405020304" pitchFamily="18" charset="0"/>
              </a:rPr>
              <a:t>2 UL CCs of </a:t>
            </a:r>
            <a:r>
              <a:rPr lang="en-GB" altLang="zh-CN" strike="sngStrike" dirty="0">
                <a:solidFill>
                  <a:srgbClr val="000000"/>
                </a:solidFill>
                <a:latin typeface="Times New Roman" panose="02020603050405020304" pitchFamily="18" charset="0"/>
              </a:rPr>
              <a:t>intra-band UL CA in FR1 should be defined, </a:t>
            </a:r>
            <a:r>
              <a:rPr lang="en-US" altLang="zh-CN" strike="sngStrike" dirty="0">
                <a:latin typeface="Times New Roman" panose="02020603050405020304" pitchFamily="18" charset="0"/>
              </a:rPr>
              <a:t>solution 2 in approved R4-2011906 is adopted for 2UL CCs</a:t>
            </a:r>
          </a:p>
          <a:p>
            <a:pPr marL="742950" lvl="1" indent="-285750">
              <a:lnSpc>
                <a:spcPct val="120000"/>
              </a:lnSpc>
              <a:spcAft>
                <a:spcPts val="600"/>
              </a:spcAft>
              <a:buFont typeface="Arial" panose="020B0604020202020204" pitchFamily="34" charset="0"/>
              <a:buChar char="•"/>
            </a:pPr>
            <a:r>
              <a:rPr lang="en-US" altLang="zh-CN" strike="sngStrike" dirty="0">
                <a:highlight>
                  <a:srgbClr val="FFFF00"/>
                </a:highlight>
                <a:latin typeface="Times New Roman" panose="02020603050405020304" pitchFamily="18" charset="0"/>
              </a:rPr>
              <a:t>RAN4 needs to find a solution for 2UL CCs in R16 at least</a:t>
            </a:r>
          </a:p>
        </p:txBody>
      </p:sp>
      <p:sp>
        <p:nvSpPr>
          <p:cNvPr id="7" name="矩形 6"/>
          <p:cNvSpPr/>
          <p:nvPr/>
        </p:nvSpPr>
        <p:spPr>
          <a:xfrm>
            <a:off x="140208" y="2499562"/>
            <a:ext cx="11929872" cy="4052135"/>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zh-CN" b="1" dirty="0">
                <a:latin typeface="Times New Roman" panose="02020603050405020304" pitchFamily="18" charset="0"/>
              </a:rPr>
              <a:t>Factors affecting UL DC locations </a:t>
            </a:r>
            <a:r>
              <a:rPr lang="en-GB" altLang="zh-CN" b="1" dirty="0">
                <a:latin typeface="Times New Roman" panose="02020603050405020304" pitchFamily="18" charset="0"/>
              </a:rPr>
              <a:t>of </a:t>
            </a:r>
            <a:r>
              <a:rPr lang="en-GB" altLang="zh-CN" b="1" dirty="0">
                <a:solidFill>
                  <a:srgbClr val="000000"/>
                </a:solidFill>
                <a:latin typeface="Times New Roman" panose="02020603050405020304" pitchFamily="18" charset="0"/>
              </a:rPr>
              <a:t>intra-band UL CA in FR1</a:t>
            </a:r>
          </a:p>
          <a:p>
            <a:pPr marL="742950" lvl="1" indent="-285750">
              <a:lnSpc>
                <a:spcPct val="120000"/>
              </a:lnSpc>
              <a:buFont typeface="Arial" panose="020B0604020202020204" pitchFamily="34" charset="0"/>
              <a:buChar char="•"/>
            </a:pPr>
            <a:r>
              <a:rPr lang="en-US" altLang="zh-CN" i="1" dirty="0">
                <a:solidFill>
                  <a:srgbClr val="000000"/>
                </a:solidFill>
                <a:latin typeface="Times New Roman" panose="02020603050405020304" pitchFamily="18" charset="0"/>
              </a:rPr>
              <a:t>CC and BWP factors:</a:t>
            </a:r>
            <a:r>
              <a:rPr lang="en-GB" altLang="zh-CN" b="1" dirty="0">
                <a:solidFill>
                  <a:srgbClr val="000000"/>
                </a:solidFill>
                <a:latin typeface="Times New Roman" panose="02020603050405020304" pitchFamily="18" charset="0"/>
              </a:rPr>
              <a:t> </a:t>
            </a:r>
            <a:r>
              <a:rPr lang="en-GB" altLang="zh-CN" b="1" dirty="0">
                <a:solidFill>
                  <a:srgbClr val="C00000"/>
                </a:solidFill>
                <a:latin typeface="Times New Roman" panose="02020603050405020304" pitchFamily="18" charset="0"/>
              </a:rPr>
              <a:t> </a:t>
            </a:r>
            <a:endParaRPr lang="en-US" altLang="zh-CN" dirty="0">
              <a:solidFill>
                <a:srgbClr val="C00000"/>
              </a:solidFill>
              <a:latin typeface="Times New Roman" panose="02020603050405020304" pitchFamily="18" charset="0"/>
            </a:endParaRPr>
          </a:p>
          <a:p>
            <a:pPr marL="1200150" lvl="2" indent="-285750">
              <a:lnSpc>
                <a:spcPct val="120000"/>
              </a:lnSpc>
              <a:buFont typeface="Arial" panose="020B0604020202020204" pitchFamily="34" charset="0"/>
              <a:buChar char="•"/>
            </a:pPr>
            <a:r>
              <a:rPr lang="en-US" altLang="zh-CN" i="1" dirty="0">
                <a:solidFill>
                  <a:srgbClr val="000000"/>
                </a:solidFill>
                <a:latin typeface="Times New Roman" panose="02020603050405020304" pitchFamily="18" charset="0"/>
              </a:rPr>
              <a:t>lowest and highest CC activated </a:t>
            </a:r>
          </a:p>
          <a:p>
            <a:pPr marL="1200150" lvl="2" indent="-285750">
              <a:lnSpc>
                <a:spcPct val="120000"/>
              </a:lnSpc>
              <a:buFont typeface="Arial" panose="020B0604020202020204" pitchFamily="34" charset="0"/>
              <a:buChar char="•"/>
            </a:pPr>
            <a:r>
              <a:rPr lang="en-US" altLang="zh-CN" i="1" dirty="0">
                <a:solidFill>
                  <a:srgbClr val="000000"/>
                </a:solidFill>
                <a:latin typeface="Times New Roman" panose="02020603050405020304" pitchFamily="18" charset="0"/>
              </a:rPr>
              <a:t>active BWPs in lowest and highest CC activated</a:t>
            </a:r>
            <a:endParaRPr lang="en-GB" altLang="zh-CN" i="1" dirty="0">
              <a:solidFill>
                <a:srgbClr val="000000"/>
              </a:solidFill>
              <a:latin typeface="Times New Roman" panose="02020603050405020304" pitchFamily="18" charset="0"/>
            </a:endParaRPr>
          </a:p>
          <a:p>
            <a:pPr marL="1200150" lvl="2" indent="-285750">
              <a:lnSpc>
                <a:spcPct val="120000"/>
              </a:lnSpc>
              <a:buFont typeface="Arial" panose="020B0604020202020204" pitchFamily="34" charset="0"/>
              <a:buChar char="•"/>
            </a:pPr>
            <a:r>
              <a:rPr lang="en-US" altLang="zh-CN" i="1" dirty="0">
                <a:solidFill>
                  <a:srgbClr val="000000"/>
                </a:solidFill>
                <a:latin typeface="Times New Roman" panose="02020603050405020304" pitchFamily="18" charset="0"/>
              </a:rPr>
              <a:t>configured BWPs in lowest and highest CC activated</a:t>
            </a:r>
          </a:p>
          <a:p>
            <a:pPr marL="1200150" lvl="2" indent="-285750">
              <a:lnSpc>
                <a:spcPct val="120000"/>
              </a:lnSpc>
              <a:buFont typeface="Arial" panose="020B0604020202020204" pitchFamily="34" charset="0"/>
              <a:buChar char="•"/>
            </a:pPr>
            <a:r>
              <a:rPr lang="en-US" altLang="zh-CN" i="1" dirty="0">
                <a:solidFill>
                  <a:srgbClr val="C00000"/>
                </a:solidFill>
                <a:latin typeface="Times New Roman" panose="02020603050405020304" pitchFamily="18" charset="0"/>
              </a:rPr>
              <a:t>There are other factors such as “Active BWP in the CCs other than lowest and highest CC activated” or “DL and UL LO dependency”, but they can be further studied in Rel-17</a:t>
            </a:r>
          </a:p>
          <a:p>
            <a:pPr marL="742950" lvl="1" indent="-285750">
              <a:lnSpc>
                <a:spcPct val="120000"/>
              </a:lnSpc>
              <a:buFont typeface="Arial" panose="020B0604020202020204" pitchFamily="34" charset="0"/>
              <a:buChar char="•"/>
            </a:pPr>
            <a:r>
              <a:rPr lang="en-US" altLang="zh-CN" i="1" dirty="0">
                <a:latin typeface="Times New Roman" panose="02020603050405020304" pitchFamily="18" charset="0"/>
              </a:rPr>
              <a:t>PA architecture</a:t>
            </a:r>
          </a:p>
          <a:p>
            <a:pPr marL="1200150" lvl="2" indent="-285750">
              <a:lnSpc>
                <a:spcPct val="120000"/>
              </a:lnSpc>
              <a:buFont typeface="Arial" panose="020B0604020202020204" pitchFamily="34" charset="0"/>
              <a:buChar char="•"/>
            </a:pPr>
            <a:r>
              <a:rPr lang="en-US" altLang="zh-CN" i="1" dirty="0">
                <a:latin typeface="Times New Roman" panose="02020603050405020304" pitchFamily="18" charset="0"/>
              </a:rPr>
              <a:t>For UE indicating 1PA architecture, the number of DC location is one at an instant</a:t>
            </a:r>
          </a:p>
          <a:p>
            <a:pPr marL="1200150" lvl="2" indent="-285750">
              <a:lnSpc>
                <a:spcPct val="120000"/>
              </a:lnSpc>
              <a:buFont typeface="Arial" panose="020B0604020202020204" pitchFamily="34" charset="0"/>
              <a:buChar char="•"/>
            </a:pPr>
            <a:r>
              <a:rPr lang="en-US" altLang="zh-CN" i="1" dirty="0">
                <a:latin typeface="Times New Roman" panose="02020603050405020304" pitchFamily="18" charset="0"/>
              </a:rPr>
              <a:t>For UE indicating 2PA architecture, the number of DC location is two at an instant, in which one DC location serves for each PA</a:t>
            </a:r>
          </a:p>
          <a:p>
            <a:pPr marL="1200150" lvl="2" indent="-285750">
              <a:lnSpc>
                <a:spcPct val="120000"/>
              </a:lnSpc>
              <a:buFont typeface="Arial" panose="020B0604020202020204" pitchFamily="34" charset="0"/>
              <a:buChar char="•"/>
            </a:pPr>
            <a:r>
              <a:rPr lang="en-GB" altLang="zh-CN" i="1" dirty="0">
                <a:latin typeface="Times New Roman" panose="02020603050405020304" pitchFamily="18" charset="0"/>
              </a:rPr>
              <a:t>each of the DC location can be reported based on one DC location method(s)</a:t>
            </a:r>
            <a:endParaRPr lang="en-US" altLang="zh-CN" i="1" dirty="0">
              <a:latin typeface="Times New Roman" panose="02020603050405020304" pitchFamily="18" charset="0"/>
            </a:endParaRPr>
          </a:p>
        </p:txBody>
      </p:sp>
    </p:spTree>
    <p:extLst>
      <p:ext uri="{BB962C8B-B14F-4D97-AF65-F5344CB8AC3E}">
        <p14:creationId xmlns:p14="http://schemas.microsoft.com/office/powerpoint/2010/main" val="2881750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8472" y="-21970"/>
            <a:ext cx="10515600" cy="6069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b="1"/>
              <a:t>Tx DC location for intra-band UL CA-con’d</a:t>
            </a:r>
            <a:endParaRPr lang="zh-CN" altLang="en-US" sz="3200" b="1" dirty="0"/>
          </a:p>
        </p:txBody>
      </p:sp>
      <p:sp>
        <p:nvSpPr>
          <p:cNvPr id="5" name="矩形 4"/>
          <p:cNvSpPr/>
          <p:nvPr/>
        </p:nvSpPr>
        <p:spPr>
          <a:xfrm>
            <a:off x="38472" y="584970"/>
            <a:ext cx="12192000" cy="2390078"/>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zh-CN" b="1" strike="sngStrike" dirty="0">
                <a:latin typeface="Times New Roman" panose="02020603050405020304" pitchFamily="18" charset="0"/>
              </a:rPr>
              <a:t>Reporting mechanism</a:t>
            </a:r>
          </a:p>
          <a:p>
            <a:pPr marL="742950" lvl="1" indent="-285750">
              <a:lnSpc>
                <a:spcPct val="120000"/>
              </a:lnSpc>
              <a:buFont typeface="Arial" panose="020B0604020202020204" pitchFamily="34" charset="0"/>
              <a:buChar char="•"/>
            </a:pPr>
            <a:r>
              <a:rPr lang="en-US" altLang="zh-CN" i="1" strike="sngStrike" dirty="0">
                <a:latin typeface="Times New Roman" panose="02020603050405020304" pitchFamily="18" charset="0"/>
              </a:rPr>
              <a:t>RRC based signaling is adopted in Rel-16</a:t>
            </a:r>
          </a:p>
          <a:p>
            <a:pPr marL="285750" indent="-285750">
              <a:lnSpc>
                <a:spcPct val="120000"/>
              </a:lnSpc>
              <a:buFont typeface="Arial" panose="020B0604020202020204" pitchFamily="34" charset="0"/>
              <a:buChar char="•"/>
            </a:pPr>
            <a:r>
              <a:rPr lang="en-US" altLang="zh-CN" b="1" dirty="0">
                <a:solidFill>
                  <a:srgbClr val="000000"/>
                </a:solidFill>
                <a:latin typeface="Times New Roman" panose="02020603050405020304" pitchFamily="18" charset="0"/>
              </a:rPr>
              <a:t>If DC location falls into the gap between two CCs, reporting of </a:t>
            </a:r>
            <a:r>
              <a:rPr lang="en-GB" altLang="zh-CN" b="1" dirty="0">
                <a:solidFill>
                  <a:srgbClr val="000000"/>
                </a:solidFill>
                <a:latin typeface="Times New Roman" panose="02020603050405020304" pitchFamily="18" charset="0"/>
              </a:rPr>
              <a:t>3300/3301 in R15 is still allowed for </a:t>
            </a:r>
            <a:r>
              <a:rPr lang="en-US" altLang="zh-CN" b="1" dirty="0">
                <a:solidFill>
                  <a:srgbClr val="000000"/>
                </a:solidFill>
                <a:latin typeface="Times New Roman" panose="02020603050405020304" pitchFamily="18" charset="0"/>
              </a:rPr>
              <a:t>DC location of intra-band UL CA</a:t>
            </a:r>
          </a:p>
          <a:p>
            <a:pPr marL="285750" indent="-285750">
              <a:lnSpc>
                <a:spcPct val="120000"/>
              </a:lnSpc>
              <a:buFont typeface="Arial" panose="020B0604020202020204" pitchFamily="34" charset="0"/>
              <a:buChar char="•"/>
            </a:pPr>
            <a:r>
              <a:rPr lang="en-US" altLang="zh-CN" b="1" dirty="0">
                <a:solidFill>
                  <a:srgbClr val="000000"/>
                </a:solidFill>
                <a:latin typeface="Times New Roman" panose="02020603050405020304" pitchFamily="18" charset="0"/>
              </a:rPr>
              <a:t>In Rel-17, RAN4 will further discuss enhancements of DC location reporting </a:t>
            </a:r>
            <a:r>
              <a:rPr lang="en-US" altLang="zh-CN" b="1" strike="sngStrike" dirty="0">
                <a:solidFill>
                  <a:srgbClr val="000000"/>
                </a:solidFill>
                <a:latin typeface="Times New Roman" panose="02020603050405020304" pitchFamily="18" charset="0"/>
              </a:rPr>
              <a:t>for more than 2 CC case FR2(maybe also for FR1) </a:t>
            </a:r>
          </a:p>
          <a:p>
            <a:pPr marL="742950" lvl="1" indent="-285750">
              <a:lnSpc>
                <a:spcPct val="120000"/>
              </a:lnSpc>
              <a:buFont typeface="Arial" panose="020B0604020202020204" pitchFamily="34" charset="0"/>
              <a:buChar char="•"/>
            </a:pPr>
            <a:r>
              <a:rPr lang="en-US" altLang="zh-CN" dirty="0">
                <a:solidFill>
                  <a:srgbClr val="000000"/>
                </a:solidFill>
                <a:latin typeface="Times New Roman" panose="02020603050405020304" pitchFamily="18" charset="0"/>
              </a:rPr>
              <a:t>Dynamic mechanism is not precluded in Rel-17  </a:t>
            </a:r>
          </a:p>
        </p:txBody>
      </p:sp>
    </p:spTree>
    <p:extLst>
      <p:ext uri="{BB962C8B-B14F-4D97-AF65-F5344CB8AC3E}">
        <p14:creationId xmlns:p14="http://schemas.microsoft.com/office/powerpoint/2010/main" val="90486595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7682</TotalTime>
  <Words>567</Words>
  <Application>Microsoft Macintosh PowerPoint</Application>
  <PresentationFormat>Widescreen</PresentationFormat>
  <Paragraphs>48</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Calibri Light</vt:lpstr>
      <vt:lpstr>Times</vt:lpstr>
      <vt:lpstr>Times New Roman</vt:lpstr>
      <vt:lpstr>Office 主题</vt:lpstr>
      <vt:lpstr>WF on DC location reporting for intra-band UL CA</vt:lpstr>
      <vt:lpstr>Background</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lastModifiedBy>Steven Chen</cp:lastModifiedBy>
  <cp:revision>298</cp:revision>
  <dcterms:created xsi:type="dcterms:W3CDTF">2019-10-15T22:26:30Z</dcterms:created>
  <dcterms:modified xsi:type="dcterms:W3CDTF">2020-11-12T16:12:25Z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(3)8y+8rMtqt2+6zc5lCmXKaJJQWotQaPyrh2gMWOYNdN8U8fmeop3R9ZRxOH1VYv3aRkJmuikY
9pyDNoA04t5AkcUM3JNjeTdca9TMTiWxih/HlanPB/qe5UQ2AgqdDgaDu3peGqLFKaF+pW/I
DpLi38apXP5CwdqBjAw0ufYdemv0vZmZ6S1VyX/OUENgh3OtUDRZgutGjf4XbDJQZmPqXMbi
8BB7rAVlQNfGv+pCmf</vt:lpwstr>
  </property>
  <property fmtid="{D5CDD505-2E9C-101B-9397-08002B2CF9AE}" pid="3" name="_2015_ms_pID_7253431">
    <vt:lpwstr>GZGjdNQMPqoLjkik5p1kKRzKDGykRD14B6adOXGeppnVlK9V2KHQkp
q8G+TpD+yA5uKRF/oZ7jcwzYIoF9u1qyhL/P9TpYZ81pyhgvGGaDMujIBxvP7fwJAIl+y3DO
zN3UnpFx1FLaUGw2enI27UuKid+RXtM+YeW8wNrDsa2dZCNqikMqTUZ4+uHYU6FA7WyQCL+p
v/j9P5Q3FiMFZu0TuYCv/PR9U0E1+LyqQgND</vt:lpwstr>
  </property>
  <property fmtid="{D5CDD505-2E9C-101B-9397-08002B2CF9AE}" pid="4" name="_2015_ms_pID_7253432">
    <vt:lpwstr>6HBRSFw4tEa5eg3lwOCo4j8=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1604537758</vt:lpwstr>
  </property>
</Properties>
</file>