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347" r:id="rId6"/>
    <p:sldId id="348" r:id="rId7"/>
    <p:sldId id="349" r:id="rId8"/>
    <p:sldId id="352" r:id="rId9"/>
    <p:sldId id="353" r:id="rId10"/>
    <p:sldId id="354" r:id="rId11"/>
    <p:sldId id="355" r:id="rId12"/>
    <p:sldId id="356" r:id="rId13"/>
    <p:sldId id="350" r:id="rId14"/>
    <p:sldId id="351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2" d="100"/>
          <a:sy n="122" d="100"/>
        </p:scale>
        <p:origin x="114" y="3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2020/11/13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2020/11/13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2020/11/13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2020/11/13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2020/11/13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2020/11/13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2020/11/13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2020/11/13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2020/11/13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2020/11/13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2020/11/13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2020/11/13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rhuang5\Documents\my_work\LTE_A\RAN4\97e\Docs\R4-2015567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3352" y="103990"/>
            <a:ext cx="5616575" cy="868434"/>
          </a:xfrm>
        </p:spPr>
        <p:txBody>
          <a:bodyPr/>
          <a:lstStyle/>
          <a:p>
            <a:pPr algn="l"/>
            <a:r>
              <a:rPr lang="en-US" sz="1800" b="1" dirty="0"/>
              <a:t>3GPP TSG-RAN WG4 Meeting #97-e		</a:t>
            </a:r>
            <a:br>
              <a:rPr lang="en-US" sz="1800" dirty="0"/>
            </a:br>
            <a:r>
              <a:rPr lang="en-US" sz="1800" b="1" dirty="0"/>
              <a:t>Electronic Meeting, Nov. 2 - 13, 2020</a:t>
            </a: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55640" y="4725144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Intel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352" y="2420939"/>
            <a:ext cx="113763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3600" dirty="0"/>
              <a:t>WF on NR</a:t>
            </a:r>
            <a:r>
              <a:rPr lang="zh-CN" altLang="en-US" sz="3600" dirty="0"/>
              <a:t> </a:t>
            </a:r>
            <a:r>
              <a:rPr lang="en-US" altLang="zh-CN" sz="3600" dirty="0"/>
              <a:t>Positioning</a:t>
            </a:r>
            <a:r>
              <a:rPr lang="zh-CN" altLang="en-US" sz="3600" dirty="0"/>
              <a:t> </a:t>
            </a:r>
            <a:r>
              <a:rPr lang="en-US" altLang="zh-CN" sz="3600" dirty="0"/>
              <a:t>Performance</a:t>
            </a:r>
            <a:r>
              <a:rPr lang="zh-CN" altLang="en-US" sz="3600" dirty="0"/>
              <a:t> </a:t>
            </a:r>
            <a:r>
              <a:rPr lang="en-US" altLang="zh-CN" sz="3600" dirty="0"/>
              <a:t>Requirements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28448" y="353541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dirty="0"/>
              <a:t>R4-2017371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64624"/>
            <a:ext cx="10972800" cy="562074"/>
          </a:xfrm>
        </p:spPr>
        <p:txBody>
          <a:bodyPr/>
          <a:lstStyle/>
          <a:p>
            <a:r>
              <a:rPr lang="en-US" altLang="zh-CN" sz="3600" b="1" dirty="0"/>
              <a:t>Test case design principles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352" y="692696"/>
            <a:ext cx="11593288" cy="6120680"/>
          </a:xfrm>
        </p:spPr>
        <p:txBody>
          <a:bodyPr>
            <a:normAutofit fontScale="62500" lnSpcReduction="20000"/>
          </a:bodyPr>
          <a:lstStyle/>
          <a:p>
            <a:r>
              <a:rPr lang="en-US" dirty="0">
                <a:solidFill>
                  <a:srgbClr val="00B050"/>
                </a:solidFill>
              </a:rPr>
              <a:t>No need to define separated E-CID test case in Rel16</a:t>
            </a:r>
          </a:p>
          <a:p>
            <a:r>
              <a:rPr lang="en-US" dirty="0">
                <a:solidFill>
                  <a:srgbClr val="00B050"/>
                </a:solidFill>
              </a:rPr>
              <a:t>Define test cases for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SA FR1 without CA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SA FR2 without CA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FFS: NR-DC with FR1 </a:t>
            </a:r>
            <a:r>
              <a:rPr lang="en-US" dirty="0" err="1">
                <a:solidFill>
                  <a:srgbClr val="00B050"/>
                </a:solidFill>
              </a:rPr>
              <a:t>PCell</a:t>
            </a:r>
            <a:r>
              <a:rPr lang="en-US" dirty="0">
                <a:solidFill>
                  <a:srgbClr val="00B050"/>
                </a:solidFill>
              </a:rPr>
              <a:t> and FR2 </a:t>
            </a:r>
            <a:r>
              <a:rPr lang="en-US" dirty="0" err="1">
                <a:solidFill>
                  <a:srgbClr val="00B050"/>
                </a:solidFill>
              </a:rPr>
              <a:t>PSCell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dirty="0">
                <a:solidFill>
                  <a:srgbClr val="00B050"/>
                </a:solidFill>
              </a:rPr>
              <a:t>NO DRX case will be tested only for NR positioning measurement requirements in Rel16</a:t>
            </a:r>
          </a:p>
          <a:p>
            <a:r>
              <a:rPr lang="en-US" dirty="0"/>
              <a:t>General PRS configuration for NR Positioning test case : FFS</a:t>
            </a:r>
          </a:p>
          <a:p>
            <a:r>
              <a:rPr lang="en-US" dirty="0"/>
              <a:t>SRS configuration for NR Positioning test case: FFS</a:t>
            </a:r>
          </a:p>
          <a:p>
            <a:r>
              <a:rPr lang="en-US" dirty="0"/>
              <a:t>Number of cells/TRPs for NR Positioning test case : FFS</a:t>
            </a:r>
          </a:p>
          <a:p>
            <a:pPr lvl="1"/>
            <a:r>
              <a:rPr lang="en-US" dirty="0"/>
              <a:t>Option 1a. </a:t>
            </a:r>
            <a:r>
              <a:rPr lang="en-GB" dirty="0"/>
              <a:t>for RSTD measurement requirements, test cases with 3 cells are developed: NR </a:t>
            </a:r>
            <a:r>
              <a:rPr lang="en-GB" dirty="0" err="1"/>
              <a:t>PCell</a:t>
            </a:r>
            <a:r>
              <a:rPr lang="en-GB" dirty="0"/>
              <a:t> (cell 1) and two NR </a:t>
            </a:r>
            <a:r>
              <a:rPr lang="en-GB" dirty="0" err="1"/>
              <a:t>neighbor</a:t>
            </a:r>
            <a:r>
              <a:rPr lang="en-GB" dirty="0"/>
              <a:t> cells (cell 2, cell 3);</a:t>
            </a:r>
            <a:endParaRPr lang="en-US" sz="1600" dirty="0"/>
          </a:p>
          <a:p>
            <a:pPr lvl="2"/>
            <a:r>
              <a:rPr lang="en-GB" dirty="0"/>
              <a:t>for RSTD measurement accuracy requirements, test cases with 2 cells can be sufficient, provided separate test cases are developed for measurements on the same and different frequency layers: NR </a:t>
            </a:r>
            <a:r>
              <a:rPr lang="en-GB" dirty="0" err="1"/>
              <a:t>PCell</a:t>
            </a:r>
            <a:r>
              <a:rPr lang="en-GB" dirty="0"/>
              <a:t> (cell 1) and one NR </a:t>
            </a:r>
            <a:r>
              <a:rPr lang="en-GB" dirty="0" err="1"/>
              <a:t>neighbor</a:t>
            </a:r>
            <a:r>
              <a:rPr lang="en-GB" dirty="0"/>
              <a:t> cell (cell 2)</a:t>
            </a:r>
            <a:endParaRPr lang="en-US" sz="1600" dirty="0"/>
          </a:p>
          <a:p>
            <a:pPr lvl="2"/>
            <a:r>
              <a:rPr lang="en-GB" dirty="0"/>
              <a:t>for PRS-RSRP (DL-</a:t>
            </a:r>
            <a:r>
              <a:rPr lang="en-GB" dirty="0" err="1"/>
              <a:t>AoD</a:t>
            </a:r>
            <a:r>
              <a:rPr lang="en-GB" dirty="0"/>
              <a:t>) and UE Rx-Tx time difference measurement requirements and measurement accuracy requirements, the same test set-up as for RSTD can be used</a:t>
            </a:r>
            <a:endParaRPr lang="en-US" sz="1600" dirty="0"/>
          </a:p>
          <a:p>
            <a:pPr lvl="1"/>
            <a:r>
              <a:rPr lang="en-US" dirty="0"/>
              <a:t>Option 2: two TRPs in the test case</a:t>
            </a:r>
          </a:p>
          <a:p>
            <a:r>
              <a:rPr lang="en-US" dirty="0"/>
              <a:t>Number of positioning frequency layers : FFS</a:t>
            </a:r>
          </a:p>
          <a:p>
            <a:pPr lvl="1"/>
            <a:r>
              <a:rPr lang="en-US" dirty="0"/>
              <a:t>Option 1: The number of positioning frequency layers measured cannot be larger than 2. </a:t>
            </a:r>
          </a:p>
          <a:p>
            <a:pPr lvl="1"/>
            <a:r>
              <a:rPr lang="en-US" dirty="0"/>
              <a:t>Option 2: : There are one PRS frequency layer </a:t>
            </a:r>
          </a:p>
          <a:p>
            <a:r>
              <a:rPr lang="en-US" dirty="0"/>
              <a:t>Synchronous/Asynchronous cells : FFS</a:t>
            </a:r>
          </a:p>
          <a:p>
            <a:r>
              <a:rPr lang="en-US" dirty="0"/>
              <a:t>Muting pattern :FFS whether to use muting or not in test cases</a:t>
            </a:r>
          </a:p>
          <a:p>
            <a:pPr lvl="1"/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0307016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9376" y="160335"/>
            <a:ext cx="10972800" cy="1143000"/>
          </a:xfrm>
        </p:spPr>
        <p:txBody>
          <a:bodyPr/>
          <a:lstStyle/>
          <a:p>
            <a:r>
              <a:rPr lang="en-US" altLang="zh-CN" sz="3600" b="1" dirty="0"/>
              <a:t>Test case list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5400" y="1417639"/>
            <a:ext cx="4176464" cy="4708526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rgbClr val="00B0F0"/>
                </a:solidFill>
              </a:rPr>
              <a:t>Define measurement following cases (totally 12 test cases)</a:t>
            </a:r>
          </a:p>
          <a:p>
            <a:r>
              <a:rPr lang="en-US" dirty="0">
                <a:solidFill>
                  <a:srgbClr val="00B0F0"/>
                </a:solidFill>
              </a:rPr>
              <a:t>FFS: NR-DC with FR1 </a:t>
            </a:r>
            <a:r>
              <a:rPr lang="en-US" dirty="0" err="1">
                <a:solidFill>
                  <a:srgbClr val="00B0F0"/>
                </a:solidFill>
              </a:rPr>
              <a:t>PCell</a:t>
            </a:r>
            <a:r>
              <a:rPr lang="en-US" dirty="0">
                <a:solidFill>
                  <a:srgbClr val="00B0F0"/>
                </a:solidFill>
              </a:rPr>
              <a:t> and FR2 </a:t>
            </a:r>
            <a:r>
              <a:rPr lang="en-US" dirty="0" err="1">
                <a:solidFill>
                  <a:srgbClr val="00B0F0"/>
                </a:solidFill>
              </a:rPr>
              <a:t>PSCell</a:t>
            </a:r>
            <a:endParaRPr lang="en-US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GB" strike="sngStrike" dirty="0">
                <a:solidFill>
                  <a:srgbClr val="FF0000"/>
                </a:solidFill>
              </a:rPr>
              <a:t> </a:t>
            </a:r>
            <a:endParaRPr lang="en-US" strike="sngStrike" dirty="0">
              <a:solidFill>
                <a:srgbClr val="FF0000"/>
              </a:solidFill>
            </a:endParaRPr>
          </a:p>
          <a:p>
            <a:endParaRPr lang="zh-CN" altLang="en-US" sz="2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424D610-A56E-473E-8DB9-447A346F4E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7467614"/>
              </p:ext>
            </p:extLst>
          </p:nvPr>
        </p:nvGraphicFramePr>
        <p:xfrm>
          <a:off x="5015880" y="1196752"/>
          <a:ext cx="5976664" cy="55446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09330">
                  <a:extLst>
                    <a:ext uri="{9D8B030D-6E8A-4147-A177-3AD203B41FA5}">
                      <a16:colId xmlns:a16="http://schemas.microsoft.com/office/drawing/2014/main" val="301251754"/>
                    </a:ext>
                  </a:extLst>
                </a:gridCol>
                <a:gridCol w="4767334">
                  <a:extLst>
                    <a:ext uri="{9D8B030D-6E8A-4147-A177-3AD203B41FA5}">
                      <a16:colId xmlns:a16="http://schemas.microsoft.com/office/drawing/2014/main" val="2839823590"/>
                    </a:ext>
                  </a:extLst>
                </a:gridCol>
              </a:tblGrid>
              <a:tr h="305942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Index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Test case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extLst>
                  <a:ext uri="{0D108BD9-81ED-4DB2-BD59-A6C34878D82A}">
                    <a16:rowId xmlns:a16="http://schemas.microsoft.com/office/drawing/2014/main" val="825293084"/>
                  </a:ext>
                </a:extLst>
              </a:tr>
              <a:tr h="456292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RSTD measurement requirements for FR1 in SA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extLst>
                  <a:ext uri="{0D108BD9-81ED-4DB2-BD59-A6C34878D82A}">
                    <a16:rowId xmlns:a16="http://schemas.microsoft.com/office/drawing/2014/main" val="3020204276"/>
                  </a:ext>
                </a:extLst>
              </a:tr>
              <a:tr h="354992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RSTD measurement requirements for FR2 in SA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extLst>
                  <a:ext uri="{0D108BD9-81ED-4DB2-BD59-A6C34878D82A}">
                    <a16:rowId xmlns:a16="http://schemas.microsoft.com/office/drawing/2014/main" val="40165467"/>
                  </a:ext>
                </a:extLst>
              </a:tr>
              <a:tr h="456292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PRS RSRP measurement requirements for FR1 in SA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extLst>
                  <a:ext uri="{0D108BD9-81ED-4DB2-BD59-A6C34878D82A}">
                    <a16:rowId xmlns:a16="http://schemas.microsoft.com/office/drawing/2014/main" val="2609553480"/>
                  </a:ext>
                </a:extLst>
              </a:tr>
              <a:tr h="354992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4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PRS RSRP measurement requirements for FR2 in SA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extLst>
                  <a:ext uri="{0D108BD9-81ED-4DB2-BD59-A6C34878D82A}">
                    <a16:rowId xmlns:a16="http://schemas.microsoft.com/office/drawing/2014/main" val="2540817854"/>
                  </a:ext>
                </a:extLst>
              </a:tr>
              <a:tr h="498384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5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UE Rx-Tx time difference measurement requirements for FR1 in SA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extLst>
                  <a:ext uri="{0D108BD9-81ED-4DB2-BD59-A6C34878D82A}">
                    <a16:rowId xmlns:a16="http://schemas.microsoft.com/office/drawing/2014/main" val="2301597760"/>
                  </a:ext>
                </a:extLst>
              </a:tr>
              <a:tr h="498384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6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UE Rx-Tx time difference measurement requirements for FR2 in SA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extLst>
                  <a:ext uri="{0D108BD9-81ED-4DB2-BD59-A6C34878D82A}">
                    <a16:rowId xmlns:a16="http://schemas.microsoft.com/office/drawing/2014/main" val="4015784322"/>
                  </a:ext>
                </a:extLst>
              </a:tr>
              <a:tr h="456292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7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RSTD measurement accuracy for FR1 in SA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extLst>
                  <a:ext uri="{0D108BD9-81ED-4DB2-BD59-A6C34878D82A}">
                    <a16:rowId xmlns:a16="http://schemas.microsoft.com/office/drawing/2014/main" val="2318388970"/>
                  </a:ext>
                </a:extLst>
              </a:tr>
              <a:tr h="354992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8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RSTD measurement accuracy for  FR2 in SA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extLst>
                  <a:ext uri="{0D108BD9-81ED-4DB2-BD59-A6C34878D82A}">
                    <a16:rowId xmlns:a16="http://schemas.microsoft.com/office/drawing/2014/main" val="2330228284"/>
                  </a:ext>
                </a:extLst>
              </a:tr>
              <a:tr h="456292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9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PRS RSRP measurement accuracy for FR1 in SA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extLst>
                  <a:ext uri="{0D108BD9-81ED-4DB2-BD59-A6C34878D82A}">
                    <a16:rowId xmlns:a16="http://schemas.microsoft.com/office/drawing/2014/main" val="3947212086"/>
                  </a:ext>
                </a:extLst>
              </a:tr>
              <a:tr h="354992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PRS RSRP measurement accuracy for FR2 in SA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extLst>
                  <a:ext uri="{0D108BD9-81ED-4DB2-BD59-A6C34878D82A}">
                    <a16:rowId xmlns:a16="http://schemas.microsoft.com/office/drawing/2014/main" val="1940926646"/>
                  </a:ext>
                </a:extLst>
              </a:tr>
              <a:tr h="498384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11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UE Rx-Tx time difference measurement accuracy for FR1 in SA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extLst>
                  <a:ext uri="{0D108BD9-81ED-4DB2-BD59-A6C34878D82A}">
                    <a16:rowId xmlns:a16="http://schemas.microsoft.com/office/drawing/2014/main" val="3199830677"/>
                  </a:ext>
                </a:extLst>
              </a:tr>
              <a:tr h="498384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12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UE Rx-Tx time difference measurement accuracy for FR2 in SA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extLst>
                  <a:ext uri="{0D108BD9-81ED-4DB2-BD59-A6C34878D82A}">
                    <a16:rowId xmlns:a16="http://schemas.microsoft.com/office/drawing/2014/main" val="27176893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60730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1023730"/>
            <a:ext cx="11449878" cy="561560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sv-SE" sz="5000" dirty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sv-SE" sz="5000" dirty="0">
                <a:solidFill>
                  <a:srgbClr val="00B050"/>
                </a:solidFill>
              </a:rPr>
              <a:t>Agreements in the 1st round/GTW</a:t>
            </a:r>
          </a:p>
          <a:p>
            <a:pPr marL="0" indent="0" algn="ctr">
              <a:buNone/>
            </a:pPr>
            <a:r>
              <a:rPr lang="sv-SE" sz="5000" dirty="0">
                <a:solidFill>
                  <a:srgbClr val="00B0F0"/>
                </a:solidFill>
              </a:rPr>
              <a:t>Agreements in the 2nd round</a:t>
            </a:r>
          </a:p>
          <a:p>
            <a:pPr marL="0" indent="0" algn="ctr">
              <a:buNone/>
            </a:pPr>
            <a:r>
              <a:rPr lang="sv-SE" sz="5000" dirty="0"/>
              <a:t>Still open for discussion</a:t>
            </a:r>
          </a:p>
          <a:p>
            <a:pPr marL="0" indent="0" algn="ctr">
              <a:buNone/>
            </a:pPr>
            <a:endParaRPr lang="sv-SE" sz="5000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sv-SE" sz="5000" dirty="0"/>
          </a:p>
        </p:txBody>
      </p:sp>
    </p:spTree>
    <p:extLst>
      <p:ext uri="{BB962C8B-B14F-4D97-AF65-F5344CB8AC3E}">
        <p14:creationId xmlns:p14="http://schemas.microsoft.com/office/powerpoint/2010/main" val="1271365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 dirty="0"/>
              <a:t>WI Work Plan 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5400" y="1417639"/>
            <a:ext cx="11161240" cy="4708526"/>
          </a:xfrm>
        </p:spPr>
        <p:txBody>
          <a:bodyPr>
            <a:normAutofit lnSpcReduction="10000"/>
          </a:bodyPr>
          <a:lstStyle/>
          <a:p>
            <a:r>
              <a:rPr lang="en-US" dirty="0">
                <a:solidFill>
                  <a:srgbClr val="00B050"/>
                </a:solidFill>
              </a:rPr>
              <a:t>Work Plan for Performance part: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the workplan is based on the following GTW agreement:</a:t>
            </a:r>
          </a:p>
          <a:p>
            <a:pPr lvl="2"/>
            <a:r>
              <a:rPr lang="en-US" dirty="0">
                <a:solidFill>
                  <a:srgbClr val="00B050"/>
                </a:solidFill>
              </a:rPr>
              <a:t>Define test cases for</a:t>
            </a:r>
            <a:endParaRPr lang="sv-SE" dirty="0">
              <a:solidFill>
                <a:srgbClr val="00B050"/>
              </a:solidFill>
            </a:endParaRPr>
          </a:p>
          <a:p>
            <a:pPr lvl="3"/>
            <a:r>
              <a:rPr lang="en-US" dirty="0">
                <a:solidFill>
                  <a:srgbClr val="00B050"/>
                </a:solidFill>
              </a:rPr>
              <a:t>SA FR1 without CA</a:t>
            </a:r>
            <a:endParaRPr lang="sv-SE" dirty="0">
              <a:solidFill>
                <a:srgbClr val="00B050"/>
              </a:solidFill>
            </a:endParaRPr>
          </a:p>
          <a:p>
            <a:pPr lvl="3"/>
            <a:r>
              <a:rPr lang="en-US" dirty="0">
                <a:solidFill>
                  <a:srgbClr val="00B050"/>
                </a:solidFill>
              </a:rPr>
              <a:t>SA FR2 without CA</a:t>
            </a:r>
            <a:endParaRPr lang="sv-SE" dirty="0">
              <a:solidFill>
                <a:srgbClr val="00B050"/>
              </a:solidFill>
            </a:endParaRPr>
          </a:p>
          <a:p>
            <a:pPr lvl="3"/>
            <a:r>
              <a:rPr lang="en-US" dirty="0">
                <a:solidFill>
                  <a:srgbClr val="00B050"/>
                </a:solidFill>
              </a:rPr>
              <a:t>FFS: NR-DC with FR1 </a:t>
            </a:r>
            <a:r>
              <a:rPr lang="en-US" dirty="0" err="1">
                <a:solidFill>
                  <a:srgbClr val="00B050"/>
                </a:solidFill>
              </a:rPr>
              <a:t>PCell</a:t>
            </a:r>
            <a:r>
              <a:rPr lang="en-US" dirty="0">
                <a:solidFill>
                  <a:srgbClr val="00B050"/>
                </a:solidFill>
              </a:rPr>
              <a:t> and FR2 </a:t>
            </a:r>
            <a:r>
              <a:rPr lang="en-US" dirty="0" err="1">
                <a:solidFill>
                  <a:srgbClr val="00B050"/>
                </a:solidFill>
              </a:rPr>
              <a:t>PSCell</a:t>
            </a:r>
            <a:endParaRPr lang="sv-SE" dirty="0">
              <a:solidFill>
                <a:srgbClr val="00B050"/>
              </a:solidFill>
            </a:endParaRPr>
          </a:p>
          <a:p>
            <a:pPr marL="914400" lvl="2" indent="0">
              <a:buNone/>
            </a:pPr>
            <a:endParaRPr lang="en-US" strike="sngStrike" dirty="0">
              <a:solidFill>
                <a:srgbClr val="00B050"/>
              </a:solidFill>
            </a:endParaRPr>
          </a:p>
          <a:p>
            <a:pPr lvl="1"/>
            <a:r>
              <a:rPr lang="en-US" dirty="0">
                <a:solidFill>
                  <a:srgbClr val="00B050"/>
                </a:solidFill>
              </a:rPr>
              <a:t>The detailed work plan can be found in [</a:t>
            </a:r>
            <a:r>
              <a:rPr lang="en-US" u="sng" dirty="0">
                <a:solidFill>
                  <a:srgbClr val="00B05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R4-201</a:t>
            </a:r>
            <a:r>
              <a:rPr lang="en-US" u="sng" dirty="0">
                <a:solidFill>
                  <a:srgbClr val="00B050"/>
                </a:solidFill>
              </a:rPr>
              <a:t>7158</a:t>
            </a:r>
            <a:r>
              <a:rPr lang="en-US" dirty="0">
                <a:solidFill>
                  <a:srgbClr val="00B050"/>
                </a:solidFill>
              </a:rPr>
              <a:t>]</a:t>
            </a:r>
            <a:endParaRPr lang="en-GB" dirty="0">
              <a:solidFill>
                <a:srgbClr val="00B050"/>
              </a:solidFill>
            </a:endParaRPr>
          </a:p>
          <a:p>
            <a:endParaRPr lang="en-US" dirty="0"/>
          </a:p>
          <a:p>
            <a:r>
              <a:rPr lang="en-US" dirty="0">
                <a:solidFill>
                  <a:srgbClr val="00B050"/>
                </a:solidFill>
              </a:rPr>
              <a:t>CR Splitting plan was included in [</a:t>
            </a:r>
            <a:r>
              <a:rPr lang="en-US" u="sng" dirty="0">
                <a:solidFill>
                  <a:srgbClr val="00B05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R4-201</a:t>
            </a:r>
            <a:r>
              <a:rPr lang="en-US" u="sng" dirty="0">
                <a:solidFill>
                  <a:srgbClr val="00B050"/>
                </a:solidFill>
              </a:rPr>
              <a:t>7158</a:t>
            </a:r>
            <a:r>
              <a:rPr lang="en-US" dirty="0">
                <a:solidFill>
                  <a:srgbClr val="00B050"/>
                </a:solidFill>
              </a:rPr>
              <a:t>]</a:t>
            </a:r>
            <a:endParaRPr lang="en-GB" dirty="0">
              <a:solidFill>
                <a:srgbClr val="00B050"/>
              </a:solidFill>
            </a:endParaRPr>
          </a:p>
          <a:p>
            <a:endParaRPr lang="en-US" dirty="0"/>
          </a:p>
          <a:p>
            <a:pPr marL="457200" lvl="1" indent="0">
              <a:buNone/>
            </a:pPr>
            <a:endParaRPr lang="en-GB" sz="3200" dirty="0"/>
          </a:p>
          <a:p>
            <a:pPr marL="457200" lvl="1" indent="0">
              <a:buNone/>
            </a:pPr>
            <a:endParaRPr lang="en-US" dirty="0"/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223975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 dirty="0"/>
              <a:t>Specification structure 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5400" y="1417639"/>
            <a:ext cx="11161240" cy="4708526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Change for TS38.133 structure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According to GTW agreements on the scenarios of test cases in Subtopic 5-2, the specification structure for test cases can be defined for SA scenario firstly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The new clauses needed for NR Positioning test cases be found in [R4-2017152]</a:t>
            </a:r>
          </a:p>
          <a:p>
            <a:pPr lvl="1"/>
            <a:endParaRPr lang="en-GB" dirty="0"/>
          </a:p>
          <a:p>
            <a:pPr marL="457200" lvl="1" indent="0">
              <a:buNone/>
            </a:pPr>
            <a:r>
              <a:rPr lang="zh-CN" altLang="en-US" i="1" dirty="0"/>
              <a:t> </a:t>
            </a:r>
            <a:endParaRPr lang="en-GB" i="1" dirty="0"/>
          </a:p>
          <a:p>
            <a:pPr marL="457200" lvl="1" indent="0">
              <a:buNone/>
            </a:pPr>
            <a:endParaRPr lang="en-US" dirty="0"/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4045401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altLang="zh-CN" sz="3600" b="1" dirty="0"/>
              <a:t>Measurement Accuracy Requirements for RSTD(1)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60" y="980728"/>
            <a:ext cx="11161240" cy="5760640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sz="1800" dirty="0">
                <a:solidFill>
                  <a:srgbClr val="00B050"/>
                </a:solidFill>
              </a:rPr>
              <a:t>SINR side condition for FR2:</a:t>
            </a:r>
          </a:p>
          <a:p>
            <a:pPr lvl="1"/>
            <a:r>
              <a:rPr lang="en-US" sz="1600" dirty="0">
                <a:solidFill>
                  <a:srgbClr val="00B050"/>
                </a:solidFill>
              </a:rPr>
              <a:t>-6dB for reference TRP and -13 dB for neighbor TRP</a:t>
            </a:r>
          </a:p>
          <a:p>
            <a:r>
              <a:rPr lang="en-US" sz="2000" dirty="0">
                <a:solidFill>
                  <a:srgbClr val="00B050"/>
                </a:solidFill>
              </a:rPr>
              <a:t>Define the requirements at least for the cases without repetition and multiple repetitions (within the slot and across the slots within one PRS period (i.e. T</a:t>
            </a:r>
            <a:r>
              <a:rPr lang="en-US" sz="2000" baseline="-25000" dirty="0">
                <a:solidFill>
                  <a:srgbClr val="00B050"/>
                </a:solidFill>
              </a:rPr>
              <a:t>PRS</a:t>
            </a:r>
            <a:r>
              <a:rPr lang="en-US" sz="2000" dirty="0">
                <a:solidFill>
                  <a:srgbClr val="00B050"/>
                </a:solidFill>
              </a:rPr>
              <a:t>)) can be considered for small BW</a:t>
            </a:r>
          </a:p>
          <a:p>
            <a:r>
              <a:rPr lang="en-US" sz="2000" dirty="0"/>
              <a:t>Antenna panel assumption: FFS</a:t>
            </a:r>
          </a:p>
          <a:p>
            <a:pPr lvl="1"/>
            <a:r>
              <a:rPr lang="en-US" sz="1600" dirty="0"/>
              <a:t>Option 1. </a:t>
            </a:r>
            <a:r>
              <a:rPr lang="en-GB" sz="1600" dirty="0"/>
              <a:t>RAN4 not to define separate accuracy requirements for RSTD measured with same panel and with different panels. </a:t>
            </a:r>
          </a:p>
          <a:p>
            <a:pPr lvl="1"/>
            <a:r>
              <a:rPr lang="en-US" sz="1600" dirty="0"/>
              <a:t>Option2. The requirements relaxed for the UE using different antenna panel for receiving both reference and neighbor PRS. </a:t>
            </a:r>
          </a:p>
          <a:p>
            <a:r>
              <a:rPr lang="en-US" sz="2000" dirty="0">
                <a:solidFill>
                  <a:srgbClr val="00B0F0"/>
                </a:solidFill>
              </a:rPr>
              <a:t>Assumption on TRS setting for defining accuracy and test:</a:t>
            </a:r>
          </a:p>
          <a:p>
            <a:pPr lvl="1"/>
            <a:r>
              <a:rPr lang="en-US" sz="1600" dirty="0">
                <a:solidFill>
                  <a:srgbClr val="00B0F0"/>
                </a:solidFill>
              </a:rPr>
              <a:t>No need to consider TRS when defining PRS measurement accuracy requirements</a:t>
            </a:r>
            <a:r>
              <a:rPr lang="en-US" sz="1600" dirty="0"/>
              <a:t>.</a:t>
            </a:r>
          </a:p>
          <a:p>
            <a:pPr lvl="1"/>
            <a:r>
              <a:rPr lang="en-US" sz="1600" dirty="0"/>
              <a:t>For test case can be FFS</a:t>
            </a:r>
          </a:p>
          <a:p>
            <a:r>
              <a:rPr lang="en-US" sz="2000" dirty="0"/>
              <a:t>Applicable accuracy requirement in case of HO: FFS</a:t>
            </a:r>
          </a:p>
          <a:p>
            <a:pPr lvl="1"/>
            <a:r>
              <a:rPr lang="en-GB" sz="1600" dirty="0"/>
              <a:t>Option 1.</a:t>
            </a:r>
            <a:r>
              <a:rPr lang="en-US" sz="1600" dirty="0"/>
              <a:t> Applicable accuracy requirements are not impacted by HO</a:t>
            </a:r>
            <a:endParaRPr lang="en-GB" sz="1600" dirty="0"/>
          </a:p>
          <a:p>
            <a:pPr lvl="1"/>
            <a:r>
              <a:rPr lang="en-GB" sz="1600" dirty="0"/>
              <a:t>Option 2. The same RSTD measurement accuracy requirements shall apply for intra-frequency HO and inter-frequency HO, before and after the HO </a:t>
            </a:r>
            <a:endParaRPr lang="en-US" sz="1600" dirty="0"/>
          </a:p>
          <a:p>
            <a:r>
              <a:rPr lang="en-US" sz="2000" dirty="0"/>
              <a:t>Applicable propagation channel for accuracy requirement: FFS</a:t>
            </a:r>
          </a:p>
          <a:p>
            <a:pPr lvl="1"/>
            <a:r>
              <a:rPr lang="en-US" sz="1600" dirty="0"/>
              <a:t>Option 1 : No need to define the applicability with propagation channels for accuracy requirement. (e.g. TDL-C channel model with 300 ns delay spread shall be considered also)</a:t>
            </a:r>
          </a:p>
          <a:p>
            <a:pPr lvl="1"/>
            <a:r>
              <a:rPr lang="en-US" sz="1600" dirty="0"/>
              <a:t>Option 2: Need the applicability with propagation channels for accuracy requirement (e.g. Exclude number from simulations for TDL-C channel model with 300 ns delay spread in FR1 for defining the RSTD accuracy requirements.)</a:t>
            </a:r>
          </a:p>
          <a:p>
            <a:r>
              <a:rPr lang="en-US" sz="2000" dirty="0">
                <a:solidFill>
                  <a:srgbClr val="00B050"/>
                </a:solidFill>
              </a:rPr>
              <a:t>RAN4 needs to decide on the group delay calibration margin. </a:t>
            </a:r>
          </a:p>
          <a:p>
            <a:pPr lvl="1"/>
            <a:r>
              <a:rPr lang="en-GB" sz="1600" dirty="0">
                <a:solidFill>
                  <a:srgbClr val="00B050"/>
                </a:solidFill>
              </a:rPr>
              <a:t> margin equals to zero if the reference and neighbouring resources are on the same frequency layer in FR1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0708792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altLang="zh-CN" sz="3600" b="1" dirty="0"/>
              <a:t>Measurement Accuracy Requirements for RSTD(2)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60" y="980727"/>
            <a:ext cx="11161240" cy="3427837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rgbClr val="00B050"/>
                </a:solidFill>
              </a:rPr>
              <a:t>Define the requirements at least for the cases without repetition and multiple repetitions (within the slot and across the slots within one PRS period (i.e. T</a:t>
            </a:r>
            <a:r>
              <a:rPr lang="en-US" baseline="-25000" dirty="0">
                <a:solidFill>
                  <a:srgbClr val="00B050"/>
                </a:solidFill>
              </a:rPr>
              <a:t>PRS</a:t>
            </a:r>
            <a:r>
              <a:rPr lang="en-US" dirty="0">
                <a:solidFill>
                  <a:srgbClr val="00B050"/>
                </a:solidFill>
              </a:rPr>
              <a:t>)) can be considered for small BW</a:t>
            </a:r>
          </a:p>
          <a:p>
            <a:pPr lvl="0"/>
            <a:r>
              <a:rPr lang="en-US" dirty="0">
                <a:solidFill>
                  <a:srgbClr val="00B0F0"/>
                </a:solidFill>
              </a:rPr>
              <a:t>The proposals for accuracy requirements and corresponding configuration parameters are to be collected until the next meeting according to template below</a:t>
            </a:r>
          </a:p>
          <a:p>
            <a:pPr marL="0" indent="0" eaLnBrk="1" fontAlgn="t" hangingPunct="1">
              <a:buNone/>
            </a:pPr>
            <a:r>
              <a:rPr lang="en-GB" b="1" dirty="0"/>
              <a:t>	</a:t>
            </a:r>
            <a:r>
              <a:rPr lang="en-GB" sz="2200" b="1" dirty="0"/>
              <a:t>	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B961558-1E50-42D1-9C88-0B2A7489D8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9203547"/>
              </p:ext>
            </p:extLst>
          </p:nvPr>
        </p:nvGraphicFramePr>
        <p:xfrm>
          <a:off x="1667508" y="4149080"/>
          <a:ext cx="8856984" cy="18180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55074">
                  <a:extLst>
                    <a:ext uri="{9D8B030D-6E8A-4147-A177-3AD203B41FA5}">
                      <a16:colId xmlns:a16="http://schemas.microsoft.com/office/drawing/2014/main" val="550117620"/>
                    </a:ext>
                  </a:extLst>
                </a:gridCol>
                <a:gridCol w="1847326">
                  <a:extLst>
                    <a:ext uri="{9D8B030D-6E8A-4147-A177-3AD203B41FA5}">
                      <a16:colId xmlns:a16="http://schemas.microsoft.com/office/drawing/2014/main" val="1823109181"/>
                    </a:ext>
                  </a:extLst>
                </a:gridCol>
                <a:gridCol w="1589433">
                  <a:extLst>
                    <a:ext uri="{9D8B030D-6E8A-4147-A177-3AD203B41FA5}">
                      <a16:colId xmlns:a16="http://schemas.microsoft.com/office/drawing/2014/main" val="3216870620"/>
                    </a:ext>
                  </a:extLst>
                </a:gridCol>
                <a:gridCol w="1832937">
                  <a:extLst>
                    <a:ext uri="{9D8B030D-6E8A-4147-A177-3AD203B41FA5}">
                      <a16:colId xmlns:a16="http://schemas.microsoft.com/office/drawing/2014/main" val="4093675680"/>
                    </a:ext>
                  </a:extLst>
                </a:gridCol>
                <a:gridCol w="1732214">
                  <a:extLst>
                    <a:ext uri="{9D8B030D-6E8A-4147-A177-3AD203B41FA5}">
                      <a16:colId xmlns:a16="http://schemas.microsoft.com/office/drawing/2014/main" val="1398841083"/>
                    </a:ext>
                  </a:extLst>
                </a:gridCol>
              </a:tblGrid>
              <a:tr h="3628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Accuracy [Tc]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PRS BW, PRBs (or MHz)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SCS, kHz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Repetition factor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Comb size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94836650"/>
                  </a:ext>
                </a:extLst>
              </a:tr>
              <a:tr h="54705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[</a:t>
                      </a:r>
                      <a:r>
                        <a:rPr lang="en-GB" sz="1600" dirty="0" err="1">
                          <a:effectLst/>
                        </a:rPr>
                        <a:t>Req</a:t>
                      </a:r>
                      <a:r>
                        <a:rPr lang="en-GB" sz="1600" dirty="0">
                          <a:effectLst/>
                        </a:rPr>
                        <a:t> Set 1]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15534832"/>
                  </a:ext>
                </a:extLst>
              </a:tr>
              <a:tr h="52948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effectLst/>
                        </a:rPr>
                        <a:t>[</a:t>
                      </a:r>
                      <a:r>
                        <a:rPr lang="en-GB" sz="1600" dirty="0" err="1">
                          <a:effectLst/>
                        </a:rPr>
                        <a:t>Req</a:t>
                      </a:r>
                      <a:r>
                        <a:rPr lang="en-GB" sz="1600" dirty="0">
                          <a:effectLst/>
                        </a:rPr>
                        <a:t> Set 2]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47793299"/>
                  </a:ext>
                </a:extLst>
              </a:tr>
              <a:tr h="1768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….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778424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20514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altLang="zh-CN" sz="3600" b="1" dirty="0"/>
              <a:t>Measurement Accuracy Requirements for PRS RSRP(1)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60" y="980728"/>
            <a:ext cx="11161240" cy="5688632"/>
          </a:xfrm>
        </p:spPr>
        <p:txBody>
          <a:bodyPr>
            <a:normAutofit fontScale="85000" lnSpcReduction="20000"/>
          </a:bodyPr>
          <a:lstStyle/>
          <a:p>
            <a:r>
              <a:rPr lang="en-US" dirty="0">
                <a:solidFill>
                  <a:srgbClr val="00B050"/>
                </a:solidFill>
              </a:rPr>
              <a:t>Define PRS RSRP measurement accuracy requirements for 2 SINR side conditions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SINR side condition #1: [-3 dB or -6 dB].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SINR side condition #2: [-13 dB]. 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No differentiation between serving and neighbor cell/TRPs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Same side condition apply for FR1 and FR2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FFS whether the test case will cover both side condition</a:t>
            </a:r>
            <a:endParaRPr lang="en-US" strike="sngStrike" dirty="0">
              <a:solidFill>
                <a:srgbClr val="00B050"/>
              </a:solidFill>
            </a:endParaRPr>
          </a:p>
          <a:p>
            <a:r>
              <a:rPr lang="en-US" dirty="0">
                <a:solidFill>
                  <a:srgbClr val="00B050"/>
                </a:solidFill>
              </a:rPr>
              <a:t>Number of samples for PRS RSRP accuracy requirements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Follow the same principle as for RSTD measurement</a:t>
            </a:r>
          </a:p>
          <a:p>
            <a:r>
              <a:rPr lang="en-US" dirty="0">
                <a:solidFill>
                  <a:srgbClr val="00B050"/>
                </a:solidFill>
              </a:rPr>
              <a:t>Define both absolute and relative accuracy requirements for PRS-RSRP </a:t>
            </a:r>
          </a:p>
          <a:p>
            <a:r>
              <a:rPr lang="en-US" dirty="0">
                <a:solidFill>
                  <a:srgbClr val="00B050"/>
                </a:solidFill>
              </a:rPr>
              <a:t>How to define the accuracy requirements with the combinations of PRS BW and other parameters</a:t>
            </a:r>
          </a:p>
          <a:p>
            <a:pPr lvl="1"/>
            <a:r>
              <a:rPr lang="en-GB" dirty="0">
                <a:solidFill>
                  <a:srgbClr val="00B050"/>
                </a:solidFill>
              </a:rPr>
              <a:t> </a:t>
            </a:r>
            <a:r>
              <a:rPr lang="en-US" sz="3200" dirty="0">
                <a:solidFill>
                  <a:srgbClr val="00B050"/>
                </a:solidFill>
              </a:rPr>
              <a:t>Follow the same principle as for RSTD measurement</a:t>
            </a:r>
            <a:r>
              <a:rPr lang="en-US" sz="3200" dirty="0">
                <a:solidFill>
                  <a:srgbClr val="00B0F0"/>
                </a:solidFill>
              </a:rPr>
              <a:t>, but the parameters can be different</a:t>
            </a:r>
            <a:endParaRPr lang="zh-CN" altLang="en-US" sz="32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8823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336" y="0"/>
            <a:ext cx="12072664" cy="1143000"/>
          </a:xfrm>
        </p:spPr>
        <p:txBody>
          <a:bodyPr/>
          <a:lstStyle/>
          <a:p>
            <a:r>
              <a:rPr lang="en-US" altLang="zh-CN" sz="3200" b="1" dirty="0"/>
              <a:t>Measurement Accuracy Requirements for UE Rx-Tx time difference(1)</a:t>
            </a:r>
            <a:endParaRPr lang="zh-CN" altLang="en-US" sz="32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60" y="980728"/>
            <a:ext cx="11161240" cy="5112568"/>
          </a:xfrm>
        </p:spPr>
        <p:txBody>
          <a:bodyPr>
            <a:normAutofit fontScale="92500" lnSpcReduction="20000"/>
          </a:bodyPr>
          <a:lstStyle/>
          <a:p>
            <a:r>
              <a:rPr lang="en-US" dirty="0">
                <a:solidFill>
                  <a:srgbClr val="00B050"/>
                </a:solidFill>
              </a:rPr>
              <a:t>Define UE Rx-Tx time difference measurement accuracy requirements for 2 SINR side conditions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SINR side condition #1: [-3 dB or -6 dB]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SINR side condition #2: [-13 dB]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No differentiation between serving and neighbor cell/TRPs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Same side condition apply for FR1 and FR2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FFS whether the test case will cover both side conditions</a:t>
            </a:r>
            <a:endParaRPr lang="en-US" strike="sngStrike" dirty="0">
              <a:solidFill>
                <a:srgbClr val="00B050"/>
              </a:solidFill>
            </a:endParaRPr>
          </a:p>
          <a:p>
            <a:pPr lvl="0"/>
            <a:r>
              <a:rPr lang="en-US" dirty="0">
                <a:solidFill>
                  <a:srgbClr val="00B050"/>
                </a:solidFill>
              </a:rPr>
              <a:t>Antenna panel assumption: Can follow the same conclusion as for RSTD requirements</a:t>
            </a:r>
          </a:p>
          <a:p>
            <a:r>
              <a:rPr lang="en-GB" dirty="0">
                <a:solidFill>
                  <a:srgbClr val="00B050"/>
                </a:solidFill>
              </a:rPr>
              <a:t>RAN4 to decide on the margin to account for the group delay calibration error for both UE Rx and Tx. The same margin for </a:t>
            </a:r>
            <a:r>
              <a:rPr lang="en-GB" dirty="0" err="1">
                <a:solidFill>
                  <a:srgbClr val="00B050"/>
                </a:solidFill>
              </a:rPr>
              <a:t>gNB</a:t>
            </a:r>
            <a:r>
              <a:rPr lang="en-GB" dirty="0">
                <a:solidFill>
                  <a:srgbClr val="00B050"/>
                </a:solidFill>
              </a:rPr>
              <a:t> can be FFS separately</a:t>
            </a:r>
            <a:endParaRPr lang="en-US" dirty="0">
              <a:solidFill>
                <a:srgbClr val="00B050"/>
              </a:solidFill>
            </a:endParaRPr>
          </a:p>
          <a:p>
            <a:endParaRPr lang="en-US" dirty="0"/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5976078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336" y="0"/>
            <a:ext cx="12072664" cy="1143000"/>
          </a:xfrm>
        </p:spPr>
        <p:txBody>
          <a:bodyPr/>
          <a:lstStyle/>
          <a:p>
            <a:r>
              <a:rPr lang="en-US" altLang="zh-CN" sz="3200" b="1" dirty="0"/>
              <a:t>Measurement Accuracy Requirements for UE Rx-Tx time difference(2)</a:t>
            </a:r>
            <a:endParaRPr lang="zh-CN" altLang="en-US" sz="32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60" y="980728"/>
            <a:ext cx="11161240" cy="5112568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Applicability of accuracy requirements in the case of </a:t>
            </a:r>
            <a:r>
              <a:rPr lang="en-US" dirty="0" err="1"/>
              <a:t>NTA_offset</a:t>
            </a:r>
            <a:r>
              <a:rPr lang="en-US" dirty="0"/>
              <a:t> change</a:t>
            </a:r>
            <a:r>
              <a:rPr lang="en-US" i="1" dirty="0"/>
              <a:t> : FFS</a:t>
            </a:r>
          </a:p>
          <a:p>
            <a:pPr lvl="1" fontAlgn="auto" hangingPunct="1"/>
            <a:r>
              <a:rPr lang="en-GB" dirty="0"/>
              <a:t>Option 1: RAN4 not to capture applicability of UE Rx-Tx time difference accuracy requirements under </a:t>
            </a:r>
            <a:r>
              <a:rPr lang="en-GB" dirty="0" err="1"/>
              <a:t>N</a:t>
            </a:r>
            <a:r>
              <a:rPr lang="en-GB" baseline="-25000" dirty="0" err="1"/>
              <a:t>TA_offset</a:t>
            </a:r>
            <a:r>
              <a:rPr lang="en-GB" dirty="0"/>
              <a:t> change during the measurement period </a:t>
            </a:r>
          </a:p>
          <a:p>
            <a:pPr lvl="1" fontAlgn="auto" hangingPunct="1"/>
            <a:r>
              <a:rPr lang="en-GB" dirty="0"/>
              <a:t>Option 2: Clarify in section 10.1.25.2 in TS 38.133: “UE Rx-Tx time difference accuracy requirements shall not apply if </a:t>
            </a:r>
            <a:r>
              <a:rPr lang="en-GB" dirty="0" err="1"/>
              <a:t>N</a:t>
            </a:r>
            <a:r>
              <a:rPr lang="en-GB" baseline="-25000" dirty="0" err="1"/>
              <a:t>TA_offset</a:t>
            </a:r>
            <a:r>
              <a:rPr lang="en-GB" dirty="0"/>
              <a:t> defined in Table 7.1.2-2 in 38.133 changes during the UE Rx-Tx measurement period.”</a:t>
            </a:r>
            <a:endParaRPr lang="en-US" dirty="0"/>
          </a:p>
          <a:p>
            <a:r>
              <a:rPr lang="en-GB" dirty="0">
                <a:solidFill>
                  <a:srgbClr val="00B050"/>
                </a:solidFill>
              </a:rPr>
              <a:t>UE Rx-Tx time difference accuracy requirements do NOT apply with HO during the measurement period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dirty="0">
                <a:solidFill>
                  <a:srgbClr val="00B0F0"/>
                </a:solidFill>
              </a:rPr>
              <a:t>Applicability of accuracy requirements in the case of cell change which is different from HO:</a:t>
            </a:r>
            <a:endParaRPr lang="en-US" strike="sngStrike" dirty="0">
              <a:solidFill>
                <a:srgbClr val="00B0F0"/>
              </a:solidFill>
            </a:endParaRPr>
          </a:p>
          <a:p>
            <a:pPr lvl="1"/>
            <a:r>
              <a:rPr lang="en-GB" dirty="0">
                <a:solidFill>
                  <a:srgbClr val="00B0F0"/>
                </a:solidFill>
              </a:rPr>
              <a:t>Option 1. The same UE Rx-Tx measurement accuracy requirements shall apply before and after the cell change (not HO) which does not impact SRS configuration, when the UE continues the measurement</a:t>
            </a:r>
            <a:endParaRPr lang="en-US" dirty="0">
              <a:solidFill>
                <a:srgbClr val="00B0F0"/>
              </a:solidFill>
            </a:endParaRPr>
          </a:p>
          <a:p>
            <a:r>
              <a:rPr lang="en-US" dirty="0"/>
              <a:t>Applicability of accuracy requirements under TA adjustment</a:t>
            </a:r>
            <a:r>
              <a:rPr lang="en-US" i="1" dirty="0"/>
              <a:t> : FFS</a:t>
            </a:r>
          </a:p>
          <a:p>
            <a:pPr lvl="1"/>
            <a:r>
              <a:rPr lang="en-GB" dirty="0"/>
              <a:t>Option 1. UE Rx-Tx measurement accuracy requirements shall not apply if the uplink transmission timing changes during the UE Rx-Tx measurement period due to autonomous adjustment or based on network-configured TA</a:t>
            </a:r>
          </a:p>
          <a:p>
            <a:pPr lvl="1"/>
            <a:endParaRPr lang="en-US" dirty="0"/>
          </a:p>
          <a:p>
            <a:r>
              <a:rPr lang="en-US" dirty="0"/>
              <a:t>How to define the accuracy requirements with the combinations of PRS BW and other parameters</a:t>
            </a:r>
          </a:p>
          <a:p>
            <a:pPr lvl="1"/>
            <a:r>
              <a:rPr lang="en-GB" dirty="0"/>
              <a:t> </a:t>
            </a:r>
            <a:r>
              <a:rPr lang="en-US" sz="3200" dirty="0"/>
              <a:t>Follow the same principle for that of RSTD measurement</a:t>
            </a:r>
            <a:endParaRPr lang="zh-CN" altLang="en-US" sz="3200" dirty="0"/>
          </a:p>
          <a:p>
            <a:endParaRPr lang="en-US" dirty="0"/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72937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0" ma:contentTypeDescription="Create a new document." ma:contentTypeScope="" ma:versionID="dd7f7e98d9087211bfc2df44327750e0">
  <xsd:schema xmlns:xsd="http://www.w3.org/2001/XMLSchema" xmlns:xs="http://www.w3.org/2001/XMLSchema" xmlns:p="http://schemas.microsoft.com/office/2006/metadata/properties" xmlns:ns3="cc9c437c-ae0c-4066-8d90-a0f7de786127" targetNamespace="http://schemas.microsoft.com/office/2006/metadata/properties" ma:root="true" ma:fieldsID="c2967776dd1458a98050c65d7f672ad2" ns3:_=""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C8B4B51-588A-4193-AB4E-12963BE166E2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cc9c437c-ae0c-4066-8d90-a0f7de786127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116A6EE-9C71-4CA8-B83C-FAA2FE0E539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4DFB520-71EE-41B0-8989-A83159B1735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9691</TotalTime>
  <Words>1399</Words>
  <Application>Microsoft Office PowerPoint</Application>
  <PresentationFormat>Widescreen</PresentationFormat>
  <Paragraphs>144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 Unicode MS</vt:lpstr>
      <vt:lpstr>Arial</vt:lpstr>
      <vt:lpstr>Calibri</vt:lpstr>
      <vt:lpstr>Times New Roman</vt:lpstr>
      <vt:lpstr>Office 主题</vt:lpstr>
      <vt:lpstr>3GPP TSG-RAN WG4 Meeting #97-e   Electronic Meeting, Nov. 2 - 13, 2020</vt:lpstr>
      <vt:lpstr>PowerPoint Presentation</vt:lpstr>
      <vt:lpstr>WI Work Plan </vt:lpstr>
      <vt:lpstr>Specification structure </vt:lpstr>
      <vt:lpstr>Measurement Accuracy Requirements for RSTD(1)</vt:lpstr>
      <vt:lpstr>Measurement Accuracy Requirements for RSTD(2)</vt:lpstr>
      <vt:lpstr>Measurement Accuracy Requirements for PRS RSRP(1)</vt:lpstr>
      <vt:lpstr>Measurement Accuracy Requirements for UE Rx-Tx time difference(1)</vt:lpstr>
      <vt:lpstr>Measurement Accuracy Requirements for UE Rx-Tx time difference(2)</vt:lpstr>
      <vt:lpstr>Test case design principles</vt:lpstr>
      <vt:lpstr>Test case list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keywords>CTPClassification=CTP_NT</cp:keywords>
  <cp:lastModifiedBy>Huang, Rui</cp:lastModifiedBy>
  <cp:revision>387</cp:revision>
  <dcterms:created xsi:type="dcterms:W3CDTF">2016-01-12T08:39:50Z</dcterms:created>
  <dcterms:modified xsi:type="dcterms:W3CDTF">2020-11-13T06:11:45Z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(3)UlQCbH8+njOX4Lmyu5V8GXYUR16tdb3WBVtHDmvVaJAGXV9XkZX/EpoCqtTtW9VXYrbifNSP
a7+Pf4YG+xgP4BDB1hxlY293Fmfa1kqA7ic5/sRjwb/4H1j5uU9QQcmaMyNknZbXSp0wJnwF
kPCTRGaeLgQq7Vqa35cU+TQhU+ACSp+TCrQQbhSTJu3vCT1G+NR7YV5HJtfd6fLXwUiu4S90
u5G3HnHpyVKLESCcUE</vt:lpwstr>
  </property>
  <property fmtid="{D5CDD505-2E9C-101B-9397-08002B2CF9AE}" pid="3" name="_2015_ms_pID_7253431">
    <vt:lpwstr>e6GDxdKaYeYtrjWylL7EBpH/dGbGo6yrGHj311IAPiAwAlx/dub8Q8
lxWA6t0Se7FX6KnMOVeAP3fa1L55fZBmVawfhYjUpcon7mdyNkN7Y0h/gWJ1A6INBfEjyLfV
Vkv+qF7m35L/KlmasNR8kClyuX5frXv9mq9vwYCQhatSWarcqW0KjvXm+iWlPdZthFQz8lsJ
rYnDaz7Y83Cpe2N8XNaGx8qMSPb9CmSIqvdr</vt:lpwstr>
  </property>
  <property fmtid="{D5CDD505-2E9C-101B-9397-08002B2CF9AE}" pid="4" name="_2015_ms_pID_7253432">
    <vt:lpwstr>9HdMISowIygjwabJCvOK/AK9BFDDyoZwhPae
AI19C7Rr8K7CBsiHqIadwcYEPNhXIHPu4l4wPLoTSdGsbhWVPbA=</vt:lpwstr>
  </property>
  <property fmtid="{D5CDD505-2E9C-101B-9397-08002B2CF9AE}" pid="5" name="ContentTypeId">
    <vt:lpwstr>0x010100EB28163D68FE8E4D9361964FDD814FC4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1590454755</vt:lpwstr>
  </property>
  <property fmtid="{D5CDD505-2E9C-101B-9397-08002B2CF9AE}" pid="10" name="TitusGUID">
    <vt:lpwstr>4a845e00-6a01-4df2-a762-9fa96d4d9f58</vt:lpwstr>
  </property>
  <property fmtid="{D5CDD505-2E9C-101B-9397-08002B2CF9AE}" pid="11" name="CTP_TimeStamp">
    <vt:lpwstr>2020-08-25 13:45:02Z</vt:lpwstr>
  </property>
  <property fmtid="{D5CDD505-2E9C-101B-9397-08002B2CF9AE}" pid="12" name="CTP_BU">
    <vt:lpwstr>NA</vt:lpwstr>
  </property>
  <property fmtid="{D5CDD505-2E9C-101B-9397-08002B2CF9AE}" pid="13" name="CTP_IDSID">
    <vt:lpwstr>NA</vt:lpwstr>
  </property>
  <property fmtid="{D5CDD505-2E9C-101B-9397-08002B2CF9AE}" pid="14" name="CTP_WWID">
    <vt:lpwstr>NA</vt:lpwstr>
  </property>
  <property fmtid="{D5CDD505-2E9C-101B-9397-08002B2CF9AE}" pid="15" name="CTPClassification">
    <vt:lpwstr>CTP_NT</vt:lpwstr>
  </property>
</Properties>
</file>