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04" r:id="rId3"/>
    <p:sldId id="306" r:id="rId4"/>
    <p:sldId id="30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61" autoAdjust="0"/>
    <p:restoredTop sz="96066" autoAdjust="0"/>
  </p:normalViewPr>
  <p:slideViewPr>
    <p:cSldViewPr>
      <p:cViewPr varScale="1">
        <p:scale>
          <a:sx n="102" d="100"/>
          <a:sy n="102" d="100"/>
        </p:scale>
        <p:origin x="10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4512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8087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522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Way forward on </a:t>
            </a:r>
            <a:r>
              <a:rPr lang="en-GB" altLang="zh-CN" sz="4000" b="1" dirty="0"/>
              <a:t>FR2 inter-band CA </a:t>
            </a:r>
            <a:r>
              <a:rPr lang="en-US" altLang="zh-CN" sz="4000" b="1" dirty="0" smtClean="0"/>
              <a:t>RRM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219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97-e </a:t>
            </a:r>
            <a:r>
              <a:rPr lang="en-GB" b="1" dirty="0"/>
              <a:t>	</a:t>
            </a:r>
          </a:p>
          <a:p>
            <a:r>
              <a:rPr lang="en-US" altLang="zh-CN" b="1" dirty="0"/>
              <a:t>Online, </a:t>
            </a:r>
            <a:r>
              <a:rPr lang="en-US" altLang="zh-CN" b="1" dirty="0" smtClean="0"/>
              <a:t>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– 13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November, </a:t>
            </a:r>
            <a:r>
              <a:rPr lang="en-US" altLang="zh-CN" b="1" dirty="0"/>
              <a:t>2020</a:t>
            </a:r>
          </a:p>
          <a:p>
            <a:r>
              <a:rPr lang="en-US" altLang="zh-CN" b="1" dirty="0"/>
              <a:t>Agenda: </a:t>
            </a:r>
            <a:r>
              <a:rPr lang="en-US" altLang="zh-CN" b="1" dirty="0" smtClean="0"/>
              <a:t>7.13.1.5, 7.13.2.2.</a:t>
            </a:r>
            <a:endParaRPr lang="en-US" altLang="zh-CN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dirty="0" smtClean="0"/>
              <a:t>R4-2017201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052736"/>
            <a:ext cx="853294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u="sng" dirty="0"/>
              <a:t>Issue 1-1: Necessity of </a:t>
            </a:r>
            <a:r>
              <a:rPr lang="en-US" altLang="zh-CN" sz="2400" u="sng" dirty="0" err="1"/>
              <a:t>SCell</a:t>
            </a:r>
            <a:r>
              <a:rPr lang="en-US" altLang="zh-CN" sz="2400" u="sng" dirty="0"/>
              <a:t> activation requirement with existing serving cell on </a:t>
            </a:r>
            <a:r>
              <a:rPr lang="en-US" altLang="zh-CN" sz="2400" u="sng" dirty="0" smtClean="0"/>
              <a:t>different FR2 </a:t>
            </a:r>
            <a:r>
              <a:rPr lang="en-US" altLang="zh-CN" sz="2400" u="sng" dirty="0"/>
              <a:t>band</a:t>
            </a:r>
            <a:r>
              <a:rPr lang="en-US" altLang="zh-CN" sz="2400" u="sng" dirty="0" smtClean="0"/>
              <a:t>.</a:t>
            </a:r>
          </a:p>
          <a:p>
            <a:pPr marL="358775">
              <a:spcAft>
                <a:spcPts val="600"/>
              </a:spcAft>
            </a:pPr>
            <a:r>
              <a:rPr lang="en-GB" altLang="zh-CN" sz="2000" dirty="0" smtClean="0"/>
              <a:t>Agreement</a:t>
            </a:r>
            <a:r>
              <a:rPr lang="en-GB" altLang="zh-CN" sz="2000" dirty="0"/>
              <a:t>: Not necessary to specify the requirements for ‘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being activated belongs to FR2 and there is an active serving cell on that FR2 band and the </a:t>
            </a:r>
            <a:r>
              <a:rPr lang="en-GB" altLang="zh-CN" sz="2000" dirty="0" err="1"/>
              <a:t>PCell</a:t>
            </a:r>
            <a:r>
              <a:rPr lang="en-GB" altLang="zh-CN" sz="2000" dirty="0"/>
              <a:t> or </a:t>
            </a:r>
            <a:r>
              <a:rPr lang="en-GB" altLang="zh-CN" sz="2000" dirty="0" err="1"/>
              <a:t>PSCell</a:t>
            </a:r>
            <a:r>
              <a:rPr lang="en-GB" altLang="zh-CN" sz="2000" dirty="0"/>
              <a:t> is in FR2 and the </a:t>
            </a:r>
            <a:r>
              <a:rPr lang="en-GB" altLang="zh-CN" sz="2000" dirty="0" err="1"/>
              <a:t>PCell</a:t>
            </a:r>
            <a:r>
              <a:rPr lang="en-GB" altLang="zh-CN" sz="2000" dirty="0"/>
              <a:t> or </a:t>
            </a:r>
            <a:r>
              <a:rPr lang="en-GB" altLang="zh-CN" sz="2000" dirty="0" err="1"/>
              <a:t>PSCell</a:t>
            </a:r>
            <a:r>
              <a:rPr lang="en-GB" altLang="zh-CN" sz="2000" dirty="0"/>
              <a:t> and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being activated are in a band pair with independent beam management’</a:t>
            </a:r>
            <a:endParaRPr lang="en-US" altLang="zh-CN" sz="20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400" u="sng" dirty="0"/>
              <a:t>Issue 1-2: Beam management resources for IBM UE</a:t>
            </a:r>
          </a:p>
          <a:p>
            <a:pPr marL="358775">
              <a:spcAft>
                <a:spcPts val="600"/>
              </a:spcAft>
            </a:pPr>
            <a:r>
              <a:rPr lang="en-GB" altLang="zh-CN" sz="2000" dirty="0"/>
              <a:t>Agreement: IBM UEs shall be able to add/configure/activate cells on both FR2 inter-band CCs only when beam management resources are configured in the both bands</a:t>
            </a:r>
            <a:endParaRPr lang="en-US" altLang="zh-CN" sz="2000" dirty="0"/>
          </a:p>
          <a:p>
            <a:pPr lv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/>
              <a:t>Agreements on core requirements </a:t>
            </a:r>
            <a:r>
              <a:rPr lang="en-US" sz="2800" b="1" dirty="0" smtClean="0"/>
              <a:t>maintenance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449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052736"/>
            <a:ext cx="85329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400" u="sng" dirty="0" smtClean="0"/>
              <a:t>Issue </a:t>
            </a:r>
            <a:r>
              <a:rPr lang="en-GB" altLang="zh-CN" sz="2400" u="sng" dirty="0"/>
              <a:t>8-1: TC list for inter-band CA requirement for FR2 UE measurement capability of independent Rx </a:t>
            </a:r>
            <a:r>
              <a:rPr lang="en-GB" altLang="zh-CN" sz="2400" u="sng" dirty="0" smtClean="0"/>
              <a:t>beam.</a:t>
            </a:r>
            <a:endParaRPr lang="en-US" altLang="zh-CN" sz="2400" u="sng" dirty="0" smtClean="0"/>
          </a:p>
          <a:p>
            <a:pPr marL="358775">
              <a:spcAft>
                <a:spcPts val="600"/>
              </a:spcAft>
            </a:pPr>
            <a:r>
              <a:rPr lang="en-GB" altLang="zh-CN" sz="2000" dirty="0" smtClean="0"/>
              <a:t>Agreements:</a:t>
            </a:r>
            <a:r>
              <a:rPr lang="en-US" altLang="zh-CN" sz="2000" dirty="0"/>
              <a:t> TC list for inter-band CA requirement for FR2 UE measurement capability of independent Rx beam</a:t>
            </a:r>
            <a:endParaRPr lang="en-GB" altLang="zh-CN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lvl="1"/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/>
              <a:t>Agreements on </a:t>
            </a:r>
            <a:r>
              <a:rPr lang="en-US" sz="2800" b="1" dirty="0" smtClean="0"/>
              <a:t>test case list</a:t>
            </a:r>
            <a:endParaRPr lang="en-US" sz="2800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059933"/>
              </p:ext>
            </p:extLst>
          </p:nvPr>
        </p:nvGraphicFramePr>
        <p:xfrm>
          <a:off x="971600" y="2766845"/>
          <a:ext cx="7056784" cy="7341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5184576"/>
              </a:tblGrid>
              <a:tr h="374123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smtClean="0">
                          <a:effectLst/>
                        </a:rPr>
                        <a:t>Test case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 smtClean="0">
                          <a:effectLst/>
                        </a:rPr>
                        <a:t>Test purpose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Test </a:t>
                      </a: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effectLst/>
                        </a:rPr>
                        <a:t>SCell</a:t>
                      </a:r>
                      <a:r>
                        <a:rPr lang="en-US" sz="1600" dirty="0" smtClean="0">
                          <a:effectLst/>
                        </a:rPr>
                        <a:t> Activation and deactivation for FR2+FR2 inter-band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26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9532" y="1052736"/>
            <a:ext cx="8532948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u="sng" dirty="0"/>
              <a:t>Issue 8-2: TC configurations for inter-band CA requirement for FR2 UE measurement capability of independent Rx </a:t>
            </a:r>
            <a:r>
              <a:rPr lang="en-GB" altLang="zh-CN" sz="2400" u="sng" dirty="0" smtClean="0"/>
              <a:t>beam.</a:t>
            </a:r>
            <a:endParaRPr lang="en-US" altLang="zh-CN" sz="2400" u="sng" dirty="0" smtClean="0"/>
          </a:p>
          <a:p>
            <a:pPr marL="358775">
              <a:spcAft>
                <a:spcPts val="600"/>
              </a:spcAft>
            </a:pPr>
            <a:r>
              <a:rPr lang="en-GB" altLang="zh-CN" sz="2000" dirty="0" smtClean="0"/>
              <a:t>Agreements: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zh-CN" sz="2000" dirty="0"/>
              <a:t>For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activation and deactivation delay test in FR2 inter-band CA, it is suggested that the test consists of three time period. (</a:t>
            </a:r>
            <a:r>
              <a:rPr lang="en-GB" altLang="zh-CN" sz="2000" u="sng" dirty="0"/>
              <a:t>add a note to clarify that bands 1 and 2 are inter-band CA operating bands in FR2 as specified in Table 5.2A.2-1 in TS38.101-2</a:t>
            </a:r>
            <a:r>
              <a:rPr lang="en-GB" altLang="zh-CN" sz="2000" dirty="0" smtClean="0"/>
              <a:t>)</a:t>
            </a:r>
          </a:p>
          <a:p>
            <a:pPr marL="1257300" lvl="2" indent="-342900" fontAlgn="base" hangingPunct="0">
              <a:buFont typeface="Calibri" panose="020F0502020204030204" pitchFamily="34" charset="0"/>
              <a:buChar char="○"/>
            </a:pPr>
            <a:r>
              <a:rPr lang="en-US" altLang="zh-CN" sz="1600" dirty="0"/>
              <a:t>Before the test starts, the UE is connected to Cell 1 (</a:t>
            </a:r>
            <a:r>
              <a:rPr lang="en-US" altLang="zh-CN" sz="1600" dirty="0" err="1"/>
              <a:t>PCell</a:t>
            </a:r>
            <a:r>
              <a:rPr lang="en-US" altLang="zh-CN" sz="1600" dirty="0"/>
              <a:t>) on FR2 band 1.</a:t>
            </a:r>
            <a:endParaRPr lang="zh-CN" altLang="zh-CN" sz="1600" dirty="0"/>
          </a:p>
          <a:p>
            <a:pPr marL="1257300" lvl="2" indent="-342900" fontAlgn="base" hangingPunct="0">
              <a:buFont typeface="Calibri" panose="020F0502020204030204" pitchFamily="34" charset="0"/>
              <a:buChar char="○"/>
            </a:pPr>
            <a:r>
              <a:rPr lang="en-US" altLang="zh-CN" sz="1600" dirty="0"/>
              <a:t>At the beginning of T1, the UE receives an RRC message to add Cell 2 as </a:t>
            </a:r>
            <a:r>
              <a:rPr lang="en-US" altLang="zh-CN" sz="1600" dirty="0" err="1"/>
              <a:t>SCell</a:t>
            </a:r>
            <a:r>
              <a:rPr lang="en-US" altLang="zh-CN" sz="1600" dirty="0"/>
              <a:t> on FR2 band 2. The time duration T1 is the preparation period for the test.</a:t>
            </a:r>
            <a:endParaRPr lang="zh-CN" altLang="zh-CN" sz="1600" dirty="0"/>
          </a:p>
          <a:p>
            <a:pPr marL="1257300" lvl="2" indent="-342900" fontAlgn="base" hangingPunct="0">
              <a:buFont typeface="Calibri" panose="020F0502020204030204" pitchFamily="34" charset="0"/>
              <a:buChar char="○"/>
            </a:pPr>
            <a:r>
              <a:rPr lang="en-US" altLang="zh-CN" sz="1600" dirty="0"/>
              <a:t>At the beginning of T2, the UE receives a MAC message for </a:t>
            </a:r>
            <a:r>
              <a:rPr lang="en-US" altLang="zh-CN" sz="1600" dirty="0" err="1"/>
              <a:t>SCell</a:t>
            </a:r>
            <a:r>
              <a:rPr lang="en-US" altLang="zh-CN" sz="1600" dirty="0"/>
              <a:t> activation. During time duration T2, the </a:t>
            </a:r>
            <a:r>
              <a:rPr lang="en-US" altLang="zh-CN" sz="1600" dirty="0" err="1"/>
              <a:t>SCell</a:t>
            </a:r>
            <a:r>
              <a:rPr lang="en-US" altLang="zh-CN" sz="1600" dirty="0"/>
              <a:t> activation delay and interruptions to </a:t>
            </a:r>
            <a:r>
              <a:rPr lang="en-US" altLang="zh-CN" sz="1600" dirty="0" err="1"/>
              <a:t>PCell</a:t>
            </a:r>
            <a:r>
              <a:rPr lang="en-US" altLang="zh-CN" sz="1600" dirty="0"/>
              <a:t> need to be tested.</a:t>
            </a:r>
            <a:endParaRPr lang="zh-CN" altLang="zh-CN" sz="1600" dirty="0"/>
          </a:p>
          <a:p>
            <a:pPr marL="1257300" lvl="2" indent="-342900">
              <a:buFont typeface="Calibri" panose="020F0502020204030204" pitchFamily="34" charset="0"/>
              <a:buChar char="○"/>
            </a:pPr>
            <a:r>
              <a:rPr lang="en-US" altLang="zh-CN" sz="1600" dirty="0"/>
              <a:t>At the beginning of T3, the UE receives a MAC message for </a:t>
            </a:r>
            <a:r>
              <a:rPr lang="en-US" altLang="zh-CN" sz="1600" dirty="0" err="1"/>
              <a:t>SCell</a:t>
            </a:r>
            <a:r>
              <a:rPr lang="en-US" altLang="zh-CN" sz="1600" dirty="0"/>
              <a:t> deactivation. During time duration T3, the </a:t>
            </a:r>
            <a:r>
              <a:rPr lang="en-US" altLang="zh-CN" sz="1600" dirty="0" err="1"/>
              <a:t>SCell</a:t>
            </a:r>
            <a:r>
              <a:rPr lang="en-US" altLang="zh-CN" sz="1600" dirty="0"/>
              <a:t> deactivation delay and interruptions to </a:t>
            </a:r>
            <a:r>
              <a:rPr lang="en-US" altLang="zh-CN" sz="1600" dirty="0" err="1"/>
              <a:t>PCell</a:t>
            </a:r>
            <a:r>
              <a:rPr lang="en-US" altLang="zh-CN" sz="1600" dirty="0"/>
              <a:t> need to be tested</a:t>
            </a:r>
            <a:r>
              <a:rPr lang="en-US" altLang="zh-CN" sz="1600" dirty="0" smtClean="0"/>
              <a:t>.</a:t>
            </a:r>
            <a:endParaRPr lang="en-US" altLang="zh-CN" sz="2400" dirty="0"/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FFS on how to configure </a:t>
            </a:r>
            <a:r>
              <a:rPr lang="en-US" altLang="zh-CN" sz="2000" dirty="0" err="1"/>
              <a:t>AoAs</a:t>
            </a:r>
            <a:r>
              <a:rPr lang="en-US" altLang="zh-CN" sz="2000" dirty="0"/>
              <a:t>  for Cell1 and Cell2</a:t>
            </a:r>
            <a:endParaRPr lang="en-US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7384"/>
            <a:ext cx="88924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/>
              <a:t>Agreements on </a:t>
            </a:r>
            <a:r>
              <a:rPr lang="en-US" sz="2800" b="1" dirty="0" smtClean="0"/>
              <a:t>test procedure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239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15646</TotalTime>
  <Words>389</Words>
  <Application>Microsoft Office PowerPoint</Application>
  <PresentationFormat>全屏显示(4:3)</PresentationFormat>
  <Paragraphs>30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ＭＳ Ｐゴシック</vt:lpstr>
      <vt:lpstr>等线</vt:lpstr>
      <vt:lpstr>SimSun</vt:lpstr>
      <vt:lpstr>SimSun</vt:lpstr>
      <vt:lpstr>Arial</vt:lpstr>
      <vt:lpstr>Calibri</vt:lpstr>
      <vt:lpstr>Times New Roman</vt:lpstr>
      <vt:lpstr>Office テーマ</vt:lpstr>
      <vt:lpstr>Way forward on FR2 inter-band CA RRM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600</cp:revision>
  <dcterms:created xsi:type="dcterms:W3CDTF">2017-01-18T16:32:26Z</dcterms:created>
  <dcterms:modified xsi:type="dcterms:W3CDTF">2020-11-12T00:15:09Z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2a613ce1-eaed-499c-a840-7a746a79a7b4</vt:lpwstr>
  </property>
  <property fmtid="{D5CDD505-2E9C-101B-9397-08002B2CF9AE}" pid="4" name="CTP_TimeStamp">
    <vt:lpwstr>2019-11-22 16:14:32Z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(3)D4BTFN7Td7Y2rM3WftB81Lz8e1syb/va53WhkkO/1Ce2PUdRtdaBKbaC+qcZj7J3Nd3eTF9i
a0x4Az/iSe1RJLdYN6N2KhGY38c6wHWO7YwY769cWNjlqKg9mKeEbfl8gUGPxXmueTTmCEb3
bTtZV57DjJ0TIIxzObnp42+mAysHDiiQOR/2uVpzpt88kYMNdQ5AlqmsYjHjoauGlPFcHTFu
xw+g8hV80ty45CO+G2</vt:lpwstr>
  </property>
  <property fmtid="{D5CDD505-2E9C-101B-9397-08002B2CF9AE}" pid="10" name="_2015_ms_pID_7253431">
    <vt:lpwstr>spVmcq9WUZg1lOTZ/o6MCX2Ty9HVTjhWTzy87w3/YA2DtV97jjgN0J
nfzpnh8yzps/rMT5ehxEqCIPHDFKbrk4CGn5eZa55QVlePbOao9PBG5LEb9N45y3AguUzWbB
ov5ywdj/DPsgCgD34/VloNceHp6F6ueSO6p+KfQlT+gLqLn1cAN2i5xsZ3DNzQXCQ9A7r5Qo
zjdPccoU1l/OJUDHZLxcV6KZZ7EILopdHNvu</vt:lpwstr>
  </property>
  <property fmtid="{D5CDD505-2E9C-101B-9397-08002B2CF9AE}" pid="11" name="_2015_ms_pID_7253432">
    <vt:lpwstr>cw==</vt:lpwstr>
  </property>
  <property fmtid="{D5CDD505-2E9C-101B-9397-08002B2CF9AE}" pid="12" name="NSCPROP_SA">
    <vt:lpwstr>D:\Project_3GPP\2020_02_RAN4_94\Pre-meeting Study\Rel-16 RRM enh\draft R4-2002251 WF on FR2 inter-band CA requirement_v3.0.pptx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1604629054</vt:lpwstr>
  </property>
</Properties>
</file>