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14"/>
  </p:notesMasterIdLst>
  <p:sldIdLst>
    <p:sldId id="256" r:id="rId5"/>
    <p:sldId id="270" r:id="rId6"/>
    <p:sldId id="273" r:id="rId7"/>
    <p:sldId id="298" r:id="rId8"/>
    <p:sldId id="299" r:id="rId9"/>
    <p:sldId id="300" r:id="rId10"/>
    <p:sldId id="305" r:id="rId11"/>
    <p:sldId id="301" r:id="rId12"/>
    <p:sldId id="306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9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46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6F6CF-505E-4AA1-890E-9ABB0FB1293D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D16C4-5E05-4A6A-9A8C-6D2919EF6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67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4830D-E227-442E-B199-AA2FF5DF2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54488E-096F-4531-A442-30707E308D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A1C82-5D8F-406F-859D-98686F222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5227E3-8646-4B78-8EC6-CB9A9BA00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780C23-95C6-45A8-919A-C262C39DD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0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32296-DE5C-47F6-9603-ADF0C3AE0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9CFBC0-2109-494A-9A6E-68DEDDEEA2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9F24A-AC0E-4193-A61C-20C6EB57B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52AD6-2EFF-45E7-B1BC-1BAB7E8A3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FD2B31-F565-4425-B196-73345E060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54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242EED-911B-454B-84CB-B38F599D94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218DF-AE48-4009-825E-BB63C6680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78717-2839-42A5-9338-A1741076C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6A6C2-EDD6-418E-B280-0466A0AF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CC30B-67B2-476B-BF7D-9E7FB352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9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FDC21-8014-4C8B-94C5-F316C1FBD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96B11-C918-4906-8B6A-2A3736814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4163A-C9C0-4A03-9CD6-F16226E59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78B52-C04B-47A2-B589-782733632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1254C-47D3-40DF-AA62-D713B1EF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094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0FE4C-B16C-4A40-97C1-C1F63DCDF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365A4B-1C3D-4225-B1DF-2954AD7D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92A5A-91F2-4D6B-BF0D-AE8E72DB4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119DC-9BA0-4AFC-BCB5-A3888223E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A4759-1320-4824-B859-E7D4D47F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79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3C08E-7CEA-4887-9A58-2C25119AF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E5D0F-5FE5-46A2-B99A-0FF5EA135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9777A-04CF-4C81-B647-96D4F72AE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DBFD93-1600-4B43-AB9B-772BF827E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893D97-C9BE-426D-A04B-E49FA9CB5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F4EDE-7A32-43CC-97F6-BA1B338F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98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74876-ACF3-4B0C-94DA-F633D6B5D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F36C2-52AB-488E-A0E5-6CE604BBD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53E4E-4904-4A1E-9A0D-EBC3D2E9D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E8C546-06AE-464F-AEB1-41AFCA8B2B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3AFAFA-2987-48A2-9FD7-C83CCD16B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0D7A8F-3A71-48BD-94F0-EC2F1B55C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E21EFB-4703-4E28-85FC-3C873EC77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1B1BDE-3BBA-4A7A-B862-785AA5066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79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29E66-442D-4859-A07C-6212F095F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21A57-AAE5-48F1-ABBA-7BE173B09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539ADE-9D5C-444A-89A9-59C53F35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8BECE2-F55A-441C-9B8A-56E821A0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49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0F5D23-0D62-4063-859F-46FE4939B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1BFE14-03BD-4E4C-9629-0FD3B1775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682EF5-1D99-4896-8372-9F78CA31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5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C3D6-80BA-4CCF-825F-2C4CD20FF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E0E51-9F3E-4D62-82A1-0A3FDA6FE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B80FBD-807B-4DEC-B629-901D1646D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D40CE-B165-4E5C-9515-E6E9DD697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13B627-681C-4346-952E-A2E246B58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0BE7A-C6A2-4194-AB2E-EB2D28120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1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59EC4-ABCC-4695-9BE0-D4551D1F2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44075D-D26E-4BDF-BB73-D188B3642D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711B0-7C62-4B34-96F7-C295C77B6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121B3C-D20C-490E-88B2-2322F5E18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6AD03-08C5-40A9-A783-E5E52093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C36A4-4671-45CC-87F1-A8571AE5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9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B1A804-8C79-44DC-BD66-C74B62A6C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4FAF1-CD76-4EEE-8CF6-BDAE03E69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FD407-5DFC-46C5-A542-9AFEB8565E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99F8F-42EA-4348-B31A-105ADAC53E81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A5ED5-0B2F-4759-98FC-7027F6A3C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059A1-6FAF-40A2-B6A2-94926EFA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9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2152-4BE9-4E0C-8DAB-528CF916A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1336" y="1929468"/>
            <a:ext cx="11887200" cy="1499532"/>
          </a:xfrm>
        </p:spPr>
        <p:txBody>
          <a:bodyPr>
            <a:normAutofit/>
          </a:bodyPr>
          <a:lstStyle/>
          <a:p>
            <a:r>
              <a:rPr lang="en-US" sz="4800" dirty="0"/>
              <a:t>WF on </a:t>
            </a:r>
            <a:r>
              <a:rPr lang="en-US" sz="4800" dirty="0" err="1"/>
              <a:t>gNB</a:t>
            </a:r>
            <a:r>
              <a:rPr lang="en-US" sz="4800" dirty="0"/>
              <a:t> positioning measurement requirements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726442-076A-4C8F-93BA-9EAA63B10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949" y="4223092"/>
            <a:ext cx="11274805" cy="1162640"/>
          </a:xfrm>
        </p:spPr>
        <p:txBody>
          <a:bodyPr>
            <a:normAutofit/>
          </a:bodyPr>
          <a:lstStyle/>
          <a:p>
            <a:r>
              <a:rPr lang="en-US" sz="2800" dirty="0"/>
              <a:t>Ericsson</a:t>
            </a:r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E6CAC9C0-E692-4940-B639-D8B71E1D4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77" y="0"/>
            <a:ext cx="6203323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 97-e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Electronic Meeting, November 2-13, 2020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ja-JP" sz="2000" dirty="0">
                <a:latin typeface="Arial" charset="0"/>
                <a:ea typeface="Batang" pitchFamily="18" charset="-127"/>
                <a:cs typeface="Times New Roman" pitchFamily="18" charset="0"/>
              </a:rPr>
              <a:t>Agenda: 7.7</a:t>
            </a: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85D8C46A-C772-492A-BB32-0FEE317D8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5256" y="109537"/>
            <a:ext cx="1979912" cy="5221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R4-2017159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946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2031570" cy="645952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/>
              <a:t>Selection of option for </a:t>
            </a:r>
            <a:r>
              <a:rPr lang="en-US" sz="3600" b="1" dirty="0" err="1"/>
              <a:t>gNB</a:t>
            </a:r>
            <a:r>
              <a:rPr lang="en-US" sz="3600" b="1" dirty="0"/>
              <a:t> measurement accuracy requirements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>
                <a:ea typeface="Times New Roman" panose="02020603050405020304" pitchFamily="18" charset="0"/>
              </a:rPr>
              <a:t>Define measurement accuracy requirements for </a:t>
            </a:r>
            <a:endParaRPr lang="sv-SE" dirty="0">
              <a:ea typeface="SimSun" panose="02010600030101010101" pitchFamily="2" charset="-122"/>
            </a:endParaRPr>
          </a:p>
          <a:p>
            <a:pPr lvl="1" hangingPunct="0">
              <a:spcAft>
                <a:spcPts val="600"/>
              </a:spcAft>
            </a:pPr>
            <a:r>
              <a:rPr lang="en-GB" dirty="0">
                <a:ea typeface="Times New Roman" panose="02020603050405020304" pitchFamily="18" charset="0"/>
              </a:rPr>
              <a:t>SRS-RSRP </a:t>
            </a:r>
            <a:endParaRPr lang="sv-SE" dirty="0">
              <a:ea typeface="MS Mincho" panose="02020609040205080304" pitchFamily="49" charset="-128"/>
            </a:endParaRPr>
          </a:p>
          <a:p>
            <a:pPr lvl="1" hangingPunct="0">
              <a:spcAft>
                <a:spcPts val="600"/>
              </a:spcAft>
            </a:pPr>
            <a:r>
              <a:rPr lang="en-GB" dirty="0" err="1">
                <a:ea typeface="Times New Roman" panose="02020603050405020304" pitchFamily="18" charset="0"/>
              </a:rPr>
              <a:t>gNB</a:t>
            </a:r>
            <a:r>
              <a:rPr lang="en-GB" dirty="0">
                <a:ea typeface="Times New Roman" panose="02020603050405020304" pitchFamily="18" charset="0"/>
              </a:rPr>
              <a:t> Rx-Tx time difference</a:t>
            </a:r>
            <a:endParaRPr lang="sv-SE" dirty="0">
              <a:ea typeface="MS Mincho" panose="02020609040205080304" pitchFamily="49" charset="-128"/>
            </a:endParaRPr>
          </a:p>
          <a:p>
            <a:pPr hangingPunct="0">
              <a:spcAft>
                <a:spcPts val="600"/>
              </a:spcAft>
            </a:pPr>
            <a:r>
              <a:rPr lang="en-GB" dirty="0">
                <a:ea typeface="Times New Roman" panose="02020603050405020304" pitchFamily="18" charset="0"/>
              </a:rPr>
              <a:t>FFS: UL RTOA </a:t>
            </a:r>
            <a:endParaRPr lang="sv-SE" dirty="0">
              <a:ea typeface="MS Mincho" panose="02020609040205080304" pitchFamily="49" charset="-128"/>
            </a:endParaRPr>
          </a:p>
          <a:p>
            <a:pPr lvl="1" hangingPunct="0">
              <a:spcAft>
                <a:spcPts val="600"/>
              </a:spcAft>
            </a:pPr>
            <a:r>
              <a:rPr lang="en-GB" dirty="0">
                <a:ea typeface="Times New Roman" panose="02020603050405020304" pitchFamily="18" charset="0"/>
              </a:rPr>
              <a:t>Further investigate whether the accuracy requirements for </a:t>
            </a:r>
            <a:r>
              <a:rPr lang="en-GB" dirty="0" err="1">
                <a:ea typeface="Times New Roman" panose="02020603050405020304" pitchFamily="18" charset="0"/>
              </a:rPr>
              <a:t>gNB</a:t>
            </a:r>
            <a:r>
              <a:rPr lang="en-GB" dirty="0">
                <a:ea typeface="Times New Roman" panose="02020603050405020304" pitchFamily="18" charset="0"/>
              </a:rPr>
              <a:t> Rx-Tx can be reused. If there are no technical issues to reuse </a:t>
            </a:r>
            <a:r>
              <a:rPr lang="en-GB" dirty="0" err="1">
                <a:ea typeface="Times New Roman" panose="02020603050405020304" pitchFamily="18" charset="0"/>
              </a:rPr>
              <a:t>gNB</a:t>
            </a:r>
            <a:r>
              <a:rPr lang="en-GB" dirty="0">
                <a:ea typeface="Times New Roman" panose="02020603050405020304" pitchFamily="18" charset="0"/>
              </a:rPr>
              <a:t> Rx-Tx time difference requirements, then the UL RTOA requirements will be defined.</a:t>
            </a:r>
            <a:endParaRPr lang="sv-SE" dirty="0">
              <a:ea typeface="MS Mincho" panose="02020609040205080304" pitchFamily="49" charset="-128"/>
            </a:endParaRPr>
          </a:p>
          <a:p>
            <a:pPr>
              <a:spcAft>
                <a:spcPts val="900"/>
              </a:spcAft>
            </a:pPr>
            <a:r>
              <a:rPr lang="en-GB" dirty="0">
                <a:ea typeface="SimSun" panose="02010600030101010101" pitchFamily="2" charset="-122"/>
              </a:rPr>
              <a:t>Further study the impact from non-guaranteed SRS transmission for different methods</a:t>
            </a:r>
            <a:endParaRPr lang="sv-SE" dirty="0">
              <a:ea typeface="SimSun" panose="02010600030101010101" pitchFamily="2" charset="-122"/>
            </a:endParaRPr>
          </a:p>
          <a:p>
            <a:pPr hangingPunct="0"/>
            <a:endParaRPr lang="en-GB" dirty="0"/>
          </a:p>
          <a:p>
            <a:pPr lvl="1" hangingPunct="0"/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571028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Optionality of gNB accuracy requirements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pPr>
              <a:spcAft>
                <a:spcPts val="900"/>
              </a:spcAft>
              <a:tabLst>
                <a:tab pos="3420745" algn="l"/>
              </a:tabLst>
            </a:pPr>
            <a:r>
              <a:rPr lang="en-GB" dirty="0" err="1">
                <a:ea typeface="SimSun" panose="02010600030101010101" pitchFamily="2" charset="-122"/>
              </a:rPr>
              <a:t>gNB</a:t>
            </a:r>
            <a:r>
              <a:rPr lang="en-GB" dirty="0">
                <a:ea typeface="SimSun" panose="02010600030101010101" pitchFamily="2" charset="-122"/>
              </a:rPr>
              <a:t> shall meet accuracy requirements for supported positioning measurement for the test configurations (e.g. CBW, SRS configurations, etc) declared by the manufacturer</a:t>
            </a:r>
            <a:endParaRPr lang="sv-SE" dirty="0">
              <a:ea typeface="SimSun" panose="02010600030101010101" pitchFamily="2" charset="-122"/>
            </a:endParaRPr>
          </a:p>
          <a:p>
            <a:endParaRPr lang="en-US" dirty="0"/>
          </a:p>
          <a:p>
            <a:pPr marL="0" indent="0" hangingPunc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3712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Side conditions for </a:t>
            </a:r>
            <a:r>
              <a:rPr lang="en-US" b="1" dirty="0" err="1"/>
              <a:t>gNB</a:t>
            </a:r>
            <a:r>
              <a:rPr lang="en-US" b="1" dirty="0"/>
              <a:t> measurement accuracy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75063"/>
            <a:ext cx="12192000" cy="6028409"/>
          </a:xfrm>
        </p:spPr>
        <p:txBody>
          <a:bodyPr>
            <a:normAutofit/>
          </a:bodyPr>
          <a:lstStyle/>
          <a:p>
            <a:pPr>
              <a:spcAft>
                <a:spcPts val="900"/>
              </a:spcAft>
              <a:tabLst>
                <a:tab pos="3420745" algn="l"/>
              </a:tabLst>
            </a:pPr>
            <a:r>
              <a:rPr lang="en-GB" dirty="0">
                <a:ea typeface="SimSun" panose="02010600030101010101" pitchFamily="2" charset="-122"/>
              </a:rPr>
              <a:t>Accuracy is defined for two different side conditions (two sets of Es/</a:t>
            </a:r>
            <a:r>
              <a:rPr lang="en-GB" dirty="0" err="1">
                <a:ea typeface="SimSun" panose="02010600030101010101" pitchFamily="2" charset="-122"/>
              </a:rPr>
              <a:t>Iot</a:t>
            </a:r>
            <a:r>
              <a:rPr lang="en-GB" dirty="0">
                <a:ea typeface="SimSun" panose="02010600030101010101" pitchFamily="2" charset="-122"/>
              </a:rPr>
              <a:t>)</a:t>
            </a:r>
            <a:endParaRPr lang="sv-SE" dirty="0">
              <a:ea typeface="SimSun" panose="02010600030101010101" pitchFamily="2" charset="-122"/>
            </a:endParaRPr>
          </a:p>
          <a:p>
            <a:pPr lvl="1" hangingPunct="0">
              <a:spcAft>
                <a:spcPts val="900"/>
              </a:spcAft>
              <a:tabLst>
                <a:tab pos="3420745" algn="l"/>
              </a:tabLst>
            </a:pPr>
            <a:r>
              <a:rPr lang="en-US" dirty="0">
                <a:ea typeface="Yu Mincho" panose="02020400000000000000" pitchFamily="18" charset="-128"/>
              </a:rPr>
              <a:t>High SNR side condition (Es/Iot1) which corresponds to for example typical serving cell conditions or low interference neighbor cell conditions		</a:t>
            </a:r>
            <a:endParaRPr lang="sv-SE" dirty="0">
              <a:ea typeface="MS Mincho" panose="02020609040205080304" pitchFamily="49" charset="-128"/>
            </a:endParaRPr>
          </a:p>
          <a:p>
            <a:pPr lvl="1" hangingPunct="0">
              <a:spcAft>
                <a:spcPts val="900"/>
              </a:spcAft>
            </a:pPr>
            <a:r>
              <a:rPr lang="en-US" dirty="0">
                <a:ea typeface="Yu Mincho" panose="02020400000000000000" pitchFamily="18" charset="-128"/>
              </a:rPr>
              <a:t>Low SNR side condition (Es/Iot2) which corresponds to for example typical neighbor cell conditions</a:t>
            </a:r>
          </a:p>
          <a:p>
            <a:pPr hangingPunct="0">
              <a:spcAft>
                <a:spcPts val="900"/>
              </a:spcAft>
            </a:pPr>
            <a:r>
              <a:rPr lang="en-US" dirty="0">
                <a:ea typeface="Yu Mincho" panose="02020400000000000000" pitchFamily="18" charset="-128"/>
              </a:rPr>
              <a:t>Es/Iot1 and Es/Iot2 are to be derived based on system simulations</a:t>
            </a:r>
            <a:endParaRPr lang="sv-SE" dirty="0">
              <a:ea typeface="MS Mincho" panose="02020609040205080304" pitchFamily="49" charset="-128"/>
            </a:endParaRPr>
          </a:p>
          <a:p>
            <a:pPr hangingPunct="0">
              <a:spcAft>
                <a:spcPts val="900"/>
              </a:spcAft>
            </a:pPr>
            <a:r>
              <a:rPr lang="sv-SE" dirty="0">
                <a:ea typeface="MS Mincho" panose="02020609040205080304" pitchFamily="49" charset="-128"/>
              </a:rPr>
              <a:t>Values of </a:t>
            </a:r>
            <a:r>
              <a:rPr lang="en-US" dirty="0">
                <a:ea typeface="Yu Mincho" panose="02020400000000000000" pitchFamily="18" charset="-128"/>
              </a:rPr>
              <a:t>Es/Iot1 and Es/Iot2 are FFS. </a:t>
            </a:r>
            <a:endParaRPr lang="sv-SE" dirty="0">
              <a:ea typeface="MS Mincho" panose="02020609040205080304" pitchFamily="49" charset="-128"/>
            </a:endParaRP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58432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Beam configuration for </a:t>
            </a:r>
            <a:r>
              <a:rPr lang="en-US" b="1" dirty="0" err="1"/>
              <a:t>gNB</a:t>
            </a:r>
            <a:r>
              <a:rPr lang="en-US" b="1" dirty="0"/>
              <a:t> measurement accuracy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88274"/>
            <a:ext cx="12192000" cy="5915198"/>
          </a:xfrm>
        </p:spPr>
        <p:txBody>
          <a:bodyPr>
            <a:normAutofit fontScale="92500"/>
          </a:bodyPr>
          <a:lstStyle/>
          <a:p>
            <a:r>
              <a:rPr lang="en-US" dirty="0"/>
              <a:t>Antenna beam configuration assumption for </a:t>
            </a:r>
            <a:r>
              <a:rPr lang="en-US" dirty="0" err="1"/>
              <a:t>gNB</a:t>
            </a:r>
            <a:r>
              <a:rPr lang="en-US" dirty="0"/>
              <a:t> positioning measurement accuracy follows the approach used in BS specifications: TS 38.104 and TS 38.141-1/2.</a:t>
            </a:r>
          </a:p>
          <a:p>
            <a:r>
              <a:rPr lang="en-US" dirty="0"/>
              <a:t>FFS: which of following options correspond to antenna beam configuration assumption in BS specifications for defining </a:t>
            </a:r>
            <a:r>
              <a:rPr lang="en-US" dirty="0" err="1"/>
              <a:t>gNB</a:t>
            </a:r>
            <a:r>
              <a:rPr lang="en-US" dirty="0"/>
              <a:t> positioning measurement accuracy:</a:t>
            </a:r>
          </a:p>
          <a:p>
            <a:pPr lvl="1" hangingPunct="0"/>
            <a:r>
              <a:rPr lang="en-US" dirty="0"/>
              <a:t>Option 1: </a:t>
            </a:r>
          </a:p>
          <a:p>
            <a:pPr lvl="2" hangingPunct="0"/>
            <a:r>
              <a:rPr lang="en-US" dirty="0"/>
              <a:t>Fixed antenna beams are assumed in </a:t>
            </a:r>
            <a:r>
              <a:rPr lang="en-US" dirty="0" err="1"/>
              <a:t>gNB</a:t>
            </a:r>
            <a:r>
              <a:rPr lang="en-US" dirty="0"/>
              <a:t> for deriving accuracy</a:t>
            </a:r>
          </a:p>
          <a:p>
            <a:pPr lvl="1" hangingPunct="0"/>
            <a:r>
              <a:rPr lang="en-US" dirty="0"/>
              <a:t>Option 2: </a:t>
            </a:r>
          </a:p>
          <a:p>
            <a:pPr lvl="2" hangingPunct="0"/>
            <a:r>
              <a:rPr lang="en-US" dirty="0"/>
              <a:t>Accuracy does not depend on antenna beam configuration in </a:t>
            </a:r>
            <a:r>
              <a:rPr lang="en-US" dirty="0" err="1"/>
              <a:t>gNB</a:t>
            </a:r>
            <a:r>
              <a:rPr lang="en-US" dirty="0"/>
              <a:t> i.e. do not assume fixed </a:t>
            </a:r>
            <a:r>
              <a:rPr lang="en-US" dirty="0" err="1"/>
              <a:t>gNB</a:t>
            </a:r>
            <a:r>
              <a:rPr lang="en-US" dirty="0"/>
              <a:t> antenna beams </a:t>
            </a:r>
          </a:p>
          <a:p>
            <a:pPr lvl="1" hangingPunct="0"/>
            <a:r>
              <a:rPr lang="en-GB" dirty="0"/>
              <a:t>Option 3: </a:t>
            </a:r>
            <a:endParaRPr lang="sv-SE" dirty="0"/>
          </a:p>
          <a:p>
            <a:pPr lvl="2"/>
            <a:r>
              <a:rPr lang="en-GB" dirty="0" err="1"/>
              <a:t>gNB</a:t>
            </a:r>
            <a:r>
              <a:rPr lang="en-GB" dirty="0"/>
              <a:t> antenna beam configuration is not needed in the requirement definition</a:t>
            </a:r>
            <a:endParaRPr lang="sv-SE" dirty="0"/>
          </a:p>
          <a:p>
            <a:pPr hangingPunct="0"/>
            <a:r>
              <a:rPr lang="en-GB" dirty="0"/>
              <a:t>Candidate options if the above option 1 is adopted:</a:t>
            </a:r>
          </a:p>
          <a:p>
            <a:pPr lvl="1" hangingPunct="0"/>
            <a:r>
              <a:rPr lang="en-US" dirty="0"/>
              <a:t>Option 1: </a:t>
            </a:r>
          </a:p>
          <a:p>
            <a:pPr lvl="2" hangingPunct="0"/>
            <a:r>
              <a:rPr lang="en-US" dirty="0"/>
              <a:t>Accuracy applies provided beam peak/main beam lobe is directed towards the UE in FR1 and FR2.</a:t>
            </a:r>
          </a:p>
          <a:p>
            <a:pPr lvl="1" hangingPunct="0"/>
            <a:r>
              <a:rPr lang="en-US" dirty="0"/>
              <a:t>Other options not precluded</a:t>
            </a:r>
          </a:p>
        </p:txBody>
      </p:sp>
    </p:spTree>
    <p:extLst>
      <p:ext uri="{BB962C8B-B14F-4D97-AF65-F5344CB8AC3E}">
        <p14:creationId xmlns:p14="http://schemas.microsoft.com/office/powerpoint/2010/main" val="31900300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SRS configurations for </a:t>
            </a:r>
            <a:r>
              <a:rPr lang="en-US" b="1" dirty="0" err="1"/>
              <a:t>gNB</a:t>
            </a:r>
            <a:r>
              <a:rPr lang="en-US" b="1" dirty="0"/>
              <a:t> measurement accuracy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pPr hangingPunct="0">
              <a:spcAft>
                <a:spcPts val="900"/>
              </a:spcAft>
            </a:pPr>
            <a:r>
              <a:rPr lang="en-US" dirty="0">
                <a:ea typeface="DengXian" panose="02010600030101010101" pitchFamily="2" charset="-122"/>
                <a:cs typeface="Times New Roman" panose="02020603050405020304" pitchFamily="18" charset="0"/>
              </a:rPr>
              <a:t>Accuracy is defined only for subset of suitable SRS configurations and is met for only subset of SRS configurations declared by the manufacturer. </a:t>
            </a:r>
            <a:endParaRPr lang="sv-SE" dirty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r>
              <a:rPr lang="en-US" dirty="0">
                <a:ea typeface="DengXian" panose="02010600030101010101" pitchFamily="2" charset="-122"/>
                <a:cs typeface="Times New Roman" panose="02020603050405020304" pitchFamily="18" charset="0"/>
              </a:rPr>
              <a:t>Subset of suitable SRS configurations are derived based on link simulations (uphold earlier agreement at RAN4#96-e in R4-2012140).</a:t>
            </a:r>
            <a:endParaRPr lang="sv-SE" dirty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endParaRPr lang="sv-SE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91212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4528"/>
            <a:ext cx="12061371" cy="645952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SRS configuration parameters for </a:t>
            </a:r>
            <a:r>
              <a:rPr lang="en-US" sz="3600" b="1" dirty="0" err="1"/>
              <a:t>gNB</a:t>
            </a:r>
            <a:r>
              <a:rPr lang="en-US" sz="3600" b="1" dirty="0"/>
              <a:t> measurement accuracy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322058"/>
            <a:ext cx="9126583" cy="645952"/>
          </a:xfrm>
        </p:spPr>
        <p:txBody>
          <a:bodyPr>
            <a:normAutofit fontScale="70000" lnSpcReduction="20000"/>
          </a:bodyPr>
          <a:lstStyle/>
          <a:p>
            <a:pPr hangingPunct="0">
              <a:spcBef>
                <a:spcPts val="0"/>
              </a:spcBef>
              <a:spcAft>
                <a:spcPts val="600"/>
              </a:spcAft>
            </a:pPr>
            <a:r>
              <a:rPr lang="en-US" dirty="0">
                <a:ea typeface="DengXian" panose="02010600030101010101" pitchFamily="2" charset="-122"/>
                <a:cs typeface="Times New Roman" panose="02020603050405020304" pitchFamily="18" charset="0"/>
              </a:rPr>
              <a:t>FFS: Other/remaining SRS configuration parameters: </a:t>
            </a:r>
          </a:p>
          <a:p>
            <a:pPr lvl="1" hangingPunct="0">
              <a:spcBef>
                <a:spcPts val="0"/>
              </a:spcBef>
              <a:spcAft>
                <a:spcPts val="600"/>
              </a:spcAft>
            </a:pPr>
            <a:r>
              <a:rPr lang="en-US" dirty="0">
                <a:ea typeface="DengXian" panose="02010600030101010101" pitchFamily="2" charset="-122"/>
                <a:cs typeface="Times New Roman" panose="02020603050405020304" pitchFamily="18" charset="0"/>
              </a:rPr>
              <a:t>Candidate options for other SRS parameters:</a:t>
            </a:r>
            <a:endParaRPr lang="sv-SE" dirty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endParaRPr lang="sv-SE" dirty="0">
              <a:cs typeface="Times New Roman" panose="02020603050405020304" pitchFamily="18" charset="0"/>
            </a:endParaRP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5DCE9380-5C33-462E-9C89-7B321888AB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642245"/>
              </p:ext>
            </p:extLst>
          </p:nvPr>
        </p:nvGraphicFramePr>
        <p:xfrm>
          <a:off x="1445623" y="1159175"/>
          <a:ext cx="7132322" cy="9991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66161">
                  <a:extLst>
                    <a:ext uri="{9D8B030D-6E8A-4147-A177-3AD203B41FA5}">
                      <a16:colId xmlns:a16="http://schemas.microsoft.com/office/drawing/2014/main" val="3573855123"/>
                    </a:ext>
                  </a:extLst>
                </a:gridCol>
                <a:gridCol w="3566161">
                  <a:extLst>
                    <a:ext uri="{9D8B030D-6E8A-4147-A177-3AD203B41FA5}">
                      <a16:colId xmlns:a16="http://schemas.microsoft.com/office/drawing/2014/main" val="4107782153"/>
                    </a:ext>
                  </a:extLst>
                </a:gridCol>
              </a:tblGrid>
              <a:tr h="199829">
                <a:tc>
                  <a:txBody>
                    <a:bodyPr/>
                    <a:lstStyle/>
                    <a:p>
                      <a:pPr marL="226695" algn="ctr" fontAlgn="base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SRS configuration parameters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6695" algn="ctr" fontAlgn="base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Value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36672292"/>
                  </a:ext>
                </a:extLst>
              </a:tr>
              <a:tr h="199829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  <a:ea typeface="Yu Mincho" panose="02020400000000000000" pitchFamily="18" charset="-128"/>
                        </a:rPr>
                        <a:t>Number of SRS Resource sets</a:t>
                      </a:r>
                      <a:endParaRPr lang="sv-SE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algn="ctr" fontAlgn="base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  <a:ea typeface="Yu Mincho" panose="02020400000000000000" pitchFamily="18" charset="-128"/>
                        </a:rPr>
                        <a:t>1</a:t>
                      </a:r>
                      <a:endParaRPr lang="sv-SE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06383758"/>
                  </a:ext>
                </a:extLst>
              </a:tr>
              <a:tr h="199829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  <a:ea typeface="Yu Mincho" panose="02020400000000000000" pitchFamily="18" charset="-128"/>
                        </a:rPr>
                        <a:t>Number of SRS resources within one SRS resource set</a:t>
                      </a:r>
                      <a:endParaRPr lang="sv-SE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algn="ctr" fontAlgn="base"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  <a:ea typeface="Yu Mincho" panose="02020400000000000000" pitchFamily="18" charset="-128"/>
                        </a:rPr>
                        <a:t>1</a:t>
                      </a:r>
                      <a:endParaRPr lang="sv-SE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09456733"/>
                  </a:ext>
                </a:extLst>
              </a:tr>
              <a:tr h="199829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  <a:ea typeface="Yu Mincho" panose="02020400000000000000" pitchFamily="18" charset="-128"/>
                        </a:rPr>
                        <a:t>SRS repetition factor</a:t>
                      </a:r>
                      <a:endParaRPr lang="sv-SE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algn="ctr" fontAlgn="base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  <a:ea typeface="Yu Mincho" panose="02020400000000000000" pitchFamily="18" charset="-128"/>
                        </a:rPr>
                        <a:t>1</a:t>
                      </a:r>
                      <a:endParaRPr lang="sv-SE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8720852"/>
                  </a:ext>
                </a:extLst>
              </a:tr>
              <a:tr h="199829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  <a:ea typeface="Yu Mincho" panose="02020400000000000000" pitchFamily="18" charset="-128"/>
                        </a:rPr>
                        <a:t>SRS frequency hopping</a:t>
                      </a:r>
                      <a:endParaRPr lang="sv-SE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algn="ctr" fontAlgn="base"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  <a:ea typeface="Yu Mincho" panose="02020400000000000000" pitchFamily="18" charset="-128"/>
                        </a:rPr>
                        <a:t>OFF</a:t>
                      </a:r>
                      <a:endParaRPr lang="sv-SE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88525489"/>
                  </a:ext>
                </a:extLst>
              </a:tr>
            </a:tbl>
          </a:graphicData>
        </a:graphic>
      </p:graphicFrame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0A7821DC-2872-4D65-9373-8671D89143FE}"/>
              </a:ext>
            </a:extLst>
          </p:cNvPr>
          <p:cNvSpPr txBox="1">
            <a:spLocks/>
          </p:cNvSpPr>
          <p:nvPr/>
        </p:nvSpPr>
        <p:spPr>
          <a:xfrm>
            <a:off x="65314" y="713694"/>
            <a:ext cx="12192000" cy="43034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>
              <a:spcAft>
                <a:spcPts val="900"/>
              </a:spcAft>
            </a:pPr>
            <a:r>
              <a:rPr lang="en-US" dirty="0">
                <a:ea typeface="DengXian" panose="02010600030101010101" pitchFamily="2" charset="-122"/>
                <a:cs typeface="Times New Roman" panose="02020603050405020304" pitchFamily="18" charset="0"/>
              </a:rPr>
              <a:t>SRS configuration parameters in the following table are agreed for FR1 and FR2:</a:t>
            </a:r>
            <a:endParaRPr lang="sv-SE" dirty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endParaRPr lang="sv-SE" dirty="0">
              <a:cs typeface="Times New Roman" panose="02020603050405020304" pitchFamily="18" charset="0"/>
            </a:endParaRPr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D01ACB21-009A-46CC-9920-38635A928EE5}"/>
              </a:ext>
            </a:extLst>
          </p:cNvPr>
          <p:cNvSpPr txBox="1">
            <a:spLocks/>
          </p:cNvSpPr>
          <p:nvPr/>
        </p:nvSpPr>
        <p:spPr>
          <a:xfrm>
            <a:off x="1267098" y="2945530"/>
            <a:ext cx="1589314" cy="413097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>
              <a:spcAft>
                <a:spcPts val="900"/>
              </a:spcAft>
            </a:pPr>
            <a:r>
              <a:rPr lang="en-US" dirty="0">
                <a:ea typeface="DengXian" panose="02010600030101010101" pitchFamily="2" charset="-122"/>
                <a:cs typeface="Times New Roman" panose="02020603050405020304" pitchFamily="18" charset="0"/>
              </a:rPr>
              <a:t>Option 1:</a:t>
            </a:r>
            <a:endParaRPr lang="sv-SE" dirty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endParaRPr lang="sv-SE" dirty="0">
              <a:cs typeface="Times New Roman" panose="02020603050405020304" pitchFamily="18" charset="0"/>
            </a:endParaRP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0C01379F-BBB7-49CF-B03C-84781D04C7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4555966"/>
              </p:ext>
            </p:extLst>
          </p:nvPr>
        </p:nvGraphicFramePr>
        <p:xfrm>
          <a:off x="1267098" y="3198505"/>
          <a:ext cx="9470568" cy="23527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2741">
                  <a:extLst>
                    <a:ext uri="{9D8B030D-6E8A-4147-A177-3AD203B41FA5}">
                      <a16:colId xmlns:a16="http://schemas.microsoft.com/office/drawing/2014/main" val="1987216680"/>
                    </a:ext>
                  </a:extLst>
                </a:gridCol>
                <a:gridCol w="2301977">
                  <a:extLst>
                    <a:ext uri="{9D8B030D-6E8A-4147-A177-3AD203B41FA5}">
                      <a16:colId xmlns:a16="http://schemas.microsoft.com/office/drawing/2014/main" val="1575362227"/>
                    </a:ext>
                  </a:extLst>
                </a:gridCol>
                <a:gridCol w="1630566">
                  <a:extLst>
                    <a:ext uri="{9D8B030D-6E8A-4147-A177-3AD203B41FA5}">
                      <a16:colId xmlns:a16="http://schemas.microsoft.com/office/drawing/2014/main" val="2599871048"/>
                    </a:ext>
                  </a:extLst>
                </a:gridCol>
                <a:gridCol w="2367642">
                  <a:extLst>
                    <a:ext uri="{9D8B030D-6E8A-4147-A177-3AD203B41FA5}">
                      <a16:colId xmlns:a16="http://schemas.microsoft.com/office/drawing/2014/main" val="4158212275"/>
                    </a:ext>
                  </a:extLst>
                </a:gridCol>
                <a:gridCol w="2367642">
                  <a:extLst>
                    <a:ext uri="{9D8B030D-6E8A-4147-A177-3AD203B41FA5}">
                      <a16:colId xmlns:a16="http://schemas.microsoft.com/office/drawing/2014/main" val="2380891390"/>
                    </a:ext>
                  </a:extLst>
                </a:gridCol>
              </a:tblGrid>
              <a:tr h="219122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+mn-lt"/>
                          <a:ea typeface="Batang" panose="02030600000101010101" pitchFamily="18" charset="-127"/>
                        </a:rPr>
                        <a:t>FR</a:t>
                      </a:r>
                      <a:endParaRPr lang="sv-SE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effectLst/>
                          <a:latin typeface="+mn-lt"/>
                          <a:ea typeface="Batang" panose="02030600000101010101" pitchFamily="18" charset="-127"/>
                        </a:rPr>
                        <a:t>Bandwidth SRS  [MHz] / SCS [kHz]</a:t>
                      </a:r>
                      <a:endParaRPr lang="sv-SE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+mn-lt"/>
                          <a:ea typeface="Yu Mincho" panose="02020400000000000000" pitchFamily="18" charset="-128"/>
                        </a:rPr>
                        <a:t>SRS comb size</a:t>
                      </a:r>
                      <a:endParaRPr lang="sv-SE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+mn-lt"/>
                          <a:ea typeface="Yu Mincho" panose="02020400000000000000" pitchFamily="18" charset="-128"/>
                        </a:rPr>
                        <a:t>No. of SRS symbols</a:t>
                      </a:r>
                      <a:endParaRPr lang="sv-SE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+mn-lt"/>
                          <a:ea typeface="Yu Mincho" panose="02020400000000000000" pitchFamily="18" charset="-128"/>
                        </a:rPr>
                        <a:t>SRS resource periodicity T</a:t>
                      </a:r>
                      <a:r>
                        <a:rPr lang="en-GB" sz="1000" b="1" baseline="-25000" dirty="0">
                          <a:effectLst/>
                          <a:latin typeface="+mn-lt"/>
                          <a:ea typeface="Yu Mincho" panose="02020400000000000000" pitchFamily="18" charset="-128"/>
                        </a:rPr>
                        <a:t>SRS </a:t>
                      </a:r>
                      <a:r>
                        <a:rPr lang="en-GB" sz="1000" b="1" dirty="0">
                          <a:effectLst/>
                          <a:latin typeface="+mn-lt"/>
                          <a:ea typeface="Yu Mincho" panose="02020400000000000000" pitchFamily="18" charset="-128"/>
                        </a:rPr>
                        <a:t>[slots]</a:t>
                      </a:r>
                      <a:endParaRPr lang="sv-SE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24145755"/>
                  </a:ext>
                </a:extLst>
              </a:tr>
              <a:tr h="171691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latin typeface="+mn-lt"/>
                        </a:rPr>
                        <a:t>FR1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+mn-lt"/>
                          <a:ea typeface="Yu Mincho" panose="02020400000000000000" pitchFamily="18" charset="-128"/>
                        </a:rPr>
                        <a:t>5 / 15</a:t>
                      </a:r>
                      <a:endParaRPr lang="sv-SE" sz="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+mn-lt"/>
                          <a:ea typeface="Yu Mincho" panose="02020400000000000000" pitchFamily="18" charset="-128"/>
                        </a:rPr>
                        <a:t>Com4</a:t>
                      </a:r>
                      <a:endParaRPr lang="sv-SE" sz="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+mn-lt"/>
                          <a:ea typeface="Yu Mincho" panose="02020400000000000000" pitchFamily="18" charset="-128"/>
                        </a:rPr>
                        <a:t>4</a:t>
                      </a:r>
                      <a:endParaRPr lang="sv-SE" sz="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+mn-lt"/>
                          <a:ea typeface="Yu Mincho" panose="02020400000000000000" pitchFamily="18" charset="-128"/>
                        </a:rPr>
                        <a:t>160</a:t>
                      </a:r>
                      <a:endParaRPr lang="sv-SE" sz="8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6439660"/>
                  </a:ext>
                </a:extLst>
              </a:tr>
              <a:tr h="1716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FR1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+mn-lt"/>
                          <a:ea typeface="Yu Mincho" panose="02020400000000000000" pitchFamily="18" charset="-128"/>
                        </a:rPr>
                        <a:t>20 / 15</a:t>
                      </a:r>
                      <a:endParaRPr lang="sv-SE" sz="8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+mn-lt"/>
                          <a:ea typeface="Yu Mincho" panose="02020400000000000000" pitchFamily="18" charset="-128"/>
                        </a:rPr>
                        <a:t>Com2</a:t>
                      </a:r>
                      <a:endParaRPr lang="sv-SE" sz="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+mn-lt"/>
                          <a:ea typeface="Yu Mincho" panose="02020400000000000000" pitchFamily="18" charset="-128"/>
                        </a:rPr>
                        <a:t>2</a:t>
                      </a:r>
                      <a:endParaRPr lang="sv-SE" sz="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+mn-lt"/>
                          <a:ea typeface="Yu Mincho" panose="02020400000000000000" pitchFamily="18" charset="-128"/>
                        </a:rPr>
                        <a:t>160</a:t>
                      </a:r>
                      <a:endParaRPr lang="sv-SE" sz="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752842"/>
                  </a:ext>
                </a:extLst>
              </a:tr>
              <a:tr h="1716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FR1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+mn-lt"/>
                          <a:ea typeface="Yu Mincho" panose="02020400000000000000" pitchFamily="18" charset="-128"/>
                        </a:rPr>
                        <a:t>20 / 30</a:t>
                      </a:r>
                      <a:endParaRPr lang="sv-SE" sz="8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+mn-lt"/>
                          <a:ea typeface="Yu Mincho" panose="02020400000000000000" pitchFamily="18" charset="-128"/>
                        </a:rPr>
                        <a:t>Com4</a:t>
                      </a:r>
                      <a:endParaRPr lang="sv-SE" sz="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+mn-lt"/>
                          <a:ea typeface="Yu Mincho" panose="02020400000000000000" pitchFamily="18" charset="-128"/>
                        </a:rPr>
                        <a:t>4</a:t>
                      </a:r>
                      <a:endParaRPr lang="sv-SE" sz="8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+mn-lt"/>
                          <a:ea typeface="Yu Mincho" panose="02020400000000000000" pitchFamily="18" charset="-128"/>
                        </a:rPr>
                        <a:t>160</a:t>
                      </a:r>
                      <a:endParaRPr lang="sv-SE" sz="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15411873"/>
                  </a:ext>
                </a:extLst>
              </a:tr>
              <a:tr h="1716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FR1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+mn-lt"/>
                          <a:ea typeface="Yu Mincho" panose="02020400000000000000" pitchFamily="18" charset="-128"/>
                        </a:rPr>
                        <a:t>20 / 30</a:t>
                      </a:r>
                      <a:endParaRPr lang="sv-SE" sz="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+mn-lt"/>
                          <a:ea typeface="Yu Mincho" panose="02020400000000000000" pitchFamily="18" charset="-128"/>
                        </a:rPr>
                        <a:t>Com8</a:t>
                      </a:r>
                      <a:endParaRPr lang="sv-SE" sz="8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+mn-lt"/>
                          <a:ea typeface="Yu Mincho" panose="02020400000000000000" pitchFamily="18" charset="-128"/>
                        </a:rPr>
                        <a:t>8</a:t>
                      </a:r>
                      <a:endParaRPr lang="sv-SE" sz="8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+mn-lt"/>
                          <a:ea typeface="Yu Mincho" panose="02020400000000000000" pitchFamily="18" charset="-128"/>
                        </a:rPr>
                        <a:t>40</a:t>
                      </a:r>
                      <a:endParaRPr lang="sv-SE" sz="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78872042"/>
                  </a:ext>
                </a:extLst>
              </a:tr>
              <a:tr h="1716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FR1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+mn-lt"/>
                          <a:ea typeface="Yu Mincho" panose="02020400000000000000" pitchFamily="18" charset="-128"/>
                        </a:rPr>
                        <a:t>20 / 60</a:t>
                      </a:r>
                      <a:endParaRPr lang="sv-SE" sz="8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+mn-lt"/>
                          <a:ea typeface="Yu Mincho" panose="02020400000000000000" pitchFamily="18" charset="-128"/>
                        </a:rPr>
                        <a:t>Com8</a:t>
                      </a:r>
                      <a:endParaRPr lang="sv-SE" sz="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+mn-lt"/>
                          <a:ea typeface="Yu Mincho" panose="02020400000000000000" pitchFamily="18" charset="-128"/>
                        </a:rPr>
                        <a:t>8</a:t>
                      </a:r>
                      <a:endParaRPr lang="sv-SE" sz="8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+mn-lt"/>
                          <a:ea typeface="Yu Mincho" panose="02020400000000000000" pitchFamily="18" charset="-128"/>
                        </a:rPr>
                        <a:t>40</a:t>
                      </a:r>
                      <a:endParaRPr lang="sv-SE" sz="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65781972"/>
                  </a:ext>
                </a:extLst>
              </a:tr>
              <a:tr h="1716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FR1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+mn-lt"/>
                          <a:ea typeface="Yu Mincho" panose="02020400000000000000" pitchFamily="18" charset="-128"/>
                        </a:rPr>
                        <a:t>100</a:t>
                      </a:r>
                      <a:endParaRPr lang="sv-SE" sz="8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+mn-lt"/>
                          <a:ea typeface="Yu Mincho" panose="02020400000000000000" pitchFamily="18" charset="-128"/>
                        </a:rPr>
                        <a:t>Com4</a:t>
                      </a:r>
                      <a:endParaRPr lang="sv-SE" sz="8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+mn-lt"/>
                          <a:ea typeface="Yu Mincho" panose="02020400000000000000" pitchFamily="18" charset="-128"/>
                        </a:rPr>
                        <a:t>4</a:t>
                      </a:r>
                      <a:endParaRPr lang="sv-SE" sz="8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+mn-lt"/>
                          <a:ea typeface="Yu Mincho" panose="02020400000000000000" pitchFamily="18" charset="-128"/>
                        </a:rPr>
                        <a:t>40</a:t>
                      </a:r>
                      <a:endParaRPr lang="sv-SE" sz="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35462113"/>
                  </a:ext>
                </a:extLst>
              </a:tr>
              <a:tr h="171691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latin typeface="+mn-lt"/>
                        </a:rPr>
                        <a:t>FR2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50 / 60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Com8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8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40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08812933"/>
                  </a:ext>
                </a:extLst>
              </a:tr>
              <a:tr h="1716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FR2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50 / 120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Com8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8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40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91611359"/>
                  </a:ext>
                </a:extLst>
              </a:tr>
              <a:tr h="1716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FR2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200 / 60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Com8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8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40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58296306"/>
                  </a:ext>
                </a:extLst>
              </a:tr>
              <a:tr h="1716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FR2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400 / 120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Com8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8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40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62366299"/>
                  </a:ext>
                </a:extLst>
              </a:tr>
            </a:tbl>
          </a:graphicData>
        </a:graphic>
      </p:graphicFrame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F4B98018-87AB-44C7-9EA9-7423B7F361DE}"/>
              </a:ext>
            </a:extLst>
          </p:cNvPr>
          <p:cNvSpPr txBox="1">
            <a:spLocks/>
          </p:cNvSpPr>
          <p:nvPr/>
        </p:nvSpPr>
        <p:spPr>
          <a:xfrm>
            <a:off x="1049383" y="5754827"/>
            <a:ext cx="8434251" cy="102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>
              <a:spcAft>
                <a:spcPts val="900"/>
              </a:spcAft>
            </a:pPr>
            <a:r>
              <a:rPr lang="en-US" dirty="0">
                <a:ea typeface="DengXian" panose="02010600030101010101" pitchFamily="2" charset="-122"/>
                <a:cs typeface="Times New Roman" panose="02020603050405020304" pitchFamily="18" charset="0"/>
              </a:rPr>
              <a:t>Option 2:</a:t>
            </a:r>
          </a:p>
          <a:p>
            <a:pPr lvl="1" hangingPunct="0">
              <a:spcBef>
                <a:spcPts val="0"/>
              </a:spcBef>
            </a:pPr>
            <a:r>
              <a:rPr lang="en-US" dirty="0">
                <a:ea typeface="DengXian" panose="02010600030101010101" pitchFamily="2" charset="-122"/>
                <a:cs typeface="Times New Roman" panose="02020603050405020304" pitchFamily="18" charset="0"/>
              </a:rPr>
              <a:t>SRS resource periodicity is excluded. Other parameters are FFS </a:t>
            </a:r>
          </a:p>
          <a:p>
            <a:pPr hangingPunct="0">
              <a:spcAft>
                <a:spcPts val="900"/>
              </a:spcAft>
            </a:pPr>
            <a:r>
              <a:rPr lang="en-US" dirty="0">
                <a:ea typeface="DengXian" panose="02010600030101010101" pitchFamily="2" charset="-122"/>
                <a:cs typeface="Times New Roman" panose="02020603050405020304" pitchFamily="18" charset="0"/>
              </a:rPr>
              <a:t>Other options not precluded</a:t>
            </a:r>
            <a:endParaRPr lang="sv-SE" dirty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endParaRPr lang="sv-SE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28994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4528"/>
            <a:ext cx="12192000" cy="645952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/>
              <a:t>Factors impacting timing measurement accuracy for different </a:t>
            </a:r>
            <a:r>
              <a:rPr lang="en-US" sz="3200" b="1" dirty="0" err="1"/>
              <a:t>gNB</a:t>
            </a:r>
            <a:r>
              <a:rPr lang="en-US" sz="3200" b="1" dirty="0"/>
              <a:t> types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r>
              <a:rPr lang="en-US" dirty="0"/>
              <a:t>Study impact of factors impacting timing measurement accuracy for different </a:t>
            </a:r>
            <a:r>
              <a:rPr lang="en-US" dirty="0" err="1"/>
              <a:t>gNB</a:t>
            </a:r>
            <a:r>
              <a:rPr lang="en-US" dirty="0"/>
              <a:t> types (1-C, 1-H, 1-O, 2-O).</a:t>
            </a:r>
          </a:p>
          <a:p>
            <a:r>
              <a:rPr lang="en-US" dirty="0"/>
              <a:t>Candidate options:</a:t>
            </a:r>
          </a:p>
          <a:p>
            <a:pPr lvl="1"/>
            <a:r>
              <a:rPr lang="en-US" dirty="0"/>
              <a:t>Study impact of calibration error for the group delay between the antenna and the baseband on </a:t>
            </a:r>
            <a:r>
              <a:rPr lang="en-US" dirty="0" err="1"/>
              <a:t>gNB</a:t>
            </a:r>
            <a:r>
              <a:rPr lang="en-US" dirty="0"/>
              <a:t> timing measurement accuracy,</a:t>
            </a:r>
          </a:p>
          <a:p>
            <a:pPr lvl="1"/>
            <a:r>
              <a:rPr lang="en-US" dirty="0"/>
              <a:t>Study whether calibration error for the group delay between the antenna and the baseband differs for different </a:t>
            </a:r>
            <a:r>
              <a:rPr lang="en-US" dirty="0" err="1"/>
              <a:t>gNB</a:t>
            </a:r>
            <a:r>
              <a:rPr lang="en-US" dirty="0"/>
              <a:t> types and </a:t>
            </a:r>
          </a:p>
          <a:p>
            <a:pPr lvl="1"/>
            <a:r>
              <a:rPr lang="en-US" dirty="0"/>
              <a:t>Study other impairments impacting </a:t>
            </a:r>
            <a:r>
              <a:rPr lang="en-US" dirty="0" err="1"/>
              <a:t>gNB</a:t>
            </a:r>
            <a:r>
              <a:rPr lang="en-US" dirty="0"/>
              <a:t> timing measurement accuracy.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4651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4528"/>
            <a:ext cx="12192000" cy="711826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/>
              <a:t>Factors impacting SRS-RSRP measurement accuracy for different </a:t>
            </a:r>
            <a:r>
              <a:rPr lang="en-US" sz="3200" b="1" dirty="0" err="1"/>
              <a:t>gNB</a:t>
            </a:r>
            <a:r>
              <a:rPr lang="en-US" sz="3200" b="1" dirty="0"/>
              <a:t> types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r>
              <a:rPr lang="en-US" dirty="0"/>
              <a:t>Study impact of factors impacting SRS-RSRP measurement accuracy for different </a:t>
            </a:r>
            <a:r>
              <a:rPr lang="en-US" dirty="0" err="1"/>
              <a:t>gNB</a:t>
            </a:r>
            <a:r>
              <a:rPr lang="en-US" dirty="0"/>
              <a:t> types (1-C, 1-H, 1-O, 2-O).</a:t>
            </a:r>
          </a:p>
          <a:p>
            <a:r>
              <a:rPr lang="en-GB" dirty="0"/>
              <a:t>Candidate options:</a:t>
            </a:r>
            <a:endParaRPr lang="en-US" dirty="0"/>
          </a:p>
          <a:p>
            <a:pPr lvl="1"/>
            <a:r>
              <a:rPr lang="en-US" dirty="0"/>
              <a:t>Study impact of RF calibration error on SRS-RSRP measurement accuracy,</a:t>
            </a:r>
          </a:p>
          <a:p>
            <a:pPr lvl="1"/>
            <a:r>
              <a:rPr lang="en-US" dirty="0"/>
              <a:t>Study whether RF calibration error differs for different </a:t>
            </a:r>
            <a:r>
              <a:rPr lang="en-US" dirty="0" err="1"/>
              <a:t>gNB</a:t>
            </a:r>
            <a:r>
              <a:rPr lang="en-US" dirty="0"/>
              <a:t> types and </a:t>
            </a:r>
          </a:p>
          <a:p>
            <a:pPr lvl="1"/>
            <a:r>
              <a:rPr lang="en-US" dirty="0"/>
              <a:t>Study other impairments impacting SRS-RSRP measurement accuracy.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39373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2f282d3b-eb4a-4b09-b61f-b9593442e286" xsi:nil="true"/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F3E9551B3FDDA24EBF0A209BAAD637CA" ma:contentTypeVersion="16" ma:contentTypeDescription="Skapa ett nytt dokument." ma:contentTypeScope="" ma:versionID="1507badd830677644fb33cb698b24dd1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targetNamespace="http://schemas.microsoft.com/office/2006/metadata/properties" ma:root="true" ma:fieldsID="a57f15e8d80f3dd9c3d62cb69a750f2e" ns1:_="" ns2:_="" ns3:_="">
    <xsd:import namespace="http://schemas.microsoft.com/sharepoint/v3"/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Egenskaper för enhetlig efterlevnadsprincip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Gränssnittsåtgärd för enhetlig efterlevnadsprincip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Dela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lat med information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ehållstyp"/>
        <xsd:element ref="dc:title" minOccurs="0" maxOccurs="1" ma:index="4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208662E-930F-459F-8C8C-562DA63FD02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1D66A53-22E3-424F-921C-F0DDC601C957}">
  <ds:schemaRefs>
    <ds:schemaRef ds:uri="http://schemas.microsoft.com/office/2006/metadata/properties"/>
    <ds:schemaRef ds:uri="http://schemas.microsoft.com/office/infopath/2007/PartnerControls"/>
    <ds:schemaRef ds:uri="2f282d3b-eb4a-4b09-b61f-b9593442e286"/>
  </ds:schemaRefs>
</ds:datastoreItem>
</file>

<file path=customXml/itemProps3.xml><?xml version="1.0" encoding="utf-8"?>
<ds:datastoreItem xmlns:ds="http://schemas.openxmlformats.org/officeDocument/2006/customXml" ds:itemID="{47F8C3AB-330F-455B-95E4-A0D970454BFF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733</Words>
  <Application>Microsoft Office PowerPoint</Application>
  <PresentationFormat>Widescreen</PresentationFormat>
  <Paragraphs>123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Office Theme</vt:lpstr>
      <vt:lpstr>WF on gNB positioning measurement requirements</vt:lpstr>
      <vt:lpstr>Selection of option for gNB measurement accuracy requirements</vt:lpstr>
      <vt:lpstr>Optionality of gNB accuracy requirements</vt:lpstr>
      <vt:lpstr>Side conditions for gNB measurement accuracy</vt:lpstr>
      <vt:lpstr>Beam configuration for gNB measurement accuracy</vt:lpstr>
      <vt:lpstr>SRS configurations for gNB measurement accuracy</vt:lpstr>
      <vt:lpstr>SRS configuration parameters for gNB measurement accuracy</vt:lpstr>
      <vt:lpstr>Factors impacting timing measurement accuracy for different gNB types</vt:lpstr>
      <vt:lpstr>Factors impacting SRS-RSRP measurement accuracy for different gNB types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2018-01-12T05:29:14Z</dcterms:created>
  <dcterms:modified xsi:type="dcterms:W3CDTF">2020-11-11T17:34:38Z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a67f46ce-e1a2-40a7-b4ad-580eff7a7b8b</vt:lpwstr>
  </property>
  <property fmtid="{D5CDD505-2E9C-101B-9397-08002B2CF9AE}" pid="3" name="CTP_TimeStamp">
    <vt:lpwstr>2018-01-25 22:59:37Z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NewReviewCycle">
    <vt:lpwstr/>
  </property>
  <property fmtid="{D5CDD505-2E9C-101B-9397-08002B2CF9AE}" pid="9" name="_2015_ms_pID_725343">
    <vt:lpwstr>(2)ZEyeJZvUEBWb9MaZPNmsae/RxvV3+jll6hbCZD1FyT8hsRDPFktg+sGQuXzgM0H0sXz7iihy
WXn0FsQHodcKO2QJzoVmm5N6JCtMS7PucnnNjDHZQsNXR7JVZNJVg1RmkeBOz3vB3BNc7CzQ
ZwsKdVzgGW3ZO1J01YnIE8kLgOZXQ/Y3HjqpGFJAmNq9eWrNX9BesZkvomNX1RnibIVQAaIj
uBQ0hsq81Ni01mrx8M</vt:lpwstr>
  </property>
  <property fmtid="{D5CDD505-2E9C-101B-9397-08002B2CF9AE}" pid="10" name="_2015_ms_pID_7253431">
    <vt:lpwstr>wkzFledQv7Dl2HBlSBn2dWHhjZXfM/zPACW4gQL+T4s5KGXfYuqyoJ
rcsDsfW0WVkQsBSQ/BapotpM9vFdChpgOhQg/RN3CmDqkhtBYwJya4r67dzFbIKhvakwVJV3
Bc7HhSJ6aBk9oJ1JxPzOUpbkxnPQG3oJdECiDejlbx1sBfTwiveaxr5z9xU04dSL1nISjSjt
hfh2wnNZ0pq41l2S</vt:lpwstr>
  </property>
  <property fmtid="{D5CDD505-2E9C-101B-9397-08002B2CF9AE}" pid="11" name="_AdHocReviewCycleID">
    <vt:i4>-1770393099</vt:i4>
  </property>
  <property fmtid="{D5CDD505-2E9C-101B-9397-08002B2CF9AE}" pid="12" name="UpdateProcess">
    <vt:lpwstr>End</vt:lpwstr>
  </property>
  <property fmtid="{D5CDD505-2E9C-101B-9397-08002B2CF9AE}" pid="13" name="ContentTypeId">
    <vt:lpwstr>0x010100F3E9551B3FDDA24EBF0A209BAAD637CA</vt:lpwstr>
  </property>
</Properties>
</file>