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2" r:id="rId3"/>
    <p:sldId id="285" r:id="rId4"/>
    <p:sldId id="292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354" y="-2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11/11/2020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 smtClean="0"/>
              <a:t>WF </a:t>
            </a:r>
            <a:r>
              <a:rPr lang="en-GB" altLang="zh-CN" sz="3200" b="1" dirty="0"/>
              <a:t>on </a:t>
            </a:r>
            <a:r>
              <a:rPr lang="en-GB" altLang="zh-CN" sz="3200" b="1" dirty="0" smtClean="0"/>
              <a:t>RRM test cases for power saving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7.6.2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 smtClean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 smtClean="0">
                <a:solidFill>
                  <a:schemeClr val="tx1"/>
                </a:solidFill>
              </a:rPr>
              <a:t>Source</a:t>
            </a:r>
            <a:r>
              <a:rPr lang="en-US" altLang="sv-SE" sz="2400" b="1" noProof="0" dirty="0">
                <a:solidFill>
                  <a:schemeClr val="tx1"/>
                </a:solidFill>
              </a:rPr>
              <a:t>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72612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97e</a:t>
            </a:r>
            <a:r>
              <a:rPr lang="en-US" altLang="sv-SE" sz="20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  R4-2017133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</a:t>
            </a:r>
            <a:r>
              <a:rPr lang="en-US" altLang="sv-SE" sz="2000" b="1" dirty="0" smtClean="0">
                <a:cs typeface="Arial" panose="020B0604020202020204" pitchFamily="34" charset="0"/>
              </a:rPr>
              <a:t>2</a:t>
            </a:r>
            <a:r>
              <a:rPr lang="en-US" altLang="zh-CN" sz="2000" b="1" dirty="0" smtClean="0">
                <a:cs typeface="Arial" panose="020B0604020202020204" pitchFamily="34" charset="0"/>
              </a:rPr>
              <a:t>-13 Nov</a:t>
            </a:r>
            <a:r>
              <a:rPr lang="en-US" altLang="sv-SE" sz="2000" b="1" dirty="0" smtClean="0">
                <a:cs typeface="Arial" panose="020B0604020202020204" pitchFamily="34" charset="0"/>
              </a:rPr>
              <a:t>, </a:t>
            </a:r>
            <a:r>
              <a:rPr lang="en-US" altLang="sv-SE" sz="2000" b="1" dirty="0">
                <a:cs typeface="Arial" panose="020B0604020202020204" pitchFamily="34" charset="0"/>
              </a:rPr>
              <a:t>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references [1][2][3][4][5][6][7], companies provide their views of how to design the RRM test cases for power saving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5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400" b="1" dirty="0" smtClean="0"/>
              <a:t>Use separate tests for each criterion (low mobility/not-at-cell-edge)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400" b="1" dirty="0" smtClean="0"/>
              <a:t>Different priority frequency layers coexist in the same test for different priority frequency layers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400" b="1" dirty="0" smtClean="0"/>
              <a:t>Exclude high priority layer cell search for inter-frequency/inter-RAT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sz="1400" b="1" dirty="0"/>
              <a:t>Use two round (to and back) cell reselection process for intra-frequency power saving test </a:t>
            </a:r>
            <a:r>
              <a:rPr lang="en-GB" sz="1400" b="1" dirty="0" smtClean="0"/>
              <a:t>cases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sz="1400" b="1" dirty="0" smtClean="0"/>
              <a:t>FR1: Use </a:t>
            </a:r>
            <a:r>
              <a:rPr lang="en-GB" sz="1400" b="1" dirty="0"/>
              <a:t>two round (to and back) cell reselection process for </a:t>
            </a:r>
            <a:r>
              <a:rPr lang="en-GB" sz="1400" b="1" dirty="0" smtClean="0"/>
              <a:t>inter-frequency</a:t>
            </a:r>
            <a:r>
              <a:rPr lang="en-GB" sz="1400" b="1" dirty="0"/>
              <a:t>/ inter-RAT in power saving test cases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sz="1400" b="1" dirty="0"/>
              <a:t>FR2: Use two round (to and back) cell reselection process for inter-frequency in power saving test cases. Further check on TE feasibility for </a:t>
            </a:r>
            <a:r>
              <a:rPr lang="en-GB" sz="1400" b="1" dirty="0" smtClean="0"/>
              <a:t>FR2</a:t>
            </a:r>
            <a:endParaRPr lang="en-US" altLang="zh-CN" sz="1400" b="1" dirty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400" b="1" dirty="0" smtClean="0"/>
              <a:t>UE gain in FR2 should </a:t>
            </a:r>
            <a:r>
              <a:rPr lang="en-US" altLang="zh-CN" sz="1400" b="1" dirty="0"/>
              <a:t>be considered. </a:t>
            </a:r>
            <a:r>
              <a:rPr lang="en-US" altLang="zh-CN" sz="1400" b="1" dirty="0" smtClean="0"/>
              <a:t> FFS: L</a:t>
            </a:r>
            <a:r>
              <a:rPr lang="en-GB" sz="1400" b="1" dirty="0" smtClean="0"/>
              <a:t>eave </a:t>
            </a:r>
            <a:r>
              <a:rPr lang="en-GB" sz="1400" b="1" dirty="0"/>
              <a:t>the threshold impacted by G as [TBD] and discuss it in the next meeting</a:t>
            </a:r>
            <a:endParaRPr lang="en-US" altLang="zh-CN" sz="1400" b="1" dirty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sz="1400" dirty="0" err="1" smtClean="0"/>
              <a:t>S</a:t>
            </a:r>
            <a:r>
              <a:rPr lang="en-GB" sz="1400" baseline="-25000" dirty="0" err="1" smtClean="0"/>
              <a:t>SearchDeltaP</a:t>
            </a:r>
            <a:r>
              <a:rPr lang="en-GB" sz="1400" baseline="-25000" dirty="0" smtClean="0"/>
              <a:t> </a:t>
            </a:r>
            <a:r>
              <a:rPr lang="en-GB" sz="1400" b="1" dirty="0"/>
              <a:t> </a:t>
            </a:r>
            <a:r>
              <a:rPr lang="en-GB" sz="1400" b="1" dirty="0" smtClean="0"/>
              <a:t>can be configured to 3dB for FR1 and 6dB for FR2</a:t>
            </a:r>
            <a:endParaRPr lang="en-GB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GB" sz="1400" dirty="0" err="1" smtClean="0"/>
              <a:t>S</a:t>
            </a:r>
            <a:r>
              <a:rPr lang="en-GB" sz="1400" baseline="-25000" dirty="0" err="1" smtClean="0"/>
              <a:t>SearchThresholdP</a:t>
            </a:r>
            <a:r>
              <a:rPr lang="en-GB" sz="1400" baseline="-25000" dirty="0" smtClean="0"/>
              <a:t> </a:t>
            </a:r>
            <a:r>
              <a:rPr lang="en-GB" sz="1400" b="1" dirty="0" smtClean="0"/>
              <a:t> can be configured to (</a:t>
            </a:r>
            <a:r>
              <a:rPr lang="en-GB" sz="1400" b="1" dirty="0" err="1" smtClean="0"/>
              <a:t>Srxlev</a:t>
            </a:r>
            <a:r>
              <a:rPr lang="en-GB" sz="1400" b="1" dirty="0" smtClean="0"/>
              <a:t> </a:t>
            </a:r>
            <a:r>
              <a:rPr lang="en-GB" sz="1400" b="1" dirty="0"/>
              <a:t>– </a:t>
            </a:r>
            <a:r>
              <a:rPr lang="en-GB" sz="1400" b="1" dirty="0" smtClean="0"/>
              <a:t>X) dB, X = 6dB for FR1 while7.5dB for FR2</a:t>
            </a:r>
            <a:endParaRPr lang="en-GB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400" b="1" dirty="0"/>
              <a:t>Exclude the cell search process from test repetition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400" b="1" dirty="0"/>
              <a:t>Use shorter DRX cycle to improve test </a:t>
            </a:r>
            <a:r>
              <a:rPr lang="en-US" altLang="zh-CN" sz="1400" b="1" dirty="0" smtClean="0"/>
              <a:t>efficiency: DRX </a:t>
            </a:r>
            <a:r>
              <a:rPr lang="en-US" altLang="zh-CN" sz="1400" b="1" dirty="0"/>
              <a:t>= </a:t>
            </a:r>
            <a:r>
              <a:rPr lang="en-US" altLang="zh-CN" sz="1400" b="1" dirty="0" smtClean="0"/>
              <a:t>0.64 s </a:t>
            </a:r>
            <a:r>
              <a:rPr lang="en-US" altLang="zh-CN" sz="1400" b="1" dirty="0"/>
              <a:t>T</a:t>
            </a:r>
            <a:r>
              <a:rPr lang="en-US" altLang="zh-CN" sz="1400" b="1" baseline="-25000" dirty="0"/>
              <a:t>SI-NR</a:t>
            </a:r>
            <a:r>
              <a:rPr lang="en-US" altLang="zh-CN" sz="1400" b="1" dirty="0"/>
              <a:t> = </a:t>
            </a:r>
            <a:r>
              <a:rPr lang="en-US" altLang="zh-CN" sz="1400" b="1" dirty="0" smtClean="0"/>
              <a:t>1280ms</a:t>
            </a: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350992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[1] </a:t>
            </a:r>
            <a:r>
              <a:rPr lang="en-GB" altLang="zh-CN" sz="1800" dirty="0" smtClean="0"/>
              <a:t>R4-2014370 </a:t>
            </a:r>
            <a:r>
              <a:rPr lang="en-US" sz="1800" dirty="0"/>
              <a:t>Discussion on performance part for cell </a:t>
            </a:r>
            <a:r>
              <a:rPr lang="en-US" sz="1800" dirty="0" smtClean="0"/>
              <a:t>reselection</a:t>
            </a:r>
            <a:r>
              <a:rPr lang="zh-CN" altLang="en-US" sz="1800" dirty="0"/>
              <a:t> </a:t>
            </a:r>
            <a:r>
              <a:rPr lang="en-US" altLang="zh-CN" sz="1800" dirty="0" smtClean="0"/>
              <a:t>,</a:t>
            </a:r>
            <a:r>
              <a:rPr lang="en-US" sz="1800" dirty="0"/>
              <a:t> </a:t>
            </a:r>
            <a:r>
              <a:rPr lang="en-US" sz="1800" dirty="0" err="1"/>
              <a:t>MediaTek</a:t>
            </a:r>
            <a:r>
              <a:rPr lang="en-US" sz="1800" dirty="0"/>
              <a:t> Inc.</a:t>
            </a:r>
            <a:endParaRPr lang="en-GB" altLang="zh-CN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[2] </a:t>
            </a:r>
            <a:r>
              <a:rPr lang="en-GB" altLang="zh-CN" sz="1800" dirty="0" smtClean="0"/>
              <a:t>R4-2014409 </a:t>
            </a:r>
            <a:r>
              <a:rPr lang="en-GB" sz="1800" dirty="0"/>
              <a:t>Discussion on RRM test cases for power </a:t>
            </a:r>
            <a:r>
              <a:rPr lang="en-GB" sz="1800" dirty="0" smtClean="0"/>
              <a:t>saving, CATT</a:t>
            </a:r>
            <a:endParaRPr lang="en-GB" altLang="zh-CN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[3] </a:t>
            </a:r>
            <a:r>
              <a:rPr lang="en-GB" altLang="zh-CN" sz="1800" dirty="0" smtClean="0"/>
              <a:t>R4-2014657 </a:t>
            </a:r>
            <a:r>
              <a:rPr lang="en-US" sz="1800" dirty="0"/>
              <a:t>Discussion on test cases for power saving </a:t>
            </a:r>
            <a:r>
              <a:rPr lang="en-US" sz="1800" dirty="0"/>
              <a:t>RRM, </a:t>
            </a:r>
            <a:r>
              <a:rPr lang="en-US" sz="1800" dirty="0" err="1"/>
              <a:t>Xiaomi</a:t>
            </a:r>
            <a:endParaRPr lang="en-GB" altLang="zh-CN" sz="1800" dirty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[4] </a:t>
            </a:r>
            <a:r>
              <a:rPr lang="en-GB" altLang="zh-CN" sz="1800" dirty="0" smtClean="0"/>
              <a:t>R4-2014835 </a:t>
            </a:r>
            <a:r>
              <a:rPr lang="en-GB" sz="1800" dirty="0"/>
              <a:t>Considerations on test cases for UE power saving </a:t>
            </a:r>
            <a:r>
              <a:rPr lang="en-GB" sz="1800" dirty="0" smtClean="0"/>
              <a:t>RRM, vivo</a:t>
            </a:r>
            <a:endParaRPr lang="en-GB" altLang="zh-CN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[5] </a:t>
            </a:r>
            <a:r>
              <a:rPr lang="en-GB" altLang="zh-CN" sz="1800" dirty="0" smtClean="0"/>
              <a:t>R4-2015483 </a:t>
            </a:r>
            <a:r>
              <a:rPr lang="en-US" sz="1800" dirty="0"/>
              <a:t>Discussion on test cases for measurement relaxation in power </a:t>
            </a:r>
            <a:r>
              <a:rPr lang="en-US" sz="1800" dirty="0" smtClean="0"/>
              <a:t>saving, </a:t>
            </a:r>
            <a:r>
              <a:rPr lang="en-US" sz="1800" dirty="0"/>
              <a:t>Huawei, </a:t>
            </a:r>
            <a:r>
              <a:rPr lang="en-US" sz="1800" dirty="0" err="1"/>
              <a:t>HiSilicon</a:t>
            </a:r>
            <a:endParaRPr lang="en-GB" altLang="zh-CN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[6] </a:t>
            </a:r>
            <a:r>
              <a:rPr lang="en-GB" altLang="zh-CN" sz="1800" dirty="0" smtClean="0"/>
              <a:t>R4-2016147 </a:t>
            </a:r>
            <a:r>
              <a:rPr lang="en-US" sz="1800" dirty="0"/>
              <a:t>Discussions on UE power saving performance </a:t>
            </a:r>
            <a:r>
              <a:rPr lang="en-US" sz="1800" dirty="0" smtClean="0"/>
              <a:t>requirements, </a:t>
            </a:r>
            <a:r>
              <a:rPr lang="en-US" sz="1800" dirty="0"/>
              <a:t>Ericsson</a:t>
            </a:r>
            <a:endParaRPr lang="en-GB" altLang="zh-CN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[7] </a:t>
            </a:r>
            <a:r>
              <a:rPr lang="en-GB" altLang="zh-CN" sz="1800" dirty="0" smtClean="0"/>
              <a:t>R4-2016149 </a:t>
            </a:r>
            <a:r>
              <a:rPr lang="en-US" sz="1800" dirty="0"/>
              <a:t>Discussions on cell reselection to FR2 inter-freq. case under power </a:t>
            </a:r>
            <a:r>
              <a:rPr lang="en-US" sz="1800" dirty="0" smtClean="0"/>
              <a:t>saving, </a:t>
            </a:r>
            <a:r>
              <a:rPr lang="en-US" sz="1800" dirty="0"/>
              <a:t>Ericsson</a:t>
            </a:r>
            <a:endParaRPr lang="en-GB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10601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32476</TotalTime>
  <Words>343</Words>
  <Application>Microsoft Office PowerPoint</Application>
  <PresentationFormat>全屏显示(4:3)</PresentationFormat>
  <Paragraphs>29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RRM test cases for power saving</vt:lpstr>
      <vt:lpstr>Background</vt:lpstr>
      <vt:lpstr>Agreements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436</cp:revision>
  <dcterms:created xsi:type="dcterms:W3CDTF">2014-03-20T14:32:54Z</dcterms:created>
  <dcterms:modified xsi:type="dcterms:W3CDTF">2020-11-11T06:03:08Z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