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6" r:id="rId3"/>
    <p:sldId id="277" r:id="rId4"/>
    <p:sldId id="278" r:id="rId5"/>
    <p:sldId id="279" r:id="rId6"/>
    <p:sldId id="280" r:id="rId7"/>
    <p:sldId id="281" r:id="rId8"/>
    <p:sldId id="28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7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AEA7F-FA68-4D07-8D83-065F9C5531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748AC-641C-42CD-B6E2-8C0970956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4435E-65FD-49DE-82E6-E0331C3E086C}"/>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8EE79818-CB9B-420C-BF04-80A97D70F1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9DEBA-2A2D-417B-8D71-0355D84DA86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91617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4869A-635C-4C93-851D-2021739351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D06F88-5193-47D4-83EA-BFC01CA25D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DD68BE-58C4-48F4-9A7E-9787A356C5E5}"/>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5F7BA6D1-8EBF-4D74-97B0-BF864C9C4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E9BAC1-2E93-4D46-9022-A167260D7D3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343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8CCBC6-9802-40D3-A007-7FC6A8956C3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D2CA0-49BB-44A0-BD44-ACB879869C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B5146-0EC3-467A-B905-9CD5FB3AB1FE}"/>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1FF9855B-EE66-4302-92C4-8C854F4E83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BBA31D-E8AB-4C5F-A3EB-74384923659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6418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6EBD3-117D-4EC7-B8ED-4D6DD3C0B9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DF7C4C-8BB3-45B1-B526-F424110E8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0285DA-F648-4CB8-88AA-C578AAFB1D0A}"/>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7802238D-FDA6-434F-9E41-3BCD78155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E2F39A-88EB-430D-AC96-D9BF8F6FD70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93843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46286-F566-4853-8331-85D24B701A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2A02F5E-D441-4CB5-A433-5603C9788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D58933-7E73-41C3-B137-677FD7EE9CD1}"/>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896E5F24-813D-4AD7-9D90-AFB21CF45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3E68B9-2A8C-452F-AE67-E082684AB113}"/>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24381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675E-AAD0-402B-9982-E89AB88E7E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E14D44-1E62-42F3-9A26-F71F321E9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09BC4C-97C7-4AF1-A7FE-1E4823C5A6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43B25E-BD99-49F1-A341-9B463BB7EA2B}"/>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6" name="Footer Placeholder 5">
            <a:extLst>
              <a:ext uri="{FF2B5EF4-FFF2-40B4-BE49-F238E27FC236}">
                <a16:creationId xmlns:a16="http://schemas.microsoft.com/office/drawing/2014/main" id="{CAC10B19-B701-4FE7-825F-BD2264C17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2387A-52DA-4C7C-84B7-601FD547B13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16721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E537-62B8-43F6-96AF-EF074A9671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D9EDCE-F931-4208-9FE4-865068C51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A2063-2AAF-4186-A499-D5EA02990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26E581C-93AF-4A8C-AF61-7C17E9D7A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A68CF-C210-4BBD-8D81-316D8D7B86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F7792E-59E2-481A-BC5C-1B03E6FE35E3}"/>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8" name="Footer Placeholder 7">
            <a:extLst>
              <a:ext uri="{FF2B5EF4-FFF2-40B4-BE49-F238E27FC236}">
                <a16:creationId xmlns:a16="http://schemas.microsoft.com/office/drawing/2014/main" id="{164FC241-0067-4F56-B2AF-5244E478A3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AC938-01B1-45A2-A4FA-19D302095FA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79228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3177-3A02-411D-AAFF-8EA7FDA58B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A7D0D6-580B-4EB6-AE8D-092FB64EDCC4}"/>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4" name="Footer Placeholder 3">
            <a:extLst>
              <a:ext uri="{FF2B5EF4-FFF2-40B4-BE49-F238E27FC236}">
                <a16:creationId xmlns:a16="http://schemas.microsoft.com/office/drawing/2014/main" id="{0378668A-1B95-4500-ACDD-D83DE4048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49DEF9-FE7C-456B-B389-C1D1394CEDCE}"/>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876027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7E6236-40B4-4139-A53F-F7E1292348B0}"/>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3" name="Footer Placeholder 2">
            <a:extLst>
              <a:ext uri="{FF2B5EF4-FFF2-40B4-BE49-F238E27FC236}">
                <a16:creationId xmlns:a16="http://schemas.microsoft.com/office/drawing/2014/main" id="{152DDA9D-47F5-4B9F-A78A-F1F428D9A8C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25FDECD-8C08-4DCE-B94E-B228B798007D}"/>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017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53E3A-5AFB-4044-B829-C95A5DBCE7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23BB98-1AD6-4461-81FE-A7555EC22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BB239E1-F033-43BD-A7EF-9D5930CE2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09955-F1F7-436C-910C-8C27969B9D2E}"/>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6" name="Footer Placeholder 5">
            <a:extLst>
              <a:ext uri="{FF2B5EF4-FFF2-40B4-BE49-F238E27FC236}">
                <a16:creationId xmlns:a16="http://schemas.microsoft.com/office/drawing/2014/main" id="{B9C63F27-C379-448F-9861-98E5AE9741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8CBCB4-2F3F-4442-A34A-B6EF5E01762A}"/>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4083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0D3C-B5AD-49D0-976B-534EA82A53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25313C8-CCD6-415D-B260-5A2F8A36BF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CB185C-EC73-45C0-A44D-6ACF1FD08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8D8C7F-09B7-47E7-BF2D-02A51FC8A6B8}"/>
              </a:ext>
            </a:extLst>
          </p:cNvPr>
          <p:cNvSpPr>
            <a:spLocks noGrp="1"/>
          </p:cNvSpPr>
          <p:nvPr>
            <p:ph type="dt" sz="half" idx="10"/>
          </p:nvPr>
        </p:nvSpPr>
        <p:spPr/>
        <p:txBody>
          <a:bodyPr/>
          <a:lstStyle/>
          <a:p>
            <a:fld id="{ACB7FFA9-04B8-4D05-BE5F-CBDC3A509381}" type="datetimeFigureOut">
              <a:rPr lang="en-GB" smtClean="0"/>
              <a:t>11/11/2020</a:t>
            </a:fld>
            <a:endParaRPr lang="en-GB"/>
          </a:p>
        </p:txBody>
      </p:sp>
      <p:sp>
        <p:nvSpPr>
          <p:cNvPr id="6" name="Footer Placeholder 5">
            <a:extLst>
              <a:ext uri="{FF2B5EF4-FFF2-40B4-BE49-F238E27FC236}">
                <a16:creationId xmlns:a16="http://schemas.microsoft.com/office/drawing/2014/main" id="{6687C590-C0BA-4D4B-89BB-144BCFFEA4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87519-FC46-4DEE-9FBA-D03F0552DD8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8138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2200FA-0D3F-4DE8-8863-103A04340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03E0A4-E9A7-4CD7-99C1-2DFDD11862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C5D042-5810-42BC-87CB-0F2C16749B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FFA9-04B8-4D05-BE5F-CBDC3A509381}" type="datetimeFigureOut">
              <a:rPr lang="en-GB" smtClean="0"/>
              <a:t>11/11/2020</a:t>
            </a:fld>
            <a:endParaRPr lang="en-GB"/>
          </a:p>
        </p:txBody>
      </p:sp>
      <p:sp>
        <p:nvSpPr>
          <p:cNvPr id="5" name="Footer Placeholder 4">
            <a:extLst>
              <a:ext uri="{FF2B5EF4-FFF2-40B4-BE49-F238E27FC236}">
                <a16:creationId xmlns:a16="http://schemas.microsoft.com/office/drawing/2014/main" id="{AC7CE5DC-093A-4191-97A3-7E236D3EDB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27E519-A8C1-4961-B135-04025852F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7B0A9-3FF0-4E84-BE0D-67FA08669B7B}" type="slidenum">
              <a:rPr lang="en-GB" smtClean="0"/>
              <a:t>‹#›</a:t>
            </a:fld>
            <a:endParaRPr lang="en-GB"/>
          </a:p>
        </p:txBody>
      </p:sp>
    </p:spTree>
    <p:extLst>
      <p:ext uri="{BB962C8B-B14F-4D97-AF65-F5344CB8AC3E}">
        <p14:creationId xmlns:p14="http://schemas.microsoft.com/office/powerpoint/2010/main" val="41082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966823"/>
            <a:ext cx="9144000" cy="1543140"/>
          </a:xfrm>
        </p:spPr>
        <p:txBody>
          <a:bodyPr>
            <a:normAutofit/>
          </a:bodyPr>
          <a:lstStyle/>
          <a:p>
            <a:r>
              <a:rPr lang="en-GB" sz="4000" b="1" dirty="0">
                <a:latin typeface="+mn-lt"/>
              </a:rPr>
              <a:t>WF on Test cases for MR-DC Idle mode CA measurements</a:t>
            </a:r>
            <a:endParaRPr lang="ja-JP" altLang="en-US" sz="4000" dirty="0">
              <a:latin typeface="+mn-lt"/>
            </a:endParaRPr>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403084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#97e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November 2</a:t>
            </a:r>
            <a:r>
              <a:rPr kumimoji="1" lang="en-US" sz="1800" b="1" i="0" u="none" strike="noStrike" kern="1200" cap="none" spc="0" normalizeH="0" baseline="30000" noProof="0" dirty="0">
                <a:ln>
                  <a:noFill/>
                </a:ln>
                <a:solidFill>
                  <a:prstClr val="black"/>
                </a:solidFill>
                <a:effectLst/>
                <a:uLnTx/>
                <a:uFillTx/>
                <a:latin typeface="Calibri"/>
                <a:ea typeface="+mn-ea"/>
                <a:cs typeface="+mn-cs"/>
              </a:rPr>
              <a:t>nd</a:t>
            </a:r>
            <a:r>
              <a:rPr kumimoji="1" lang="en-US" sz="1800" b="1" i="0" u="none" strike="noStrike" kern="1200" cap="none" spc="0" normalizeH="0" baseline="0" noProof="0" dirty="0">
                <a:ln>
                  <a:noFill/>
                </a:ln>
                <a:solidFill>
                  <a:prstClr val="black"/>
                </a:solidFill>
                <a:effectLst/>
                <a:uLnTx/>
                <a:uFillTx/>
                <a:latin typeface="Calibri"/>
                <a:ea typeface="+mn-ea"/>
                <a:cs typeface="+mn-cs"/>
              </a:rPr>
              <a:t> – 13</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R4-2017122</a:t>
            </a: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7279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fontScale="90000"/>
          </a:bodyPr>
          <a:lstStyle/>
          <a:p>
            <a:r>
              <a:rPr lang="en-GB" dirty="0"/>
              <a:t>Topic #3: </a:t>
            </a:r>
            <a:r>
              <a:rPr lang="en-US" dirty="0"/>
              <a:t>Performance – accuracy requirements</a:t>
            </a:r>
            <a:endParaRPr lang="en-GB" dirty="0"/>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fontScale="85000" lnSpcReduction="20000"/>
          </a:bodyPr>
          <a:lstStyle/>
          <a:p>
            <a:r>
              <a:rPr lang="en-GB" b="1" dirty="0"/>
              <a:t>Issue 3-10-1:</a:t>
            </a:r>
            <a:r>
              <a:rPr lang="en-GB" dirty="0"/>
              <a:t> Confirm conclusion from round 1 discussion (was: Sub-topic 3-1 and 3-2)</a:t>
            </a:r>
          </a:p>
          <a:p>
            <a:pPr lvl="1"/>
            <a:r>
              <a:rPr lang="en-GB" dirty="0">
                <a:highlight>
                  <a:srgbClr val="FFFF00"/>
                </a:highlight>
              </a:rPr>
              <a:t>Agreement 1 (related to Sub-topic 3-1). RAN4 will define </a:t>
            </a:r>
            <a:r>
              <a:rPr lang="en-US" dirty="0">
                <a:highlight>
                  <a:srgbClr val="FFFF00"/>
                </a:highlight>
              </a:rPr>
              <a:t>accuracy requirements for MR-DC EMR for the newly introduced core requirement cases listed:</a:t>
            </a:r>
            <a:endParaRPr lang="en-GB" dirty="0">
              <a:highlight>
                <a:srgbClr val="FFFF00"/>
              </a:highlight>
            </a:endParaRPr>
          </a:p>
          <a:p>
            <a:pPr marL="1371600" lvl="2" indent="-457200" hangingPunct="0">
              <a:buFont typeface="+mj-lt"/>
              <a:buAutoNum type="arabicPeriod"/>
            </a:pPr>
            <a:r>
              <a:rPr lang="en-US" dirty="0">
                <a:highlight>
                  <a:srgbClr val="FFFF00"/>
                </a:highlight>
              </a:rPr>
              <a:t>36.133:</a:t>
            </a:r>
            <a:endParaRPr lang="en-GB" dirty="0">
              <a:highlight>
                <a:srgbClr val="FFFF00"/>
              </a:highlight>
            </a:endParaRPr>
          </a:p>
          <a:p>
            <a:pPr lvl="3" hangingPunct="0"/>
            <a:r>
              <a:rPr lang="en-GB" dirty="0">
                <a:highlight>
                  <a:srgbClr val="FFFF00"/>
                </a:highlight>
              </a:rPr>
              <a:t>NR inter-RAT:</a:t>
            </a:r>
          </a:p>
          <a:p>
            <a:pPr lvl="4" hangingPunct="0"/>
            <a:r>
              <a:rPr lang="en-GB" dirty="0">
                <a:highlight>
                  <a:srgbClr val="FFFF00"/>
                </a:highlight>
              </a:rPr>
              <a:t>FR1</a:t>
            </a:r>
          </a:p>
          <a:p>
            <a:pPr lvl="4" hangingPunct="0"/>
            <a:r>
              <a:rPr lang="en-GB" dirty="0">
                <a:highlight>
                  <a:srgbClr val="FFFF00"/>
                </a:highlight>
              </a:rPr>
              <a:t>FR2</a:t>
            </a:r>
          </a:p>
          <a:p>
            <a:pPr marL="1371600" lvl="2" indent="-457200" hangingPunct="0">
              <a:buFont typeface="+mj-lt"/>
              <a:buAutoNum type="arabicPeriod"/>
            </a:pPr>
            <a:r>
              <a:rPr lang="en-GB" dirty="0">
                <a:highlight>
                  <a:srgbClr val="FFFF00"/>
                </a:highlight>
              </a:rPr>
              <a:t>38.133:</a:t>
            </a:r>
          </a:p>
          <a:p>
            <a:pPr lvl="3" hangingPunct="0"/>
            <a:r>
              <a:rPr lang="en-US" dirty="0">
                <a:highlight>
                  <a:srgbClr val="FFFF00"/>
                </a:highlight>
              </a:rPr>
              <a:t>NR inter-frequency:</a:t>
            </a:r>
            <a:endParaRPr lang="en-GB" dirty="0">
              <a:highlight>
                <a:srgbClr val="FFFF00"/>
              </a:highlight>
            </a:endParaRPr>
          </a:p>
          <a:p>
            <a:pPr lvl="4" hangingPunct="0"/>
            <a:r>
              <a:rPr lang="en-US" dirty="0">
                <a:highlight>
                  <a:srgbClr val="FFFF00"/>
                </a:highlight>
              </a:rPr>
              <a:t>FR1</a:t>
            </a:r>
            <a:endParaRPr lang="en-GB" dirty="0">
              <a:highlight>
                <a:srgbClr val="FFFF00"/>
              </a:highlight>
            </a:endParaRPr>
          </a:p>
          <a:p>
            <a:pPr lvl="4" hangingPunct="0"/>
            <a:r>
              <a:rPr lang="en-US" dirty="0">
                <a:highlight>
                  <a:srgbClr val="FFFF00"/>
                </a:highlight>
              </a:rPr>
              <a:t>FR2</a:t>
            </a:r>
            <a:endParaRPr lang="en-GB" dirty="0">
              <a:highlight>
                <a:srgbClr val="FFFF00"/>
              </a:highlight>
            </a:endParaRPr>
          </a:p>
          <a:p>
            <a:pPr lvl="3" hangingPunct="0"/>
            <a:r>
              <a:rPr lang="en-US" dirty="0">
                <a:highlight>
                  <a:srgbClr val="FFFF00"/>
                </a:highlight>
              </a:rPr>
              <a:t>LTE inter-RAT</a:t>
            </a:r>
            <a:endParaRPr lang="en-GB" dirty="0"/>
          </a:p>
          <a:p>
            <a:pPr lvl="1"/>
            <a:r>
              <a:rPr lang="en-US" dirty="0">
                <a:highlight>
                  <a:srgbClr val="FFFF00"/>
                </a:highlight>
              </a:rPr>
              <a:t>Agreement 2 (related to sub-topic 3-2): </a:t>
            </a:r>
            <a:r>
              <a:rPr lang="en-GB" dirty="0">
                <a:highlight>
                  <a:srgbClr val="FFFF00"/>
                </a:highlight>
              </a:rPr>
              <a:t>RAN4 will re-use of existing connected mode accuracy requirements as baseline for developing EMR idle mode CA measurement accuracy requirements</a:t>
            </a:r>
          </a:p>
          <a:p>
            <a:pPr lvl="3"/>
            <a:r>
              <a:rPr lang="en-GB" dirty="0"/>
              <a:t>Note: RAN4 has already agreed to define EMR accuracy requirements more relaxed compared to connected mode inter-frequency accuracy requirements in RAN4#96.</a:t>
            </a:r>
          </a:p>
          <a:p>
            <a:r>
              <a:rPr lang="en-US" dirty="0"/>
              <a:t>(</a:t>
            </a:r>
            <a:r>
              <a:rPr lang="en-GB" dirty="0"/>
              <a:t>conclude based on </a:t>
            </a:r>
            <a:r>
              <a:rPr lang="en-US" dirty="0"/>
              <a:t>2</a:t>
            </a:r>
            <a:r>
              <a:rPr lang="en-US" baseline="30000" dirty="0"/>
              <a:t>nd</a:t>
            </a:r>
            <a:r>
              <a:rPr lang="en-US" dirty="0"/>
              <a:t> round discussion)</a:t>
            </a:r>
            <a:endParaRPr lang="en-GB" dirty="0"/>
          </a:p>
        </p:txBody>
      </p:sp>
    </p:spTree>
    <p:extLst>
      <p:ext uri="{BB962C8B-B14F-4D97-AF65-F5344CB8AC3E}">
        <p14:creationId xmlns:p14="http://schemas.microsoft.com/office/powerpoint/2010/main" val="208013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fontScale="90000"/>
          </a:bodyPr>
          <a:lstStyle/>
          <a:p>
            <a:r>
              <a:rPr lang="en-GB" dirty="0"/>
              <a:t>Topic #3: </a:t>
            </a:r>
            <a:r>
              <a:rPr lang="en-US" dirty="0"/>
              <a:t>Performance – accuracy requirements</a:t>
            </a:r>
            <a:endParaRPr lang="en-GB" dirty="0"/>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b="1" dirty="0"/>
              <a:t>Issue 3-10-2:</a:t>
            </a:r>
            <a:r>
              <a:rPr lang="en-GB" dirty="0"/>
              <a:t> </a:t>
            </a:r>
            <a:r>
              <a:rPr lang="en-US" dirty="0"/>
              <a:t>Measurement accuracy relaxation compared to existing connected mode requirements</a:t>
            </a:r>
            <a:r>
              <a:rPr lang="en-GB" dirty="0"/>
              <a:t> (was: Sub-topic 3-3)</a:t>
            </a:r>
          </a:p>
          <a:p>
            <a:pPr lvl="1"/>
            <a:r>
              <a:rPr lang="en-GB" dirty="0">
                <a:highlight>
                  <a:srgbClr val="FFFF00"/>
                </a:highlight>
              </a:rPr>
              <a:t>More discussion is needed. </a:t>
            </a:r>
          </a:p>
          <a:p>
            <a:pPr lvl="2"/>
            <a:r>
              <a:rPr lang="en-GB" dirty="0">
                <a:highlight>
                  <a:srgbClr val="FFFF00"/>
                </a:highlight>
              </a:rPr>
              <a:t>Discuss the CR content further and try to agree on the principle of capturing the measurement accuracy requirements. </a:t>
            </a:r>
          </a:p>
          <a:p>
            <a:pPr lvl="2"/>
            <a:r>
              <a:rPr lang="en-GB" dirty="0">
                <a:highlight>
                  <a:srgbClr val="FFFF00"/>
                </a:highlight>
              </a:rPr>
              <a:t>Leave numbers in [] in this meeting. </a:t>
            </a:r>
          </a:p>
          <a:p>
            <a:pPr lvl="2"/>
            <a:r>
              <a:rPr lang="en-GB" dirty="0">
                <a:highlight>
                  <a:srgbClr val="FFFF00"/>
                </a:highlight>
              </a:rPr>
              <a:t>Assign the draft Big CR</a:t>
            </a:r>
          </a:p>
          <a:p>
            <a:pPr lvl="1"/>
            <a:r>
              <a:rPr lang="en-US" dirty="0"/>
              <a:t>(</a:t>
            </a:r>
            <a:r>
              <a:rPr lang="en-GB" dirty="0"/>
              <a:t>conclude based on </a:t>
            </a:r>
            <a:r>
              <a:rPr lang="en-US" dirty="0"/>
              <a:t>2</a:t>
            </a:r>
            <a:r>
              <a:rPr lang="en-US" baseline="30000" dirty="0"/>
              <a:t>nd</a:t>
            </a:r>
            <a:r>
              <a:rPr lang="en-US" dirty="0"/>
              <a:t> round discussion)</a:t>
            </a:r>
            <a:endParaRPr lang="en-GB" dirty="0"/>
          </a:p>
        </p:txBody>
      </p:sp>
    </p:spTree>
    <p:extLst>
      <p:ext uri="{BB962C8B-B14F-4D97-AF65-F5344CB8AC3E}">
        <p14:creationId xmlns:p14="http://schemas.microsoft.com/office/powerpoint/2010/main" val="2640306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Topic #4: Test cases for MD-DC EMR</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pPr hangingPunct="0"/>
            <a:r>
              <a:rPr lang="en-GB" dirty="0">
                <a:highlight>
                  <a:srgbClr val="FFFF00"/>
                </a:highlight>
              </a:rPr>
              <a:t>Time plan for developing MR-DC test cases:</a:t>
            </a:r>
          </a:p>
          <a:p>
            <a:pPr lvl="1" hangingPunct="0"/>
            <a:r>
              <a:rPr lang="en-GB" dirty="0">
                <a:highlight>
                  <a:srgbClr val="FFFF00"/>
                </a:highlight>
              </a:rPr>
              <a:t>RAN4#97-e (November 2020):</a:t>
            </a:r>
          </a:p>
          <a:p>
            <a:pPr lvl="2" hangingPunct="0"/>
            <a:r>
              <a:rPr lang="en-GB" dirty="0">
                <a:highlight>
                  <a:srgbClr val="FFFF00"/>
                </a:highlight>
              </a:rPr>
              <a:t>Agree on high-level list for test cases.</a:t>
            </a:r>
          </a:p>
          <a:p>
            <a:pPr lvl="2" hangingPunct="0"/>
            <a:r>
              <a:rPr lang="en-GB" dirty="0">
                <a:highlight>
                  <a:srgbClr val="FFFF00"/>
                </a:highlight>
              </a:rPr>
              <a:t>Agree on work split between interested companies.</a:t>
            </a:r>
          </a:p>
          <a:p>
            <a:pPr lvl="1" hangingPunct="0"/>
            <a:r>
              <a:rPr lang="en-GB" dirty="0">
                <a:highlight>
                  <a:srgbClr val="FFFF00"/>
                </a:highlight>
              </a:rPr>
              <a:t>RAN4#98-e (January 2021):</a:t>
            </a:r>
          </a:p>
          <a:p>
            <a:pPr lvl="2" hangingPunct="0"/>
            <a:r>
              <a:rPr lang="en-GB" dirty="0">
                <a:highlight>
                  <a:srgbClr val="FFFF00"/>
                </a:highlight>
              </a:rPr>
              <a:t>Provide draft CRs for test cases. </a:t>
            </a:r>
          </a:p>
          <a:p>
            <a:pPr lvl="2" hangingPunct="0"/>
            <a:r>
              <a:rPr lang="en-GB" dirty="0">
                <a:highlight>
                  <a:srgbClr val="FFFF00"/>
                </a:highlight>
              </a:rPr>
              <a:t>Provide big CR by collecting draft CRs</a:t>
            </a:r>
          </a:p>
          <a:p>
            <a:r>
              <a:rPr lang="en-US" dirty="0"/>
              <a:t>(</a:t>
            </a:r>
            <a:r>
              <a:rPr lang="en-GB" dirty="0"/>
              <a:t>conclude based on </a:t>
            </a:r>
            <a:r>
              <a:rPr lang="en-US" dirty="0"/>
              <a:t>2</a:t>
            </a:r>
            <a:r>
              <a:rPr lang="en-US" baseline="30000" dirty="0"/>
              <a:t>nd</a:t>
            </a:r>
            <a:r>
              <a:rPr lang="en-US" dirty="0"/>
              <a:t> round discussion)</a:t>
            </a:r>
            <a:endParaRPr lang="en-GB" dirty="0"/>
          </a:p>
        </p:txBody>
      </p:sp>
    </p:spTree>
    <p:extLst>
      <p:ext uri="{BB962C8B-B14F-4D97-AF65-F5344CB8AC3E}">
        <p14:creationId xmlns:p14="http://schemas.microsoft.com/office/powerpoint/2010/main" val="3272777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Topic #4: Test cases for MD-DC EMR</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fontScale="85000" lnSpcReduction="10000"/>
          </a:bodyPr>
          <a:lstStyle/>
          <a:p>
            <a:pPr hangingPunct="0"/>
            <a:r>
              <a:rPr lang="en-GB" dirty="0"/>
              <a:t>Sub-topic 4-11: Test Case Coverage:</a:t>
            </a:r>
          </a:p>
          <a:p>
            <a:pPr lvl="1" hangingPunct="0"/>
            <a:r>
              <a:rPr lang="en-GB" b="1" u="sng" dirty="0"/>
              <a:t>Issue 4-11-1: </a:t>
            </a:r>
            <a:r>
              <a:rPr lang="en-GB" dirty="0"/>
              <a:t>Which serving carrier scenarios to consider</a:t>
            </a:r>
          </a:p>
          <a:p>
            <a:pPr lvl="2"/>
            <a:r>
              <a:rPr lang="en-GB" dirty="0"/>
              <a:t>Recommended WF</a:t>
            </a:r>
          </a:p>
          <a:p>
            <a:pPr lvl="3"/>
            <a:r>
              <a:rPr lang="en-GB" dirty="0">
                <a:highlight>
                  <a:srgbClr val="FFFF00"/>
                </a:highlight>
              </a:rPr>
              <a:t>define test cases including with NR FR1 serving carrier, with an NR FR2 serving carrier and an LTE serving carrier</a:t>
            </a:r>
          </a:p>
          <a:p>
            <a:pPr lvl="1" hangingPunct="0"/>
            <a:r>
              <a:rPr lang="en-US" dirty="0"/>
              <a:t>(</a:t>
            </a:r>
            <a:r>
              <a:rPr lang="en-GB" dirty="0"/>
              <a:t>conclude based on </a:t>
            </a:r>
            <a:r>
              <a:rPr lang="en-US" dirty="0"/>
              <a:t>2</a:t>
            </a:r>
            <a:r>
              <a:rPr lang="en-US" baseline="30000" dirty="0"/>
              <a:t>nd</a:t>
            </a:r>
            <a:r>
              <a:rPr lang="en-US" dirty="0"/>
              <a:t> round discussion)</a:t>
            </a:r>
          </a:p>
          <a:p>
            <a:pPr lvl="1" hangingPunct="0"/>
            <a:endParaRPr lang="en-US" dirty="0"/>
          </a:p>
          <a:p>
            <a:pPr lvl="1" hangingPunct="0"/>
            <a:r>
              <a:rPr lang="en-GB" b="1" u="sng" dirty="0"/>
              <a:t>Issue 4-11-2: </a:t>
            </a:r>
            <a:r>
              <a:rPr lang="en-GB" dirty="0"/>
              <a:t>Which target carrier scenarios to consider.</a:t>
            </a:r>
          </a:p>
          <a:p>
            <a:pPr lvl="2"/>
            <a:r>
              <a:rPr lang="en-GB" dirty="0"/>
              <a:t>Recommended WF</a:t>
            </a:r>
          </a:p>
          <a:p>
            <a:pPr lvl="3"/>
            <a:r>
              <a:rPr lang="en-GB" dirty="0">
                <a:highlight>
                  <a:srgbClr val="FFFF00"/>
                </a:highlight>
              </a:rPr>
              <a:t>define test cases including with NR FR1 target carrier, with an NR FR2 target carrier and an LTE target carrier.</a:t>
            </a:r>
          </a:p>
          <a:p>
            <a:pPr lvl="1" hangingPunct="0"/>
            <a:r>
              <a:rPr lang="en-US" dirty="0"/>
              <a:t>(</a:t>
            </a:r>
            <a:r>
              <a:rPr lang="en-GB" dirty="0"/>
              <a:t>conclude based on </a:t>
            </a:r>
            <a:r>
              <a:rPr lang="en-US" dirty="0"/>
              <a:t>2</a:t>
            </a:r>
            <a:r>
              <a:rPr lang="en-US" baseline="30000" dirty="0"/>
              <a:t>nd</a:t>
            </a:r>
            <a:r>
              <a:rPr lang="en-US" dirty="0"/>
              <a:t> round discussion)</a:t>
            </a:r>
          </a:p>
          <a:p>
            <a:pPr lvl="1" hangingPunct="0"/>
            <a:endParaRPr lang="en-US" dirty="0"/>
          </a:p>
          <a:p>
            <a:pPr lvl="1" hangingPunct="0"/>
            <a:r>
              <a:rPr lang="en-GB" b="1" u="sng" dirty="0"/>
              <a:t>Issue 4-11-3: </a:t>
            </a:r>
            <a:r>
              <a:rPr lang="en-GB" dirty="0"/>
              <a:t>Which target carrier type (configured for mobility or not configured for mobility) to consider.</a:t>
            </a:r>
          </a:p>
          <a:p>
            <a:pPr lvl="2"/>
            <a:r>
              <a:rPr lang="en-GB" dirty="0"/>
              <a:t>Recommended WF</a:t>
            </a:r>
          </a:p>
          <a:p>
            <a:pPr lvl="3"/>
            <a:r>
              <a:rPr lang="en-GB" dirty="0">
                <a:highlight>
                  <a:srgbClr val="FFFF00"/>
                </a:highlight>
              </a:rPr>
              <a:t>define test cases with a target carrier which is configured for mobility and a target carrier which is not configured for mobility.</a:t>
            </a:r>
          </a:p>
          <a:p>
            <a:pPr lvl="1"/>
            <a:r>
              <a:rPr lang="en-US" dirty="0"/>
              <a:t>(</a:t>
            </a:r>
            <a:r>
              <a:rPr lang="en-GB" dirty="0"/>
              <a:t>conclude based on </a:t>
            </a:r>
            <a:r>
              <a:rPr lang="en-US" dirty="0"/>
              <a:t>2</a:t>
            </a:r>
            <a:r>
              <a:rPr lang="en-US" baseline="30000" dirty="0"/>
              <a:t>nd</a:t>
            </a:r>
            <a:r>
              <a:rPr lang="en-US" dirty="0"/>
              <a:t> round discussion)</a:t>
            </a:r>
          </a:p>
          <a:p>
            <a:pPr lvl="2"/>
            <a:endParaRPr lang="en-GB" dirty="0"/>
          </a:p>
          <a:p>
            <a:pPr lvl="2" hangingPunct="0"/>
            <a:endParaRPr lang="en-US" dirty="0"/>
          </a:p>
          <a:p>
            <a:pPr lvl="2" hangingPunct="0"/>
            <a:endParaRPr lang="en-GB" dirty="0"/>
          </a:p>
        </p:txBody>
      </p:sp>
    </p:spTree>
    <p:extLst>
      <p:ext uri="{BB962C8B-B14F-4D97-AF65-F5344CB8AC3E}">
        <p14:creationId xmlns:p14="http://schemas.microsoft.com/office/powerpoint/2010/main" val="3575566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Topic #4: Test cases for MD-DC EMR</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fontScale="85000" lnSpcReduction="20000"/>
          </a:bodyPr>
          <a:lstStyle/>
          <a:p>
            <a:pPr hangingPunct="0"/>
            <a:r>
              <a:rPr lang="en-GB" dirty="0"/>
              <a:t>Sub-topic 4-11: Test Case Coverage:</a:t>
            </a:r>
          </a:p>
          <a:p>
            <a:pPr lvl="1" hangingPunct="0"/>
            <a:r>
              <a:rPr lang="en-GB" b="1" u="sng" dirty="0"/>
              <a:t>Issue 4-11-4: </a:t>
            </a:r>
            <a:r>
              <a:rPr lang="en-GB" dirty="0"/>
              <a:t>Which target cell type (detected cell at connection release or not) to consider.</a:t>
            </a:r>
          </a:p>
          <a:p>
            <a:pPr lvl="2" hangingPunct="0"/>
            <a:r>
              <a:rPr lang="en-GB" dirty="0"/>
              <a:t>Recommended WF</a:t>
            </a:r>
          </a:p>
          <a:p>
            <a:pPr lvl="3"/>
            <a:r>
              <a:rPr lang="en-GB" dirty="0">
                <a:highlight>
                  <a:srgbClr val="FFFF00"/>
                </a:highlight>
              </a:rPr>
              <a:t>define test cases with for both detected target cell and new target cell</a:t>
            </a:r>
          </a:p>
          <a:p>
            <a:pPr lvl="1"/>
            <a:r>
              <a:rPr lang="en-US" dirty="0"/>
              <a:t>(</a:t>
            </a:r>
            <a:r>
              <a:rPr lang="en-GB" dirty="0"/>
              <a:t>conclude based on </a:t>
            </a:r>
            <a:r>
              <a:rPr lang="en-US" dirty="0"/>
              <a:t>2</a:t>
            </a:r>
            <a:r>
              <a:rPr lang="en-US" baseline="30000" dirty="0"/>
              <a:t>nd</a:t>
            </a:r>
            <a:r>
              <a:rPr lang="en-US" dirty="0"/>
              <a:t> round discussion)</a:t>
            </a:r>
          </a:p>
          <a:p>
            <a:pPr lvl="1" hangingPunct="0"/>
            <a:endParaRPr lang="en-US" dirty="0"/>
          </a:p>
          <a:p>
            <a:pPr lvl="1" hangingPunct="0"/>
            <a:r>
              <a:rPr lang="en-GB" b="1" u="sng" dirty="0"/>
              <a:t>Issue 4-11-5: </a:t>
            </a:r>
            <a:r>
              <a:rPr lang="en-GB" dirty="0"/>
              <a:t>Beam level measurements.</a:t>
            </a:r>
          </a:p>
          <a:p>
            <a:pPr lvl="2"/>
            <a:r>
              <a:rPr lang="en-GB" dirty="0"/>
              <a:t>Recommended WF</a:t>
            </a:r>
          </a:p>
          <a:p>
            <a:pPr lvl="3"/>
            <a:r>
              <a:rPr lang="en-GB" dirty="0">
                <a:highlight>
                  <a:srgbClr val="FFFF00"/>
                </a:highlight>
              </a:rPr>
              <a:t>define test cases with for both scenarios where Idle mode CA measurement report is requested with beam level measurements and Idle mode CA measurement report is not requested with beam level measurements</a:t>
            </a:r>
          </a:p>
          <a:p>
            <a:pPr lvl="1" hangingPunct="0"/>
            <a:r>
              <a:rPr lang="en-US" dirty="0"/>
              <a:t>(</a:t>
            </a:r>
            <a:r>
              <a:rPr lang="en-GB" dirty="0"/>
              <a:t>conclude based on </a:t>
            </a:r>
            <a:r>
              <a:rPr lang="en-US" dirty="0"/>
              <a:t>2</a:t>
            </a:r>
            <a:r>
              <a:rPr lang="en-US" baseline="30000" dirty="0"/>
              <a:t>nd</a:t>
            </a:r>
            <a:r>
              <a:rPr lang="en-US" dirty="0"/>
              <a:t> round discussion)</a:t>
            </a:r>
          </a:p>
          <a:p>
            <a:pPr lvl="1" hangingPunct="0"/>
            <a:endParaRPr lang="en-US" dirty="0"/>
          </a:p>
          <a:p>
            <a:pPr lvl="1" hangingPunct="0"/>
            <a:r>
              <a:rPr lang="en-GB" b="1" u="sng" dirty="0"/>
              <a:t>Issue 4-11-6: </a:t>
            </a:r>
            <a:r>
              <a:rPr lang="en-GB" dirty="0"/>
              <a:t>s-</a:t>
            </a:r>
            <a:r>
              <a:rPr lang="en-GB" dirty="0" err="1"/>
              <a:t>NonIntraSearch</a:t>
            </a:r>
            <a:r>
              <a:rPr lang="en-GB" dirty="0"/>
              <a:t> thresholds configured.</a:t>
            </a:r>
          </a:p>
          <a:p>
            <a:pPr lvl="2"/>
            <a:r>
              <a:rPr lang="en-GB" dirty="0"/>
              <a:t>Recommended WF</a:t>
            </a:r>
          </a:p>
          <a:p>
            <a:pPr lvl="3"/>
            <a:r>
              <a:rPr lang="en-GB" dirty="0">
                <a:highlight>
                  <a:srgbClr val="FFFF00"/>
                </a:highlight>
              </a:rPr>
              <a:t>define test cases with for both scenarios where Idle mode CA measurement report and s-</a:t>
            </a:r>
            <a:r>
              <a:rPr lang="en-GB" dirty="0" err="1">
                <a:highlight>
                  <a:srgbClr val="FFFF00"/>
                </a:highlight>
              </a:rPr>
              <a:t>NonIntraSearch</a:t>
            </a:r>
            <a:r>
              <a:rPr lang="en-GB" dirty="0">
                <a:highlight>
                  <a:srgbClr val="FFFF00"/>
                </a:highlight>
              </a:rPr>
              <a:t> thresholds are configured and Idle mode CA measurement report is configured and s-</a:t>
            </a:r>
            <a:r>
              <a:rPr lang="en-GB" dirty="0" err="1">
                <a:highlight>
                  <a:srgbClr val="FFFF00"/>
                </a:highlight>
              </a:rPr>
              <a:t>NonIntraSearch</a:t>
            </a:r>
            <a:r>
              <a:rPr lang="en-GB" dirty="0">
                <a:highlight>
                  <a:srgbClr val="FFFF00"/>
                </a:highlight>
              </a:rPr>
              <a:t> thresholds are not configured.</a:t>
            </a:r>
          </a:p>
          <a:p>
            <a:pPr lvl="1"/>
            <a:r>
              <a:rPr lang="en-US" dirty="0"/>
              <a:t>(</a:t>
            </a:r>
            <a:r>
              <a:rPr lang="en-GB" dirty="0"/>
              <a:t>conclude based on </a:t>
            </a:r>
            <a:r>
              <a:rPr lang="en-US" dirty="0"/>
              <a:t>2</a:t>
            </a:r>
            <a:r>
              <a:rPr lang="en-US" baseline="30000" dirty="0"/>
              <a:t>nd</a:t>
            </a:r>
            <a:r>
              <a:rPr lang="en-US" dirty="0"/>
              <a:t> round discussion)</a:t>
            </a:r>
          </a:p>
          <a:p>
            <a:pPr lvl="2"/>
            <a:endParaRPr lang="en-GB" dirty="0"/>
          </a:p>
          <a:p>
            <a:pPr lvl="2" hangingPunct="0"/>
            <a:endParaRPr lang="en-US" dirty="0"/>
          </a:p>
          <a:p>
            <a:pPr lvl="2" hangingPunct="0"/>
            <a:endParaRPr lang="en-GB" dirty="0"/>
          </a:p>
        </p:txBody>
      </p:sp>
    </p:spTree>
    <p:extLst>
      <p:ext uri="{BB962C8B-B14F-4D97-AF65-F5344CB8AC3E}">
        <p14:creationId xmlns:p14="http://schemas.microsoft.com/office/powerpoint/2010/main" val="4057035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Topic #4: Test cases for MD-DC EMR</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pPr hangingPunct="0"/>
            <a:r>
              <a:rPr lang="en-GB" dirty="0"/>
              <a:t>Sub-topic 4-11: Test Case Coverage:</a:t>
            </a:r>
          </a:p>
          <a:p>
            <a:pPr lvl="1" hangingPunct="0"/>
            <a:r>
              <a:rPr lang="en-GB" b="1" u="sng" dirty="0"/>
              <a:t>Issue 4-11-7: </a:t>
            </a:r>
            <a:r>
              <a:rPr lang="en-GB" dirty="0"/>
              <a:t>Cell detected status.</a:t>
            </a:r>
          </a:p>
          <a:p>
            <a:pPr lvl="2" hangingPunct="0"/>
            <a:r>
              <a:rPr lang="en-GB" dirty="0"/>
              <a:t>Recommended WF</a:t>
            </a:r>
          </a:p>
          <a:p>
            <a:pPr lvl="3"/>
            <a:r>
              <a:rPr lang="en-GB" dirty="0">
                <a:highlight>
                  <a:srgbClr val="FFFF00"/>
                </a:highlight>
              </a:rPr>
              <a:t>more discussion needed</a:t>
            </a:r>
          </a:p>
          <a:p>
            <a:pPr lvl="1"/>
            <a:r>
              <a:rPr lang="en-US" dirty="0"/>
              <a:t>(</a:t>
            </a:r>
            <a:r>
              <a:rPr lang="en-GB" dirty="0"/>
              <a:t>conclude based on </a:t>
            </a:r>
            <a:r>
              <a:rPr lang="en-US" dirty="0"/>
              <a:t>2</a:t>
            </a:r>
            <a:r>
              <a:rPr lang="en-US" baseline="30000" dirty="0"/>
              <a:t>nd</a:t>
            </a:r>
            <a:r>
              <a:rPr lang="en-US" dirty="0"/>
              <a:t> round discussion)</a:t>
            </a:r>
          </a:p>
          <a:p>
            <a:pPr lvl="1" hangingPunct="0"/>
            <a:endParaRPr lang="en-US" dirty="0"/>
          </a:p>
          <a:p>
            <a:pPr lvl="2"/>
            <a:endParaRPr lang="en-GB" dirty="0"/>
          </a:p>
          <a:p>
            <a:pPr lvl="2" hangingPunct="0"/>
            <a:endParaRPr lang="en-US" dirty="0"/>
          </a:p>
          <a:p>
            <a:pPr lvl="2" hangingPunct="0"/>
            <a:endParaRPr lang="en-GB" dirty="0"/>
          </a:p>
        </p:txBody>
      </p:sp>
    </p:spTree>
    <p:extLst>
      <p:ext uri="{BB962C8B-B14F-4D97-AF65-F5344CB8AC3E}">
        <p14:creationId xmlns:p14="http://schemas.microsoft.com/office/powerpoint/2010/main" val="3292047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Topic #4: Test cases for MD-DC EMR</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pPr hangingPunct="0"/>
            <a:r>
              <a:rPr lang="en-GB" dirty="0"/>
              <a:t>Sub-topic 4-12: </a:t>
            </a:r>
            <a:r>
              <a:rPr lang="en-GB" dirty="0">
                <a:highlight>
                  <a:srgbClr val="FFFF00"/>
                </a:highlight>
              </a:rPr>
              <a:t>Test Case List for discussion</a:t>
            </a:r>
            <a:r>
              <a:rPr lang="en-GB" dirty="0"/>
              <a:t>:</a:t>
            </a:r>
          </a:p>
          <a:p>
            <a:pPr lvl="1" hangingPunct="0"/>
            <a:r>
              <a:rPr lang="en-US" dirty="0"/>
              <a:t>(</a:t>
            </a:r>
            <a:r>
              <a:rPr lang="en-GB" dirty="0"/>
              <a:t>conclude based on </a:t>
            </a:r>
            <a:r>
              <a:rPr lang="en-US" dirty="0"/>
              <a:t>2</a:t>
            </a:r>
            <a:r>
              <a:rPr lang="en-US" baseline="30000" dirty="0"/>
              <a:t>nd</a:t>
            </a:r>
            <a:r>
              <a:rPr lang="en-US" dirty="0"/>
              <a:t> round discussion)</a:t>
            </a:r>
          </a:p>
          <a:p>
            <a:pPr lvl="1" hangingPunct="0"/>
            <a:endParaRPr lang="en-GB" dirty="0"/>
          </a:p>
          <a:p>
            <a:pPr lvl="1" hangingPunct="0"/>
            <a:endParaRPr lang="en-US" dirty="0"/>
          </a:p>
          <a:p>
            <a:pPr lvl="2"/>
            <a:endParaRPr lang="en-GB" dirty="0"/>
          </a:p>
          <a:p>
            <a:pPr lvl="2" hangingPunct="0"/>
            <a:endParaRPr lang="en-US" dirty="0"/>
          </a:p>
          <a:p>
            <a:pPr lvl="2" hangingPunct="0"/>
            <a:endParaRPr lang="en-GB" dirty="0"/>
          </a:p>
        </p:txBody>
      </p:sp>
      <p:graphicFrame>
        <p:nvGraphicFramePr>
          <p:cNvPr id="7" name="Table 6">
            <a:extLst>
              <a:ext uri="{FF2B5EF4-FFF2-40B4-BE49-F238E27FC236}">
                <a16:creationId xmlns:a16="http://schemas.microsoft.com/office/drawing/2014/main" id="{8494BC12-8B7B-4233-8731-327C8622BCE2}"/>
              </a:ext>
            </a:extLst>
          </p:cNvPr>
          <p:cNvGraphicFramePr>
            <a:graphicFrameLocks noGrp="1"/>
          </p:cNvGraphicFramePr>
          <p:nvPr>
            <p:extLst>
              <p:ext uri="{D42A27DB-BD31-4B8C-83A1-F6EECF244321}">
                <p14:modId xmlns:p14="http://schemas.microsoft.com/office/powerpoint/2010/main" val="1607953773"/>
              </p:ext>
            </p:extLst>
          </p:nvPr>
        </p:nvGraphicFramePr>
        <p:xfrm>
          <a:off x="1334278" y="2267437"/>
          <a:ext cx="7520473" cy="3909526"/>
        </p:xfrm>
        <a:graphic>
          <a:graphicData uri="http://schemas.openxmlformats.org/drawingml/2006/table">
            <a:tbl>
              <a:tblPr firstRow="1" firstCol="1" bandRow="1">
                <a:tableStyleId>{5C22544A-7EE6-4342-B048-85BDC9FD1C3A}</a:tableStyleId>
              </a:tblPr>
              <a:tblGrid>
                <a:gridCol w="501859">
                  <a:extLst>
                    <a:ext uri="{9D8B030D-6E8A-4147-A177-3AD203B41FA5}">
                      <a16:colId xmlns:a16="http://schemas.microsoft.com/office/drawing/2014/main" val="3958831830"/>
                    </a:ext>
                  </a:extLst>
                </a:gridCol>
                <a:gridCol w="819951">
                  <a:extLst>
                    <a:ext uri="{9D8B030D-6E8A-4147-A177-3AD203B41FA5}">
                      <a16:colId xmlns:a16="http://schemas.microsoft.com/office/drawing/2014/main" val="1523530363"/>
                    </a:ext>
                  </a:extLst>
                </a:gridCol>
                <a:gridCol w="789460">
                  <a:extLst>
                    <a:ext uri="{9D8B030D-6E8A-4147-A177-3AD203B41FA5}">
                      <a16:colId xmlns:a16="http://schemas.microsoft.com/office/drawing/2014/main" val="1665569507"/>
                    </a:ext>
                  </a:extLst>
                </a:gridCol>
                <a:gridCol w="918015">
                  <a:extLst>
                    <a:ext uri="{9D8B030D-6E8A-4147-A177-3AD203B41FA5}">
                      <a16:colId xmlns:a16="http://schemas.microsoft.com/office/drawing/2014/main" val="2031084802"/>
                    </a:ext>
                  </a:extLst>
                </a:gridCol>
                <a:gridCol w="857034">
                  <a:extLst>
                    <a:ext uri="{9D8B030D-6E8A-4147-A177-3AD203B41FA5}">
                      <a16:colId xmlns:a16="http://schemas.microsoft.com/office/drawing/2014/main" val="1752354106"/>
                    </a:ext>
                  </a:extLst>
                </a:gridCol>
                <a:gridCol w="1297089">
                  <a:extLst>
                    <a:ext uri="{9D8B030D-6E8A-4147-A177-3AD203B41FA5}">
                      <a16:colId xmlns:a16="http://schemas.microsoft.com/office/drawing/2014/main" val="2604998326"/>
                    </a:ext>
                  </a:extLst>
                </a:gridCol>
                <a:gridCol w="1333347">
                  <a:extLst>
                    <a:ext uri="{9D8B030D-6E8A-4147-A177-3AD203B41FA5}">
                      <a16:colId xmlns:a16="http://schemas.microsoft.com/office/drawing/2014/main" val="144867337"/>
                    </a:ext>
                  </a:extLst>
                </a:gridCol>
                <a:gridCol w="501859">
                  <a:extLst>
                    <a:ext uri="{9D8B030D-6E8A-4147-A177-3AD203B41FA5}">
                      <a16:colId xmlns:a16="http://schemas.microsoft.com/office/drawing/2014/main" val="3306360084"/>
                    </a:ext>
                  </a:extLst>
                </a:gridCol>
                <a:gridCol w="501859">
                  <a:extLst>
                    <a:ext uri="{9D8B030D-6E8A-4147-A177-3AD203B41FA5}">
                      <a16:colId xmlns:a16="http://schemas.microsoft.com/office/drawing/2014/main" val="3855938469"/>
                    </a:ext>
                  </a:extLst>
                </a:gridCol>
              </a:tblGrid>
              <a:tr h="834542">
                <a:tc rowSpan="2">
                  <a:txBody>
                    <a:bodyPr/>
                    <a:lstStyle/>
                    <a:p>
                      <a:pPr algn="ctr" fontAlgn="base" hangingPunct="0">
                        <a:spcAft>
                          <a:spcPts val="900"/>
                        </a:spcAft>
                      </a:pPr>
                      <a:r>
                        <a:rPr lang="en-GB" sz="1100">
                          <a:effectLst/>
                        </a:rPr>
                        <a:t>TC#</a:t>
                      </a:r>
                      <a:endParaRPr lang="en-GB" sz="10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fontAlgn="base" hangingPunct="0">
                        <a:spcAft>
                          <a:spcPts val="900"/>
                        </a:spcAft>
                      </a:pPr>
                      <a:r>
                        <a:rPr lang="en-GB" sz="1100">
                          <a:effectLst/>
                        </a:rPr>
                        <a:t>Serving Carrier</a:t>
                      </a:r>
                      <a:endParaRPr lang="en-GB" sz="1000">
                        <a:effectLst/>
                      </a:endParaRPr>
                    </a:p>
                    <a:p>
                      <a:pPr fontAlgn="base" hangingPunct="0">
                        <a:spcAft>
                          <a:spcPts val="900"/>
                        </a:spcAft>
                      </a:pPr>
                      <a:r>
                        <a:rPr lang="en-GB" sz="1000">
                          <a:effectLst/>
                        </a:rPr>
                        <a:t>[LTE, NR (FR1, FR2)]</a:t>
                      </a:r>
                      <a:endParaRPr lang="en-GB" sz="100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algn="ctr" fontAlgn="base" hangingPunct="0">
                        <a:spcAft>
                          <a:spcPts val="900"/>
                        </a:spcAft>
                      </a:pPr>
                      <a:r>
                        <a:rPr lang="en-GB" sz="1100">
                          <a:effectLst/>
                        </a:rPr>
                        <a:t>Target Carrier</a:t>
                      </a:r>
                      <a:endParaRPr lang="en-GB" sz="1000">
                        <a:effectLst/>
                      </a:endParaRPr>
                    </a:p>
                    <a:p>
                      <a:pPr fontAlgn="base" hangingPunct="0">
                        <a:spcAft>
                          <a:spcPts val="900"/>
                        </a:spcAft>
                      </a:pPr>
                      <a:r>
                        <a:rPr lang="en-GB" sz="1100">
                          <a:effectLst/>
                        </a:rPr>
                        <a:t>[LTE, NR (FR1, FR2)]</a:t>
                      </a:r>
                      <a:endParaRPr lang="en-GB" sz="100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algn="ctr" fontAlgn="base" hangingPunct="0">
                        <a:spcAft>
                          <a:spcPts val="900"/>
                        </a:spcAft>
                      </a:pPr>
                      <a:r>
                        <a:rPr lang="en-GB" sz="1100">
                          <a:effectLst/>
                        </a:rPr>
                        <a:t>Target Carrier type</a:t>
                      </a:r>
                      <a:endParaRPr lang="en-GB" sz="1000">
                        <a:effectLst/>
                      </a:endParaRPr>
                    </a:p>
                    <a:p>
                      <a:pPr fontAlgn="base" hangingPunct="0">
                        <a:spcAft>
                          <a:spcPts val="900"/>
                        </a:spcAft>
                      </a:pPr>
                      <a:r>
                        <a:rPr lang="en-GB" sz="1100">
                          <a:effectLst/>
                        </a:rPr>
                        <a:t>[mobility carrier or not]</a:t>
                      </a:r>
                      <a:endParaRPr lang="en-GB" sz="100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algn="ctr" fontAlgn="base" hangingPunct="0">
                        <a:spcAft>
                          <a:spcPts val="900"/>
                        </a:spcAft>
                      </a:pPr>
                      <a:r>
                        <a:rPr lang="en-GB" sz="1100">
                          <a:effectLst/>
                        </a:rPr>
                        <a:t>Target Cell type</a:t>
                      </a:r>
                      <a:endParaRPr lang="en-GB" sz="1000">
                        <a:effectLst/>
                      </a:endParaRPr>
                    </a:p>
                    <a:p>
                      <a:pPr fontAlgn="base" hangingPunct="0">
                        <a:spcAft>
                          <a:spcPts val="900"/>
                        </a:spcAft>
                      </a:pPr>
                      <a:r>
                        <a:rPr lang="en-GB" sz="1000">
                          <a:effectLst/>
                        </a:rPr>
                        <a:t>[New cell, Detected cell]</a:t>
                      </a:r>
                      <a:endParaRPr lang="en-GB" sz="100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algn="ctr" fontAlgn="base" hangingPunct="0">
                        <a:spcAft>
                          <a:spcPts val="900"/>
                        </a:spcAft>
                      </a:pPr>
                      <a:r>
                        <a:rPr lang="en-GB" sz="1100" dirty="0">
                          <a:effectLst/>
                        </a:rPr>
                        <a:t>Beam level Measurements</a:t>
                      </a:r>
                      <a:endParaRPr lang="en-GB" sz="1000" dirty="0">
                        <a:effectLst/>
                      </a:endParaRPr>
                    </a:p>
                    <a:p>
                      <a:pPr fontAlgn="base" hangingPunct="0">
                        <a:spcAft>
                          <a:spcPts val="900"/>
                        </a:spcAft>
                      </a:pPr>
                      <a:r>
                        <a:rPr lang="en-GB" sz="1000" dirty="0">
                          <a:effectLst/>
                        </a:rPr>
                        <a:t>[yes, no]</a:t>
                      </a:r>
                      <a:endParaRPr lang="en-GB" sz="1000" dirty="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algn="ctr" fontAlgn="base" hangingPunct="0">
                        <a:spcAft>
                          <a:spcPts val="900"/>
                        </a:spcAft>
                      </a:pPr>
                      <a:r>
                        <a:rPr lang="en-GB" sz="1100">
                          <a:effectLst/>
                        </a:rPr>
                        <a:t>s-NonIntraSearch thresholds configured</a:t>
                      </a:r>
                      <a:endParaRPr lang="en-GB" sz="1000">
                        <a:effectLst/>
                      </a:endParaRPr>
                    </a:p>
                    <a:p>
                      <a:pPr fontAlgn="base" hangingPunct="0">
                        <a:spcAft>
                          <a:spcPts val="900"/>
                        </a:spcAft>
                      </a:pPr>
                      <a:r>
                        <a:rPr lang="en-GB" sz="1100">
                          <a:effectLst/>
                        </a:rPr>
                        <a:t>[yes, no]</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lgn="ctr" fontAlgn="base" hangingPunct="0">
                        <a:spcAft>
                          <a:spcPts val="900"/>
                        </a:spcAft>
                      </a:pPr>
                      <a:r>
                        <a:rPr lang="en-GB" sz="1100">
                          <a:effectLst/>
                        </a:rPr>
                        <a:t>Summary</a:t>
                      </a:r>
                      <a:endParaRPr lang="en-GB"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en-GB"/>
                    </a:p>
                  </a:txBody>
                  <a:tcPr/>
                </a:tc>
                <a:extLst>
                  <a:ext uri="{0D108BD9-81ED-4DB2-BD59-A6C34878D82A}">
                    <a16:rowId xmlns:a16="http://schemas.microsoft.com/office/drawing/2014/main" val="875081698"/>
                  </a:ext>
                </a:extLst>
              </a:tr>
              <a:tr h="833693">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ase" hangingPunct="0">
                        <a:spcAft>
                          <a:spcPts val="900"/>
                        </a:spcAft>
                      </a:pPr>
                      <a:r>
                        <a:rPr lang="en-GB" sz="11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900"/>
                        </a:spcAft>
                      </a:pPr>
                      <a:r>
                        <a:rPr lang="en-GB" sz="11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0862904"/>
                  </a:ext>
                </a:extLst>
              </a:tr>
              <a:tr h="203754">
                <a:tc>
                  <a:txBody>
                    <a:bodyPr/>
                    <a:lstStyle/>
                    <a:p>
                      <a:pPr fontAlgn="base" hangingPunct="0">
                        <a:spcAft>
                          <a:spcPts val="900"/>
                        </a:spcAft>
                      </a:pPr>
                      <a:r>
                        <a:rPr lang="en-GB" sz="1000">
                          <a:effectLst/>
                        </a:rPr>
                        <a:t>1</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FR1</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FR1</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dirty="0">
                          <a:effectLst/>
                        </a:rPr>
                        <a:t> </a:t>
                      </a:r>
                      <a:endParaRPr lang="en-GB" sz="1000" dirty="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55696319"/>
                  </a:ext>
                </a:extLst>
              </a:tr>
              <a:tr h="407507">
                <a:tc>
                  <a:txBody>
                    <a:bodyPr/>
                    <a:lstStyle/>
                    <a:p>
                      <a:pPr fontAlgn="base" hangingPunct="0">
                        <a:spcAft>
                          <a:spcPts val="900"/>
                        </a:spcAft>
                      </a:pPr>
                      <a:r>
                        <a:rPr lang="en-GB" sz="1000">
                          <a:effectLst/>
                        </a:rPr>
                        <a:t>2</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FR2</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72271163"/>
                  </a:ext>
                </a:extLst>
              </a:tr>
              <a:tr h="203754">
                <a:tc>
                  <a:txBody>
                    <a:bodyPr/>
                    <a:lstStyle/>
                    <a:p>
                      <a:pPr fontAlgn="base" hangingPunct="0">
                        <a:spcAft>
                          <a:spcPts val="900"/>
                        </a:spcAft>
                      </a:pPr>
                      <a:r>
                        <a:rPr lang="en-GB" sz="1000">
                          <a:effectLst/>
                        </a:rPr>
                        <a:t>3</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LTE</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N/A</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751459527"/>
                  </a:ext>
                </a:extLst>
              </a:tr>
              <a:tr h="407507">
                <a:tc>
                  <a:txBody>
                    <a:bodyPr/>
                    <a:lstStyle/>
                    <a:p>
                      <a:pPr fontAlgn="base" hangingPunct="0">
                        <a:spcAft>
                          <a:spcPts val="900"/>
                        </a:spcAft>
                      </a:pPr>
                      <a:r>
                        <a:rPr lang="en-GB" sz="1000">
                          <a:effectLst/>
                        </a:rPr>
                        <a:t>4</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FR2</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FR1</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95050918"/>
                  </a:ext>
                </a:extLst>
              </a:tr>
              <a:tr h="203754">
                <a:tc>
                  <a:txBody>
                    <a:bodyPr/>
                    <a:lstStyle/>
                    <a:p>
                      <a:pPr fontAlgn="base" hangingPunct="0">
                        <a:spcAft>
                          <a:spcPts val="900"/>
                        </a:spcAft>
                      </a:pPr>
                      <a:r>
                        <a:rPr lang="en-GB" sz="1000">
                          <a:effectLst/>
                        </a:rPr>
                        <a:t>5</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FR2</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12628284"/>
                  </a:ext>
                </a:extLst>
              </a:tr>
              <a:tr h="203754">
                <a:tc>
                  <a:txBody>
                    <a:bodyPr/>
                    <a:lstStyle/>
                    <a:p>
                      <a:pPr fontAlgn="base" hangingPunct="0">
                        <a:spcAft>
                          <a:spcPts val="900"/>
                        </a:spcAft>
                      </a:pPr>
                      <a:r>
                        <a:rPr lang="en-GB" sz="1000">
                          <a:effectLst/>
                        </a:rPr>
                        <a:t>6</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LTE</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N/A</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30914355"/>
                  </a:ext>
                </a:extLst>
              </a:tr>
              <a:tr h="203754">
                <a:tc>
                  <a:txBody>
                    <a:bodyPr/>
                    <a:lstStyle/>
                    <a:p>
                      <a:pPr fontAlgn="base" hangingPunct="0">
                        <a:spcAft>
                          <a:spcPts val="900"/>
                        </a:spcAft>
                      </a:pPr>
                      <a:r>
                        <a:rPr lang="en-GB" sz="1000">
                          <a:effectLst/>
                        </a:rPr>
                        <a:t>7</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LTE</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FR1</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22559945"/>
                  </a:ext>
                </a:extLst>
              </a:tr>
              <a:tr h="407507">
                <a:tc>
                  <a:txBody>
                    <a:bodyPr/>
                    <a:lstStyle/>
                    <a:p>
                      <a:pPr fontAlgn="base" hangingPunct="0">
                        <a:spcAft>
                          <a:spcPts val="900"/>
                        </a:spcAft>
                      </a:pPr>
                      <a:r>
                        <a:rPr lang="en-GB" sz="1000">
                          <a:effectLst/>
                        </a:rPr>
                        <a:t>8</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NR FR2</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mobility</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not detected</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Yes</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No</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tc>
                <a:tc>
                  <a:txBody>
                    <a:bodyPr/>
                    <a:lstStyle/>
                    <a:p>
                      <a:pPr fontAlgn="base" hangingPunct="0">
                        <a:spcAft>
                          <a:spcPts val="900"/>
                        </a:spcAft>
                      </a:pPr>
                      <a:r>
                        <a:rPr lang="en-GB" sz="1000" dirty="0">
                          <a:effectLst/>
                        </a:rPr>
                        <a:t> </a:t>
                      </a:r>
                      <a:endParaRPr lang="en-GB"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22663505"/>
                  </a:ext>
                </a:extLst>
              </a:tr>
            </a:tbl>
          </a:graphicData>
        </a:graphic>
      </p:graphicFrame>
    </p:spTree>
    <p:extLst>
      <p:ext uri="{BB962C8B-B14F-4D97-AF65-F5344CB8AC3E}">
        <p14:creationId xmlns:p14="http://schemas.microsoft.com/office/powerpoint/2010/main" val="24629606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818</Words>
  <Application>Microsoft Office PowerPoint</Application>
  <PresentationFormat>Widescreen</PresentationFormat>
  <Paragraphs>173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WF on Test cases for MR-DC Idle mode CA measurements</vt:lpstr>
      <vt:lpstr>Topic #3: Performance – accuracy requirements</vt:lpstr>
      <vt:lpstr>Topic #3: Performance – accuracy requirements</vt:lpstr>
      <vt:lpstr>Topic #4: Test cases for MD-DC EMR</vt:lpstr>
      <vt:lpstr>Topic #4: Test cases for MD-DC EMR</vt:lpstr>
      <vt:lpstr>Topic #4: Test cases for MD-DC EMR</vt:lpstr>
      <vt:lpstr>Topic #4: Test cases for MD-DC EMR</vt:lpstr>
      <vt:lpstr>Topic #4: Test cases for MD-DC EMR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Test cases for MR-DC Idle mode CA measurements</dc:title>
  <dc:creator>Nokia</dc:creator>
  <cp:lastModifiedBy>Nokia</cp:lastModifiedBy>
  <cp:revision>8</cp:revision>
  <dcterms:created xsi:type="dcterms:W3CDTF">2020-11-10T12:49:21Z</dcterms:created>
  <dcterms:modified xsi:type="dcterms:W3CDTF">2020-11-11T20:17:48Z</dcterms:modified>
</cp:coreProperties>
</file>