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8" r:id="rId3"/>
    <p:sldId id="257" r:id="rId4"/>
    <p:sldId id="262" r:id="rId5"/>
    <p:sldId id="263" r:id="rId6"/>
    <p:sldId id="264" r:id="rId7"/>
    <p:sldId id="259"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536" autoAdjust="0"/>
  </p:normalViewPr>
  <p:slideViewPr>
    <p:cSldViewPr snapToGrid="0">
      <p:cViewPr varScale="1">
        <p:scale>
          <a:sx n="74" d="100"/>
          <a:sy n="74" d="100"/>
        </p:scale>
        <p:origin x="1013"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mant Iyer" userId="913335bb-3b58-4b6e-abaa-4eed84b2043c" providerId="ADAL" clId="{11385601-7602-4ED7-8338-2B6DD76CB6A0}"/>
    <pc:docChg chg="modSld">
      <pc:chgData name="Sumant Iyer" userId="913335bb-3b58-4b6e-abaa-4eed84b2043c" providerId="ADAL" clId="{11385601-7602-4ED7-8338-2B6DD76CB6A0}" dt="2020-11-11T03:06:55.453" v="243" actId="20577"/>
      <pc:docMkLst>
        <pc:docMk/>
      </pc:docMkLst>
      <pc:sldChg chg="modSp mod modNotesTx">
        <pc:chgData name="Sumant Iyer" userId="913335bb-3b58-4b6e-abaa-4eed84b2043c" providerId="ADAL" clId="{11385601-7602-4ED7-8338-2B6DD76CB6A0}" dt="2020-11-11T03:06:55.453" v="243" actId="20577"/>
        <pc:sldMkLst>
          <pc:docMk/>
          <pc:sldMk cId="1505501273" sldId="264"/>
        </pc:sldMkLst>
        <pc:spChg chg="mod">
          <ac:chgData name="Sumant Iyer" userId="913335bb-3b58-4b6e-abaa-4eed84b2043c" providerId="ADAL" clId="{11385601-7602-4ED7-8338-2B6DD76CB6A0}" dt="2020-11-11T03:00:36.081" v="10" actId="207"/>
          <ac:spMkLst>
            <pc:docMk/>
            <pc:sldMk cId="1505501273" sldId="264"/>
            <ac:spMk id="3" creationId="{EA4F0E0C-DB6A-4547-AC60-58FD970C840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10AFE0-48AA-471F-88EE-9B62F01E32D6}" type="datetimeFigureOut">
              <a:rPr lang="en-US" smtClean="0"/>
              <a:t>11/12/2020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5EFB76-E2A7-4399-A2C1-E88B7992EEC5}" type="slidenum">
              <a:rPr lang="en-US" smtClean="0"/>
              <a:t>‹#›</a:t>
            </a:fld>
            <a:endParaRPr lang="en-US"/>
          </a:p>
        </p:txBody>
      </p:sp>
    </p:spTree>
    <p:extLst>
      <p:ext uri="{BB962C8B-B14F-4D97-AF65-F5344CB8AC3E}">
        <p14:creationId xmlns:p14="http://schemas.microsoft.com/office/powerpoint/2010/main" val="40742184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5EFB76-E2A7-4399-A2C1-E88B7992EEC5}" type="slidenum">
              <a:rPr lang="en-US" smtClean="0"/>
              <a:t>6</a:t>
            </a:fld>
            <a:endParaRPr lang="en-US"/>
          </a:p>
        </p:txBody>
      </p:sp>
    </p:spTree>
    <p:extLst>
      <p:ext uri="{BB962C8B-B14F-4D97-AF65-F5344CB8AC3E}">
        <p14:creationId xmlns:p14="http://schemas.microsoft.com/office/powerpoint/2010/main" val="1932775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CF70F7-E92C-4F68-97D0-0672515377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2CC93D50-CF9F-4257-A180-2AD0EB262E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177C458B-5EAF-45B7-B5B9-4E62024B6C7A}"/>
              </a:ext>
            </a:extLst>
          </p:cNvPr>
          <p:cNvSpPr>
            <a:spLocks noGrp="1"/>
          </p:cNvSpPr>
          <p:nvPr>
            <p:ph type="dt" sz="half" idx="10"/>
          </p:nvPr>
        </p:nvSpPr>
        <p:spPr/>
        <p:txBody>
          <a:bodyPr/>
          <a:lstStyle/>
          <a:p>
            <a:fld id="{8AAACB81-09A3-4BE2-8BB6-BF199E3E9FD1}" type="datetimeFigureOut">
              <a:rPr lang="en-US" smtClean="0"/>
              <a:t>11/12/2020</a:t>
            </a:fld>
            <a:endParaRPr lang="en-US"/>
          </a:p>
        </p:txBody>
      </p:sp>
      <p:sp>
        <p:nvSpPr>
          <p:cNvPr id="5" name="Footer Placeholder 4">
            <a:extLst>
              <a:ext uri="{FF2B5EF4-FFF2-40B4-BE49-F238E27FC236}">
                <a16:creationId xmlns="" xmlns:a16="http://schemas.microsoft.com/office/drawing/2014/main" id="{950491C8-16A4-4B86-9C34-6018EAF0B8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88A4479A-AFF1-42BE-9115-F1E8D641CB3E}"/>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088440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2372F5D-855E-4B44-8DD0-C1C96E95BEC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91AF4DC4-EBD5-4B23-9F35-C404F411CA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9E513DBD-8CE1-41C0-861C-D115BE64ECEB}"/>
              </a:ext>
            </a:extLst>
          </p:cNvPr>
          <p:cNvSpPr>
            <a:spLocks noGrp="1"/>
          </p:cNvSpPr>
          <p:nvPr>
            <p:ph type="dt" sz="half" idx="10"/>
          </p:nvPr>
        </p:nvSpPr>
        <p:spPr/>
        <p:txBody>
          <a:bodyPr/>
          <a:lstStyle/>
          <a:p>
            <a:fld id="{8AAACB81-09A3-4BE2-8BB6-BF199E3E9FD1}" type="datetimeFigureOut">
              <a:rPr lang="en-US" smtClean="0"/>
              <a:t>11/12/2020</a:t>
            </a:fld>
            <a:endParaRPr lang="en-US"/>
          </a:p>
        </p:txBody>
      </p:sp>
      <p:sp>
        <p:nvSpPr>
          <p:cNvPr id="5" name="Footer Placeholder 4">
            <a:extLst>
              <a:ext uri="{FF2B5EF4-FFF2-40B4-BE49-F238E27FC236}">
                <a16:creationId xmlns="" xmlns:a16="http://schemas.microsoft.com/office/drawing/2014/main" id="{62F02D3D-48D9-4F5B-980D-92417C8096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10622311-B556-4D2D-B4FD-823CAE9C4EF6}"/>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247971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CED1848B-B8A0-4E54-B0CD-E9BCF98A6C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00935E7E-649B-4DEB-84BE-AF746319559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87E7474-CE79-4528-9222-721FD637E829}"/>
              </a:ext>
            </a:extLst>
          </p:cNvPr>
          <p:cNvSpPr>
            <a:spLocks noGrp="1"/>
          </p:cNvSpPr>
          <p:nvPr>
            <p:ph type="dt" sz="half" idx="10"/>
          </p:nvPr>
        </p:nvSpPr>
        <p:spPr/>
        <p:txBody>
          <a:bodyPr/>
          <a:lstStyle/>
          <a:p>
            <a:fld id="{8AAACB81-09A3-4BE2-8BB6-BF199E3E9FD1}" type="datetimeFigureOut">
              <a:rPr lang="en-US" smtClean="0"/>
              <a:t>11/12/2020</a:t>
            </a:fld>
            <a:endParaRPr lang="en-US"/>
          </a:p>
        </p:txBody>
      </p:sp>
      <p:sp>
        <p:nvSpPr>
          <p:cNvPr id="5" name="Footer Placeholder 4">
            <a:extLst>
              <a:ext uri="{FF2B5EF4-FFF2-40B4-BE49-F238E27FC236}">
                <a16:creationId xmlns="" xmlns:a16="http://schemas.microsoft.com/office/drawing/2014/main" id="{410506BF-D36E-43D4-8E50-B84235A8EA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DD86A9ED-49AD-4BF6-A56D-00AC66007098}"/>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1202708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D734EF-5901-420A-9B6C-B888D132C9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3C5293A6-EC5F-4434-B8C8-361C4FA419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DDE4769-1304-4973-B5A7-064661669F54}"/>
              </a:ext>
            </a:extLst>
          </p:cNvPr>
          <p:cNvSpPr>
            <a:spLocks noGrp="1"/>
          </p:cNvSpPr>
          <p:nvPr>
            <p:ph type="dt" sz="half" idx="10"/>
          </p:nvPr>
        </p:nvSpPr>
        <p:spPr/>
        <p:txBody>
          <a:bodyPr/>
          <a:lstStyle/>
          <a:p>
            <a:fld id="{8AAACB81-09A3-4BE2-8BB6-BF199E3E9FD1}" type="datetimeFigureOut">
              <a:rPr lang="en-US" smtClean="0"/>
              <a:t>11/12/2020</a:t>
            </a:fld>
            <a:endParaRPr lang="en-US"/>
          </a:p>
        </p:txBody>
      </p:sp>
      <p:sp>
        <p:nvSpPr>
          <p:cNvPr id="5" name="Footer Placeholder 4">
            <a:extLst>
              <a:ext uri="{FF2B5EF4-FFF2-40B4-BE49-F238E27FC236}">
                <a16:creationId xmlns="" xmlns:a16="http://schemas.microsoft.com/office/drawing/2014/main" id="{4F7AC5A8-D0CF-46BC-9B69-0C14191724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EF5A03E-B9B3-4560-A853-B48EC575C1C7}"/>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674141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60CB79B-C9E3-4DC8-AEB5-CC41E43C25D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E5741BD3-D6A4-40D2-9829-722945F2E8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3B0FA067-E176-477B-8ED6-E9E9872A0A68}"/>
              </a:ext>
            </a:extLst>
          </p:cNvPr>
          <p:cNvSpPr>
            <a:spLocks noGrp="1"/>
          </p:cNvSpPr>
          <p:nvPr>
            <p:ph type="dt" sz="half" idx="10"/>
          </p:nvPr>
        </p:nvSpPr>
        <p:spPr/>
        <p:txBody>
          <a:bodyPr/>
          <a:lstStyle/>
          <a:p>
            <a:fld id="{8AAACB81-09A3-4BE2-8BB6-BF199E3E9FD1}" type="datetimeFigureOut">
              <a:rPr lang="en-US" smtClean="0"/>
              <a:t>11/12/2020</a:t>
            </a:fld>
            <a:endParaRPr lang="en-US"/>
          </a:p>
        </p:txBody>
      </p:sp>
      <p:sp>
        <p:nvSpPr>
          <p:cNvPr id="5" name="Footer Placeholder 4">
            <a:extLst>
              <a:ext uri="{FF2B5EF4-FFF2-40B4-BE49-F238E27FC236}">
                <a16:creationId xmlns="" xmlns:a16="http://schemas.microsoft.com/office/drawing/2014/main" id="{62ADAC8E-C861-4495-B5CC-2119B5B823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7845FE95-18AF-4DC5-9D58-CC562B5046AA}"/>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783017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F5F6B9A-E215-41B9-B725-5C6E96F052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08722495-9D30-41AC-82B1-99AD653838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4A378327-5F2B-4D80-A230-3445D7B91ED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A1F9EF19-4ED3-4DD5-B324-E7C1BCD33A21}"/>
              </a:ext>
            </a:extLst>
          </p:cNvPr>
          <p:cNvSpPr>
            <a:spLocks noGrp="1"/>
          </p:cNvSpPr>
          <p:nvPr>
            <p:ph type="dt" sz="half" idx="10"/>
          </p:nvPr>
        </p:nvSpPr>
        <p:spPr/>
        <p:txBody>
          <a:bodyPr/>
          <a:lstStyle/>
          <a:p>
            <a:fld id="{8AAACB81-09A3-4BE2-8BB6-BF199E3E9FD1}" type="datetimeFigureOut">
              <a:rPr lang="en-US" smtClean="0"/>
              <a:t>11/12/2020</a:t>
            </a:fld>
            <a:endParaRPr lang="en-US"/>
          </a:p>
        </p:txBody>
      </p:sp>
      <p:sp>
        <p:nvSpPr>
          <p:cNvPr id="6" name="Footer Placeholder 5">
            <a:extLst>
              <a:ext uri="{FF2B5EF4-FFF2-40B4-BE49-F238E27FC236}">
                <a16:creationId xmlns="" xmlns:a16="http://schemas.microsoft.com/office/drawing/2014/main" id="{1A267B92-3C6D-480C-911E-29AC956258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5B97D97A-6E8D-4C5E-B05A-2E4C5A733479}"/>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057425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0B56100-2E11-44CB-B7B7-0A9880AA51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9FE0EC00-8630-45DA-838C-6F0A34E83A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A6B6A218-851A-4959-8FBA-654A218F778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62DABFC3-1DC0-4EAC-82AF-CAE3A0FFB4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E9304126-DE8D-41E0-B0C2-4C7FCE9EC3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55487B10-5881-465F-B30B-EBC690AD0448}"/>
              </a:ext>
            </a:extLst>
          </p:cNvPr>
          <p:cNvSpPr>
            <a:spLocks noGrp="1"/>
          </p:cNvSpPr>
          <p:nvPr>
            <p:ph type="dt" sz="half" idx="10"/>
          </p:nvPr>
        </p:nvSpPr>
        <p:spPr/>
        <p:txBody>
          <a:bodyPr/>
          <a:lstStyle/>
          <a:p>
            <a:fld id="{8AAACB81-09A3-4BE2-8BB6-BF199E3E9FD1}" type="datetimeFigureOut">
              <a:rPr lang="en-US" smtClean="0"/>
              <a:t>11/12/2020</a:t>
            </a:fld>
            <a:endParaRPr lang="en-US"/>
          </a:p>
        </p:txBody>
      </p:sp>
      <p:sp>
        <p:nvSpPr>
          <p:cNvPr id="8" name="Footer Placeholder 7">
            <a:extLst>
              <a:ext uri="{FF2B5EF4-FFF2-40B4-BE49-F238E27FC236}">
                <a16:creationId xmlns="" xmlns:a16="http://schemas.microsoft.com/office/drawing/2014/main" id="{8E4FFA0D-72FD-4EB0-8225-9BC613B8B6A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08F26855-F0C3-47E0-A48B-8FB11FFA732D}"/>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277158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5523BC4-C378-424D-A91C-11B30EF9C76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BF3B520A-A63D-4A73-A8AC-BD2DD59CD4FD}"/>
              </a:ext>
            </a:extLst>
          </p:cNvPr>
          <p:cNvSpPr>
            <a:spLocks noGrp="1"/>
          </p:cNvSpPr>
          <p:nvPr>
            <p:ph type="dt" sz="half" idx="10"/>
          </p:nvPr>
        </p:nvSpPr>
        <p:spPr/>
        <p:txBody>
          <a:bodyPr/>
          <a:lstStyle/>
          <a:p>
            <a:fld id="{8AAACB81-09A3-4BE2-8BB6-BF199E3E9FD1}" type="datetimeFigureOut">
              <a:rPr lang="en-US" smtClean="0"/>
              <a:t>11/12/2020</a:t>
            </a:fld>
            <a:endParaRPr lang="en-US"/>
          </a:p>
        </p:txBody>
      </p:sp>
      <p:sp>
        <p:nvSpPr>
          <p:cNvPr id="4" name="Footer Placeholder 3">
            <a:extLst>
              <a:ext uri="{FF2B5EF4-FFF2-40B4-BE49-F238E27FC236}">
                <a16:creationId xmlns="" xmlns:a16="http://schemas.microsoft.com/office/drawing/2014/main" id="{537071F4-CEC8-440B-A0AB-B1213527D5E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2E84C9AF-ABA0-43F9-862D-2157CA4AB921}"/>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642044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CFA473AB-5047-4287-A335-102375C83486}"/>
              </a:ext>
            </a:extLst>
          </p:cNvPr>
          <p:cNvSpPr>
            <a:spLocks noGrp="1"/>
          </p:cNvSpPr>
          <p:nvPr>
            <p:ph type="dt" sz="half" idx="10"/>
          </p:nvPr>
        </p:nvSpPr>
        <p:spPr/>
        <p:txBody>
          <a:bodyPr/>
          <a:lstStyle/>
          <a:p>
            <a:fld id="{8AAACB81-09A3-4BE2-8BB6-BF199E3E9FD1}" type="datetimeFigureOut">
              <a:rPr lang="en-US" smtClean="0"/>
              <a:t>11/12/2020</a:t>
            </a:fld>
            <a:endParaRPr lang="en-US"/>
          </a:p>
        </p:txBody>
      </p:sp>
      <p:sp>
        <p:nvSpPr>
          <p:cNvPr id="3" name="Footer Placeholder 2">
            <a:extLst>
              <a:ext uri="{FF2B5EF4-FFF2-40B4-BE49-F238E27FC236}">
                <a16:creationId xmlns="" xmlns:a16="http://schemas.microsoft.com/office/drawing/2014/main" id="{EADAEDBE-0C38-4A84-8C0C-660452583E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175D150D-EC9A-47C0-83FD-85CDE0C5B459}"/>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354377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48ABCCE-B277-4847-A0F0-8099837A0A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BC1C998C-C8B8-42ED-8856-66810C1772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DBA2C37D-D46B-4E4E-A43E-143E8AE7BD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A21401E9-EA46-49E7-B9B6-837BAB14A03B}"/>
              </a:ext>
            </a:extLst>
          </p:cNvPr>
          <p:cNvSpPr>
            <a:spLocks noGrp="1"/>
          </p:cNvSpPr>
          <p:nvPr>
            <p:ph type="dt" sz="half" idx="10"/>
          </p:nvPr>
        </p:nvSpPr>
        <p:spPr/>
        <p:txBody>
          <a:bodyPr/>
          <a:lstStyle/>
          <a:p>
            <a:fld id="{8AAACB81-09A3-4BE2-8BB6-BF199E3E9FD1}" type="datetimeFigureOut">
              <a:rPr lang="en-US" smtClean="0"/>
              <a:t>11/12/2020</a:t>
            </a:fld>
            <a:endParaRPr lang="en-US"/>
          </a:p>
        </p:txBody>
      </p:sp>
      <p:sp>
        <p:nvSpPr>
          <p:cNvPr id="6" name="Footer Placeholder 5">
            <a:extLst>
              <a:ext uri="{FF2B5EF4-FFF2-40B4-BE49-F238E27FC236}">
                <a16:creationId xmlns="" xmlns:a16="http://schemas.microsoft.com/office/drawing/2014/main" id="{67A0A35C-EC73-4878-945C-8278F5C661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0121A6D5-18B9-4076-AF54-C9A9E2704202}"/>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164222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47EA3FC-E434-4935-B16D-7DA4BFCA0B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B7ABE532-81CA-46FD-B1B2-B8C42E4207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2E6B481E-9556-401E-A036-A6867403A6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3D20F48E-0874-4A79-9998-B038C9D0F364}"/>
              </a:ext>
            </a:extLst>
          </p:cNvPr>
          <p:cNvSpPr>
            <a:spLocks noGrp="1"/>
          </p:cNvSpPr>
          <p:nvPr>
            <p:ph type="dt" sz="half" idx="10"/>
          </p:nvPr>
        </p:nvSpPr>
        <p:spPr/>
        <p:txBody>
          <a:bodyPr/>
          <a:lstStyle/>
          <a:p>
            <a:fld id="{8AAACB81-09A3-4BE2-8BB6-BF199E3E9FD1}" type="datetimeFigureOut">
              <a:rPr lang="en-US" smtClean="0"/>
              <a:t>11/12/2020</a:t>
            </a:fld>
            <a:endParaRPr lang="en-US"/>
          </a:p>
        </p:txBody>
      </p:sp>
      <p:sp>
        <p:nvSpPr>
          <p:cNvPr id="6" name="Footer Placeholder 5">
            <a:extLst>
              <a:ext uri="{FF2B5EF4-FFF2-40B4-BE49-F238E27FC236}">
                <a16:creationId xmlns="" xmlns:a16="http://schemas.microsoft.com/office/drawing/2014/main" id="{BDBA5FD6-1AA6-409C-A76F-CF3F66D4B7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A50FF0D7-7251-4CC0-9C5B-6C1C338F463E}"/>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792961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7E9FADE6-A14F-4569-A0CF-F39659866A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F50F9FB6-2668-4D97-9101-D4075C088C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6A38366-5DDD-4196-89BD-6892838613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ACB81-09A3-4BE2-8BB6-BF199E3E9FD1}" type="datetimeFigureOut">
              <a:rPr lang="en-US" smtClean="0"/>
              <a:t>11/12/2020</a:t>
            </a:fld>
            <a:endParaRPr lang="en-US"/>
          </a:p>
        </p:txBody>
      </p:sp>
      <p:sp>
        <p:nvSpPr>
          <p:cNvPr id="5" name="Footer Placeholder 4">
            <a:extLst>
              <a:ext uri="{FF2B5EF4-FFF2-40B4-BE49-F238E27FC236}">
                <a16:creationId xmlns="" xmlns:a16="http://schemas.microsoft.com/office/drawing/2014/main" id="{2B2294CA-0EBE-41CB-8C6F-7C8DB2350A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6737FA0D-4C03-4F1F-BFD0-16635CCFD0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8F775A-889E-4003-826D-EC7B9F39B985}" type="slidenum">
              <a:rPr lang="en-US" smtClean="0"/>
              <a:t>‹#›</a:t>
            </a:fld>
            <a:endParaRPr lang="en-US"/>
          </a:p>
        </p:txBody>
      </p:sp>
    </p:spTree>
    <p:extLst>
      <p:ext uri="{BB962C8B-B14F-4D97-AF65-F5344CB8AC3E}">
        <p14:creationId xmlns:p14="http://schemas.microsoft.com/office/powerpoint/2010/main" val="3596508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AB99D8BD-0770-46FB-B865-343BDBBCA7F0}"/>
              </a:ext>
            </a:extLst>
          </p:cNvPr>
          <p:cNvSpPr>
            <a:spLocks noGrp="1"/>
          </p:cNvSpPr>
          <p:nvPr>
            <p:ph type="subTitle" idx="1"/>
          </p:nvPr>
        </p:nvSpPr>
        <p:spPr>
          <a:xfrm>
            <a:off x="433646" y="2743056"/>
            <a:ext cx="11212945" cy="896071"/>
          </a:xfrm>
        </p:spPr>
        <p:txBody>
          <a:bodyPr>
            <a:normAutofit/>
          </a:bodyPr>
          <a:lstStyle/>
          <a:p>
            <a:r>
              <a:rPr lang="en-US" altLang="zh-CN" sz="3600" b="1" dirty="0"/>
              <a:t>WF on </a:t>
            </a:r>
            <a:r>
              <a:rPr lang="en-GB" altLang="zh-CN" sz="3600" b="1" dirty="0"/>
              <a:t>Applicability of CBM/IBM for different CA</a:t>
            </a:r>
            <a:endParaRPr lang="en-US" sz="3600" b="1" dirty="0">
              <a:cs typeface="Times New Roman" panose="02020603050405020304" pitchFamily="18" charset="0"/>
            </a:endParaRPr>
          </a:p>
        </p:txBody>
      </p:sp>
      <p:sp>
        <p:nvSpPr>
          <p:cNvPr id="4" name="TextBox 3">
            <a:extLst>
              <a:ext uri="{FF2B5EF4-FFF2-40B4-BE49-F238E27FC236}">
                <a16:creationId xmlns="" xmlns:a16="http://schemas.microsoft.com/office/drawing/2014/main" id="{D82F7BC8-D9B2-4CB3-B0EC-09560190007F}"/>
              </a:ext>
            </a:extLst>
          </p:cNvPr>
          <p:cNvSpPr txBox="1"/>
          <p:nvPr/>
        </p:nvSpPr>
        <p:spPr>
          <a:xfrm>
            <a:off x="249382" y="711200"/>
            <a:ext cx="11674763" cy="1169551"/>
          </a:xfrm>
          <a:prstGeom prst="rect">
            <a:avLst/>
          </a:prstGeom>
          <a:noFill/>
        </p:spPr>
        <p:txBody>
          <a:bodyPr wrap="square" rtlCol="0">
            <a:spAutoFit/>
          </a:bodyPr>
          <a:lstStyle/>
          <a:p>
            <a:pPr>
              <a:spcAft>
                <a:spcPts val="600"/>
              </a:spcAft>
            </a:pPr>
            <a:r>
              <a:rPr lang="en-US" sz="2000" b="1" dirty="0">
                <a:cs typeface="Times New Roman" panose="02020603050405020304" pitchFamily="18" charset="0"/>
              </a:rPr>
              <a:t>3GPP TSG-RAN WG4 Meeting #97-e	                                                                                       R4-2016915</a:t>
            </a:r>
          </a:p>
          <a:p>
            <a:pPr>
              <a:spcAft>
                <a:spcPts val="600"/>
              </a:spcAft>
            </a:pPr>
            <a:r>
              <a:rPr lang="en-US" sz="2000" b="1" dirty="0">
                <a:cs typeface="Times New Roman" panose="02020603050405020304" pitchFamily="18" charset="0"/>
              </a:rPr>
              <a:t>Electronic Meeting, Nov. 2nd – Nov. 13th, 2020</a:t>
            </a:r>
          </a:p>
          <a:p>
            <a:pPr>
              <a:spcAft>
                <a:spcPts val="600"/>
              </a:spcAft>
            </a:pPr>
            <a:r>
              <a:rPr lang="en-US" sz="2000" b="1" dirty="0">
                <a:cs typeface="Times New Roman" panose="02020603050405020304" pitchFamily="18" charset="0"/>
              </a:rPr>
              <a:t>Agenda Item: 12.3.2.1.1</a:t>
            </a:r>
          </a:p>
        </p:txBody>
      </p:sp>
      <p:sp>
        <p:nvSpPr>
          <p:cNvPr id="5" name="Subtitle 2">
            <a:extLst>
              <a:ext uri="{FF2B5EF4-FFF2-40B4-BE49-F238E27FC236}">
                <a16:creationId xmlns="" xmlns:a16="http://schemas.microsoft.com/office/drawing/2014/main" id="{E1F80ECE-0984-44B4-988A-7B77E87C11AC}"/>
              </a:ext>
            </a:extLst>
          </p:cNvPr>
          <p:cNvSpPr txBox="1">
            <a:spLocks/>
          </p:cNvSpPr>
          <p:nvPr/>
        </p:nvSpPr>
        <p:spPr>
          <a:xfrm>
            <a:off x="387926" y="3911456"/>
            <a:ext cx="11212945" cy="89607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b="1" dirty="0" smtClean="0">
                <a:cs typeface="Times New Roman" panose="02020603050405020304" pitchFamily="18" charset="0"/>
              </a:rPr>
              <a:t>Samsung, </a:t>
            </a:r>
            <a:r>
              <a:rPr lang="en-US" sz="2800" b="1" dirty="0" smtClean="0">
                <a:cs typeface="Times New Roman" panose="02020603050405020304" pitchFamily="18" charset="0"/>
              </a:rPr>
              <a:t>Nokia</a:t>
            </a:r>
            <a:endParaRPr lang="en-US" sz="2800" b="1" dirty="0">
              <a:cs typeface="Times New Roman" panose="02020603050405020304" pitchFamily="18" charset="0"/>
            </a:endParaRPr>
          </a:p>
        </p:txBody>
      </p:sp>
    </p:spTree>
    <p:extLst>
      <p:ext uri="{BB962C8B-B14F-4D97-AF65-F5344CB8AC3E}">
        <p14:creationId xmlns:p14="http://schemas.microsoft.com/office/powerpoint/2010/main" val="1658106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E547E7-DD8F-4647-9EA9-CB2766C3CBA9}"/>
              </a:ext>
            </a:extLst>
          </p:cNvPr>
          <p:cNvSpPr>
            <a:spLocks noGrp="1"/>
          </p:cNvSpPr>
          <p:nvPr>
            <p:ph type="title"/>
          </p:nvPr>
        </p:nvSpPr>
        <p:spPr>
          <a:xfrm>
            <a:off x="838200" y="365125"/>
            <a:ext cx="10515600" cy="743239"/>
          </a:xfrm>
        </p:spPr>
        <p:txBody>
          <a:bodyPr>
            <a:normAutofit/>
          </a:bodyPr>
          <a:lstStyle/>
          <a:p>
            <a:r>
              <a:rPr lang="en-US" sz="3600" dirty="0">
                <a:latin typeface="+mn-lt"/>
                <a:cs typeface="Times New Roman" panose="02020603050405020304" pitchFamily="18" charset="0"/>
              </a:rPr>
              <a:t>Background</a:t>
            </a:r>
          </a:p>
        </p:txBody>
      </p:sp>
      <p:sp>
        <p:nvSpPr>
          <p:cNvPr id="3" name="Content Placeholder 2">
            <a:extLst>
              <a:ext uri="{FF2B5EF4-FFF2-40B4-BE49-F238E27FC236}">
                <a16:creationId xmlns="" xmlns:a16="http://schemas.microsoft.com/office/drawing/2014/main" id="{EA4F0E0C-DB6A-4547-AC60-58FD970C840E}"/>
              </a:ext>
            </a:extLst>
          </p:cNvPr>
          <p:cNvSpPr>
            <a:spLocks noGrp="1"/>
          </p:cNvSpPr>
          <p:nvPr>
            <p:ph idx="1"/>
          </p:nvPr>
        </p:nvSpPr>
        <p:spPr>
          <a:xfrm>
            <a:off x="838200" y="1253331"/>
            <a:ext cx="10515600" cy="5239544"/>
          </a:xfrm>
        </p:spPr>
        <p:txBody>
          <a:bodyPr>
            <a:normAutofit/>
          </a:bodyPr>
          <a:lstStyle/>
          <a:p>
            <a:r>
              <a:rPr lang="en-US" sz="2400" dirty="0">
                <a:cs typeface="Times New Roman" panose="02020603050405020304" pitchFamily="18" charset="0"/>
              </a:rPr>
              <a:t>In Rel-16, two kinds of UE beam management capabilities for FR2 inter-band CA were introduced, i.e. CBM and IBM, but it was not specified how to apply CBM/IBM to a particular CA configuration</a:t>
            </a:r>
          </a:p>
          <a:p>
            <a:r>
              <a:rPr lang="en-US" sz="2400" dirty="0">
                <a:cs typeface="Times New Roman" panose="02020603050405020304" pitchFamily="18" charset="0"/>
              </a:rPr>
              <a:t>In RAN#89e meeting, It’s agreed to specify CBM/IBM applicability in Rel-17 as shown in the WID of Rel-17 NR RF enhancements for FR2 (RP-202107)</a:t>
            </a:r>
          </a:p>
          <a:p>
            <a:pPr lvl="1"/>
            <a:r>
              <a:rPr lang="en-US" sz="2000" dirty="0">
                <a:cs typeface="Times New Roman" panose="02020603050405020304" pitchFamily="18" charset="0"/>
              </a:rPr>
              <a:t>Inter-band DL CA enhancements [RAN4 RF/RRM]</a:t>
            </a:r>
          </a:p>
          <a:p>
            <a:pPr lvl="2"/>
            <a:r>
              <a:rPr lang="en-US" sz="1600" dirty="0">
                <a:cs typeface="Times New Roman" panose="02020603050405020304" pitchFamily="18" charset="0"/>
              </a:rPr>
              <a:t>Agree a method how applicable CBM/IBM information is captured into specification for a particular CA configuration. Agree how it is decided whether a certain CA configuration is assuming CBM or IBM based requirements (for-example is applicability based on operator request or some general rule or are all CA configurations applicable for both CBM and IBM). </a:t>
            </a:r>
          </a:p>
          <a:p>
            <a:r>
              <a:rPr lang="en-US" sz="2400" dirty="0">
                <a:cs typeface="Times New Roman" panose="02020603050405020304" pitchFamily="18" charset="0"/>
              </a:rPr>
              <a:t>In this meeting, CBM/IBM applicability is discussed in email thread 135 based on companies’ contributions [1~9] and summarized in [10]. Some discussion outcome [11] from email thread 136 is also taken into account</a:t>
            </a:r>
          </a:p>
        </p:txBody>
      </p:sp>
    </p:spTree>
    <p:extLst>
      <p:ext uri="{BB962C8B-B14F-4D97-AF65-F5344CB8AC3E}">
        <p14:creationId xmlns:p14="http://schemas.microsoft.com/office/powerpoint/2010/main" val="3657114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E547E7-DD8F-4647-9EA9-CB2766C3CBA9}"/>
              </a:ext>
            </a:extLst>
          </p:cNvPr>
          <p:cNvSpPr>
            <a:spLocks noGrp="1"/>
          </p:cNvSpPr>
          <p:nvPr>
            <p:ph type="title"/>
          </p:nvPr>
        </p:nvSpPr>
        <p:spPr>
          <a:xfrm>
            <a:off x="838200" y="365125"/>
            <a:ext cx="10515600" cy="743239"/>
          </a:xfrm>
        </p:spPr>
        <p:txBody>
          <a:bodyPr>
            <a:normAutofit/>
          </a:bodyPr>
          <a:lstStyle/>
          <a:p>
            <a:r>
              <a:rPr lang="en-US" sz="3600" dirty="0">
                <a:latin typeface="+mn-lt"/>
                <a:cs typeface="Times New Roman" panose="02020603050405020304" pitchFamily="18" charset="0"/>
              </a:rPr>
              <a:t>WF on CBM applicability</a:t>
            </a:r>
          </a:p>
        </p:txBody>
      </p:sp>
      <p:sp>
        <p:nvSpPr>
          <p:cNvPr id="3" name="Content Placeholder 2">
            <a:extLst>
              <a:ext uri="{FF2B5EF4-FFF2-40B4-BE49-F238E27FC236}">
                <a16:creationId xmlns="" xmlns:a16="http://schemas.microsoft.com/office/drawing/2014/main" id="{EA4F0E0C-DB6A-4547-AC60-58FD970C840E}"/>
              </a:ext>
            </a:extLst>
          </p:cNvPr>
          <p:cNvSpPr>
            <a:spLocks noGrp="1"/>
          </p:cNvSpPr>
          <p:nvPr>
            <p:ph idx="1"/>
          </p:nvPr>
        </p:nvSpPr>
        <p:spPr>
          <a:xfrm>
            <a:off x="838200" y="1108364"/>
            <a:ext cx="10515600" cy="5749636"/>
          </a:xfrm>
        </p:spPr>
        <p:txBody>
          <a:bodyPr>
            <a:normAutofit/>
          </a:bodyPr>
          <a:lstStyle/>
          <a:p>
            <a:r>
              <a:rPr lang="en-US" sz="2400" dirty="0">
                <a:cs typeface="Times New Roman" panose="02020603050405020304" pitchFamily="18" charset="0"/>
              </a:rPr>
              <a:t>Issue 2-1: whether CBM is only applicable for CA configurations with same freq. group</a:t>
            </a:r>
          </a:p>
          <a:p>
            <a:pPr lvl="1"/>
            <a:r>
              <a:rPr lang="en-US" sz="2000" dirty="0">
                <a:cs typeface="Times New Roman" panose="02020603050405020304" pitchFamily="18" charset="0"/>
              </a:rPr>
              <a:t>Option 1: Yes, CBM can only support CA configurations within same frequency group</a:t>
            </a:r>
          </a:p>
          <a:p>
            <a:pPr lvl="1"/>
            <a:r>
              <a:rPr lang="en-US" sz="2000" dirty="0">
                <a:cs typeface="Times New Roman" panose="02020603050405020304" pitchFamily="18" charset="0"/>
              </a:rPr>
              <a:t>Option 2: No, there is not restrictions which CA configurations CBM UE can support</a:t>
            </a:r>
          </a:p>
          <a:p>
            <a:pPr lvl="1"/>
            <a:r>
              <a:rPr lang="en-US" sz="2000" dirty="0">
                <a:cs typeface="Times New Roman" panose="02020603050405020304" pitchFamily="18" charset="0"/>
              </a:rPr>
              <a:t>Option 3: Other</a:t>
            </a:r>
          </a:p>
          <a:p>
            <a:r>
              <a:rPr lang="en-US" sz="2400" dirty="0">
                <a:cs typeface="Times New Roman" panose="02020603050405020304" pitchFamily="18" charset="0"/>
              </a:rPr>
              <a:t>Agreement</a:t>
            </a:r>
          </a:p>
          <a:p>
            <a:pPr lvl="1"/>
            <a:r>
              <a:rPr lang="en-US" altLang="zh-CN" sz="2000" dirty="0">
                <a:cs typeface="Times New Roman" panose="02020603050405020304" pitchFamily="18" charset="0"/>
              </a:rPr>
              <a:t>FFS </a:t>
            </a:r>
            <a:r>
              <a:rPr lang="en-US" altLang="zh-CN" sz="2000" dirty="0" smtClean="0">
                <a:cs typeface="Times New Roman" panose="02020603050405020304" pitchFamily="18" charset="0"/>
              </a:rPr>
              <a:t>whether CBM </a:t>
            </a:r>
            <a:r>
              <a:rPr lang="en-US" altLang="zh-CN" sz="2000" dirty="0">
                <a:cs typeface="Times New Roman" panose="02020603050405020304" pitchFamily="18" charset="0"/>
              </a:rPr>
              <a:t>can only support CA configurations within same frequency </a:t>
            </a:r>
            <a:r>
              <a:rPr lang="en-US" altLang="zh-CN" sz="2000" dirty="0" smtClean="0">
                <a:cs typeface="Times New Roman" panose="02020603050405020304" pitchFamily="18" charset="0"/>
              </a:rPr>
              <a:t>group</a:t>
            </a:r>
            <a:endParaRPr lang="en-US" altLang="zh-CN" sz="2000" strike="sngStrike" dirty="0">
              <a:solidFill>
                <a:srgbClr val="FF0000"/>
              </a:solidFill>
              <a:cs typeface="Times New Roman" panose="02020603050405020304" pitchFamily="18" charset="0"/>
            </a:endParaRPr>
          </a:p>
          <a:p>
            <a:pPr marL="457200" lvl="1" indent="0">
              <a:buNone/>
            </a:pPr>
            <a:endParaRPr lang="en-US" sz="1600" dirty="0">
              <a:cs typeface="Times New Roman" panose="02020603050405020304" pitchFamily="18" charset="0"/>
            </a:endParaRPr>
          </a:p>
          <a:p>
            <a:pPr marL="457200" lvl="1" indent="0">
              <a:buNone/>
            </a:pPr>
            <a:endParaRPr lang="en-US" sz="1600" dirty="0">
              <a:cs typeface="Times New Roman" panose="02020603050405020304" pitchFamily="18" charset="0"/>
            </a:endParaRPr>
          </a:p>
          <a:p>
            <a:pPr marL="0" indent="0">
              <a:buNone/>
            </a:pPr>
            <a:endParaRPr lang="en-US" sz="2000" dirty="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496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E547E7-DD8F-4647-9EA9-CB2766C3CBA9}"/>
              </a:ext>
            </a:extLst>
          </p:cNvPr>
          <p:cNvSpPr>
            <a:spLocks noGrp="1"/>
          </p:cNvSpPr>
          <p:nvPr>
            <p:ph type="title"/>
          </p:nvPr>
        </p:nvSpPr>
        <p:spPr>
          <a:xfrm>
            <a:off x="838200" y="365125"/>
            <a:ext cx="10515600" cy="743239"/>
          </a:xfrm>
        </p:spPr>
        <p:txBody>
          <a:bodyPr>
            <a:normAutofit/>
          </a:bodyPr>
          <a:lstStyle/>
          <a:p>
            <a:r>
              <a:rPr lang="en-US" sz="3600" dirty="0">
                <a:latin typeface="+mn-lt"/>
                <a:cs typeface="Times New Roman" panose="02020603050405020304" pitchFamily="18" charset="0"/>
              </a:rPr>
              <a:t>WF on IBM applicability</a:t>
            </a:r>
          </a:p>
        </p:txBody>
      </p:sp>
      <p:sp>
        <p:nvSpPr>
          <p:cNvPr id="3" name="Content Placeholder 2">
            <a:extLst>
              <a:ext uri="{FF2B5EF4-FFF2-40B4-BE49-F238E27FC236}">
                <a16:creationId xmlns="" xmlns:a16="http://schemas.microsoft.com/office/drawing/2014/main" id="{EA4F0E0C-DB6A-4547-AC60-58FD970C840E}"/>
              </a:ext>
            </a:extLst>
          </p:cNvPr>
          <p:cNvSpPr>
            <a:spLocks noGrp="1"/>
          </p:cNvSpPr>
          <p:nvPr>
            <p:ph idx="1"/>
          </p:nvPr>
        </p:nvSpPr>
        <p:spPr>
          <a:xfrm>
            <a:off x="838200" y="1108364"/>
            <a:ext cx="10515600" cy="5749636"/>
          </a:xfrm>
        </p:spPr>
        <p:txBody>
          <a:bodyPr>
            <a:normAutofit/>
          </a:bodyPr>
          <a:lstStyle/>
          <a:p>
            <a:r>
              <a:rPr lang="en-US" sz="2400" dirty="0">
                <a:cs typeface="Times New Roman" panose="02020603050405020304" pitchFamily="18" charset="0"/>
              </a:rPr>
              <a:t>Issue 2-2: whether IBM is applicable for all CA configurations</a:t>
            </a:r>
          </a:p>
          <a:p>
            <a:pPr lvl="1"/>
            <a:r>
              <a:rPr lang="en-US" sz="2000" dirty="0">
                <a:cs typeface="Times New Roman" panose="02020603050405020304" pitchFamily="18" charset="0"/>
              </a:rPr>
              <a:t>Option 1:  Yes, by default IBM is applicable for all CA configurations </a:t>
            </a:r>
          </a:p>
          <a:p>
            <a:pPr lvl="1"/>
            <a:r>
              <a:rPr lang="en-US" sz="2000" dirty="0">
                <a:cs typeface="Times New Roman" panose="02020603050405020304" pitchFamily="18" charset="0"/>
              </a:rPr>
              <a:t>Option 2:  No, IBM is not by default  applicable for all CA configurations </a:t>
            </a:r>
          </a:p>
          <a:p>
            <a:pPr lvl="1"/>
            <a:r>
              <a:rPr lang="en-US" sz="2000" dirty="0">
                <a:cs typeface="Times New Roman" panose="02020603050405020304" pitchFamily="18" charset="0"/>
              </a:rPr>
              <a:t>Option 3: Other</a:t>
            </a:r>
          </a:p>
          <a:p>
            <a:r>
              <a:rPr lang="en-US" sz="2400" dirty="0">
                <a:cs typeface="Times New Roman" panose="02020603050405020304" pitchFamily="18" charset="0"/>
              </a:rPr>
              <a:t>Agreement</a:t>
            </a:r>
          </a:p>
          <a:p>
            <a:pPr lvl="1"/>
            <a:r>
              <a:rPr lang="en-US" altLang="zh-CN" sz="2000" dirty="0">
                <a:cs typeface="Times New Roman" panose="02020603050405020304" pitchFamily="18" charset="0"/>
              </a:rPr>
              <a:t>IBM UE capability is applicable for all CA configurations</a:t>
            </a:r>
          </a:p>
          <a:p>
            <a:pPr lvl="2"/>
            <a:r>
              <a:rPr lang="en-US" altLang="zh-CN" sz="1600" dirty="0">
                <a:cs typeface="Times New Roman" panose="02020603050405020304" pitchFamily="18" charset="0"/>
              </a:rPr>
              <a:t>FFS if IBM should be the baseline (i.e., if </a:t>
            </a:r>
            <a:r>
              <a:rPr lang="en-US" altLang="zh-CN" sz="1600" dirty="0"/>
              <a:t>CBM can be considered as an incapability signaling for the UE to use for certain allowed band combinations)</a:t>
            </a:r>
            <a:endParaRPr lang="en-US" altLang="zh-CN" sz="1600" dirty="0">
              <a:cs typeface="Times New Roman" panose="02020603050405020304" pitchFamily="18" charset="0"/>
            </a:endParaRPr>
          </a:p>
          <a:p>
            <a:pPr lvl="1"/>
            <a:r>
              <a:rPr lang="en-US" sz="2000" dirty="0">
                <a:cs typeface="Times New Roman" panose="02020603050405020304" pitchFamily="18" charset="0"/>
              </a:rPr>
              <a:t>FFS if the same IBM requirements apply to all CA configurations</a:t>
            </a:r>
          </a:p>
          <a:p>
            <a:pPr lvl="1"/>
            <a:endParaRPr lang="en-US" sz="1600" dirty="0">
              <a:cs typeface="Times New Roman" panose="02020603050405020304" pitchFamily="18" charset="0"/>
            </a:endParaRPr>
          </a:p>
          <a:p>
            <a:pPr marL="457200" lvl="1" indent="0">
              <a:buNone/>
            </a:pPr>
            <a:endParaRPr lang="en-US" sz="1600" dirty="0">
              <a:cs typeface="Times New Roman" panose="02020603050405020304" pitchFamily="18" charset="0"/>
            </a:endParaRPr>
          </a:p>
          <a:p>
            <a:pPr marL="0" indent="0">
              <a:buNone/>
            </a:pPr>
            <a:endParaRPr lang="en-US" sz="2000" dirty="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21397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E547E7-DD8F-4647-9EA9-CB2766C3CBA9}"/>
              </a:ext>
            </a:extLst>
          </p:cNvPr>
          <p:cNvSpPr>
            <a:spLocks noGrp="1"/>
          </p:cNvSpPr>
          <p:nvPr>
            <p:ph type="title"/>
          </p:nvPr>
        </p:nvSpPr>
        <p:spPr>
          <a:xfrm>
            <a:off x="838200" y="365125"/>
            <a:ext cx="10515600" cy="743239"/>
          </a:xfrm>
        </p:spPr>
        <p:txBody>
          <a:bodyPr>
            <a:normAutofit/>
          </a:bodyPr>
          <a:lstStyle/>
          <a:p>
            <a:r>
              <a:rPr lang="en-US" sz="3600" dirty="0">
                <a:latin typeface="+mn-lt"/>
                <a:cs typeface="Times New Roman" panose="02020603050405020304" pitchFamily="18" charset="0"/>
              </a:rPr>
              <a:t>WF on how to state in specification</a:t>
            </a:r>
          </a:p>
        </p:txBody>
      </p:sp>
      <p:sp>
        <p:nvSpPr>
          <p:cNvPr id="3" name="Content Placeholder 2">
            <a:extLst>
              <a:ext uri="{FF2B5EF4-FFF2-40B4-BE49-F238E27FC236}">
                <a16:creationId xmlns="" xmlns:a16="http://schemas.microsoft.com/office/drawing/2014/main" id="{EA4F0E0C-DB6A-4547-AC60-58FD970C840E}"/>
              </a:ext>
            </a:extLst>
          </p:cNvPr>
          <p:cNvSpPr>
            <a:spLocks noGrp="1"/>
          </p:cNvSpPr>
          <p:nvPr>
            <p:ph idx="1"/>
          </p:nvPr>
        </p:nvSpPr>
        <p:spPr>
          <a:xfrm>
            <a:off x="838200" y="1108364"/>
            <a:ext cx="10515600" cy="5749636"/>
          </a:xfrm>
        </p:spPr>
        <p:txBody>
          <a:bodyPr>
            <a:normAutofit/>
          </a:bodyPr>
          <a:lstStyle/>
          <a:p>
            <a:r>
              <a:rPr lang="en-US" sz="2400" dirty="0">
                <a:cs typeface="Times New Roman" panose="02020603050405020304" pitchFamily="18" charset="0"/>
              </a:rPr>
              <a:t>Open issues</a:t>
            </a:r>
          </a:p>
          <a:p>
            <a:pPr lvl="1"/>
            <a:r>
              <a:rPr lang="en-US" sz="2000" dirty="0">
                <a:cs typeface="Times New Roman" panose="02020603050405020304" pitchFamily="18" charset="0"/>
              </a:rPr>
              <a:t>Issue 2-3 on “frequency group”</a:t>
            </a:r>
          </a:p>
          <a:p>
            <a:pPr lvl="2"/>
            <a:r>
              <a:rPr lang="en-US" sz="1600" dirty="0">
                <a:cs typeface="Times New Roman" panose="02020603050405020304" pitchFamily="18" charset="0"/>
              </a:rPr>
              <a:t>proposal: The “frequency group” term shall not be defined in specification</a:t>
            </a:r>
          </a:p>
          <a:p>
            <a:pPr lvl="1"/>
            <a:r>
              <a:rPr lang="en-US" sz="2000" dirty="0">
                <a:cs typeface="Times New Roman" panose="02020603050405020304" pitchFamily="18" charset="0"/>
              </a:rPr>
              <a:t>Issue 2-4 on applicability of CBM/IBM requirements</a:t>
            </a:r>
          </a:p>
          <a:p>
            <a:pPr lvl="2"/>
            <a:r>
              <a:rPr lang="en-US" sz="1600" dirty="0">
                <a:cs typeface="Times New Roman" panose="02020603050405020304" pitchFamily="18" charset="0"/>
              </a:rPr>
              <a:t>Proposal: Clearly state in specification whether IBM and/or CBM requirements are defined for certain band combination</a:t>
            </a:r>
          </a:p>
          <a:p>
            <a:pPr lvl="1"/>
            <a:r>
              <a:rPr lang="en-US" sz="2000" dirty="0">
                <a:cs typeface="Times New Roman" panose="02020603050405020304" pitchFamily="18" charset="0"/>
              </a:rPr>
              <a:t>Issue 2-5 on applicability of CBM/IBM capability</a:t>
            </a:r>
          </a:p>
          <a:p>
            <a:pPr lvl="2"/>
            <a:r>
              <a:rPr lang="en-US" sz="1600" dirty="0">
                <a:cs typeface="Times New Roman" panose="02020603050405020304" pitchFamily="18" charset="0"/>
              </a:rPr>
              <a:t>Proposal: Study and introduce per-band combination parameter F</a:t>
            </a:r>
            <a:r>
              <a:rPr lang="en-US" sz="1600" baseline="-25000" dirty="0">
                <a:cs typeface="Times New Roman" panose="02020603050405020304" pitchFamily="18" charset="0"/>
              </a:rPr>
              <a:t>s,inter</a:t>
            </a:r>
            <a:r>
              <a:rPr lang="en-US" sz="1600" dirty="0">
                <a:cs typeface="Times New Roman" panose="02020603050405020304" pitchFamily="18" charset="0"/>
              </a:rPr>
              <a:t> in the specification as a reference of applicability for IBM/CBM</a:t>
            </a:r>
          </a:p>
          <a:p>
            <a:r>
              <a:rPr lang="en-US" sz="2400" dirty="0">
                <a:cs typeface="Times New Roman" panose="02020603050405020304" pitchFamily="18" charset="0"/>
              </a:rPr>
              <a:t>Agreements</a:t>
            </a:r>
          </a:p>
          <a:p>
            <a:pPr lvl="1"/>
            <a:r>
              <a:rPr lang="en-US" altLang="zh-CN" sz="2000" dirty="0">
                <a:cs typeface="Times New Roman" panose="02020603050405020304" pitchFamily="18" charset="0"/>
              </a:rPr>
              <a:t>on “frequency group”</a:t>
            </a:r>
          </a:p>
          <a:p>
            <a:pPr lvl="2"/>
            <a:r>
              <a:rPr lang="en-US" altLang="zh-CN" sz="1600" dirty="0">
                <a:cs typeface="Times New Roman" panose="02020603050405020304" pitchFamily="18" charset="0"/>
              </a:rPr>
              <a:t>“frequency group” term shall not be defined in specification</a:t>
            </a:r>
          </a:p>
          <a:p>
            <a:pPr lvl="1"/>
            <a:r>
              <a:rPr lang="en-US" altLang="zh-CN" sz="2000" dirty="0">
                <a:cs typeface="Times New Roman" panose="02020603050405020304" pitchFamily="18" charset="0"/>
              </a:rPr>
              <a:t>on applicability of CBM/IBM requirements</a:t>
            </a:r>
          </a:p>
          <a:p>
            <a:pPr lvl="2"/>
            <a:r>
              <a:rPr lang="en-US" sz="1600" dirty="0">
                <a:cs typeface="Times New Roman" panose="02020603050405020304" pitchFamily="18" charset="0"/>
              </a:rPr>
              <a:t>If either CBM or IBM is concluded as infeasible for certain band combinations, it is reasonable to clearly state in the spec that only the requirements of feasible BM apply to these band combinations. If both CBM and IBM are concluded as feasible for certain band combinations, IBM/CBM is up to UE’s capability.</a:t>
            </a:r>
          </a:p>
          <a:p>
            <a:pPr lvl="1"/>
            <a:r>
              <a:rPr lang="en-US" altLang="zh-CN" sz="2000" dirty="0">
                <a:cs typeface="Times New Roman" panose="02020603050405020304" pitchFamily="18" charset="0"/>
              </a:rPr>
              <a:t>on applicability of CBM/IBM capability</a:t>
            </a:r>
            <a:endParaRPr lang="en-US" sz="2000" dirty="0">
              <a:cs typeface="Times New Roman" panose="02020603050405020304" pitchFamily="18" charset="0"/>
            </a:endParaRPr>
          </a:p>
          <a:p>
            <a:pPr lvl="2"/>
            <a:r>
              <a:rPr lang="en-US" sz="1600" dirty="0">
                <a:cs typeface="Times New Roman" panose="02020603050405020304" pitchFamily="18" charset="0"/>
              </a:rPr>
              <a:t>Detailed approach to justify applicability of CBM capability is TBD. Further discuss approaches including F</a:t>
            </a:r>
            <a:r>
              <a:rPr lang="en-US" sz="1600" baseline="-25000" dirty="0">
                <a:cs typeface="Times New Roman" panose="02020603050405020304" pitchFamily="18" charset="0"/>
              </a:rPr>
              <a:t>s,inter</a:t>
            </a:r>
            <a:r>
              <a:rPr lang="en-US" sz="1600" dirty="0">
                <a:cs typeface="Times New Roman" panose="02020603050405020304" pitchFamily="18" charset="0"/>
              </a:rPr>
              <a:t> parameter in next meeting.</a:t>
            </a:r>
            <a:endParaRPr lang="en-US" sz="1200" dirty="0">
              <a:cs typeface="Times New Roman" panose="02020603050405020304" pitchFamily="18" charset="0"/>
            </a:endParaRPr>
          </a:p>
          <a:p>
            <a:pPr marL="0" indent="0">
              <a:buNone/>
            </a:pPr>
            <a:endParaRPr lang="en-US" sz="2000" dirty="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44002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E547E7-DD8F-4647-9EA9-CB2766C3CBA9}"/>
              </a:ext>
            </a:extLst>
          </p:cNvPr>
          <p:cNvSpPr>
            <a:spLocks noGrp="1"/>
          </p:cNvSpPr>
          <p:nvPr>
            <p:ph type="title"/>
          </p:nvPr>
        </p:nvSpPr>
        <p:spPr>
          <a:xfrm>
            <a:off x="838200" y="365125"/>
            <a:ext cx="10515600" cy="743239"/>
          </a:xfrm>
        </p:spPr>
        <p:txBody>
          <a:bodyPr>
            <a:normAutofit/>
          </a:bodyPr>
          <a:lstStyle/>
          <a:p>
            <a:r>
              <a:rPr lang="en-US" sz="3600" dirty="0">
                <a:latin typeface="+mn-lt"/>
                <a:cs typeface="Times New Roman" panose="02020603050405020304" pitchFamily="18" charset="0"/>
              </a:rPr>
              <a:t>WF on frequency separation class</a:t>
            </a:r>
          </a:p>
        </p:txBody>
      </p:sp>
      <p:sp>
        <p:nvSpPr>
          <p:cNvPr id="3" name="Content Placeholder 2">
            <a:extLst>
              <a:ext uri="{FF2B5EF4-FFF2-40B4-BE49-F238E27FC236}">
                <a16:creationId xmlns="" xmlns:a16="http://schemas.microsoft.com/office/drawing/2014/main" id="{EA4F0E0C-DB6A-4547-AC60-58FD970C840E}"/>
              </a:ext>
            </a:extLst>
          </p:cNvPr>
          <p:cNvSpPr>
            <a:spLocks noGrp="1"/>
          </p:cNvSpPr>
          <p:nvPr>
            <p:ph idx="1"/>
          </p:nvPr>
        </p:nvSpPr>
        <p:spPr>
          <a:xfrm>
            <a:off x="838200" y="1108364"/>
            <a:ext cx="10515600" cy="5749636"/>
          </a:xfrm>
        </p:spPr>
        <p:txBody>
          <a:bodyPr>
            <a:normAutofit/>
          </a:bodyPr>
          <a:lstStyle/>
          <a:p>
            <a:r>
              <a:rPr lang="en-US" sz="2400" dirty="0">
                <a:cs typeface="Times New Roman" panose="02020603050405020304" pitchFamily="18" charset="0"/>
              </a:rPr>
              <a:t>Issue 2-6: whether separation class extends to be indicated per band combination per receiving chain for L+L and H+H CA combinations</a:t>
            </a:r>
          </a:p>
          <a:p>
            <a:pPr lvl="1"/>
            <a:r>
              <a:rPr lang="en-US" sz="2000" dirty="0">
                <a:cs typeface="Times New Roman" panose="02020603050405020304" pitchFamily="18" charset="0"/>
              </a:rPr>
              <a:t>Option 1: New UE capability for separation class is only introduced per band combination</a:t>
            </a:r>
          </a:p>
          <a:p>
            <a:pPr lvl="1"/>
            <a:r>
              <a:rPr lang="en-US" sz="2000" dirty="0">
                <a:cs typeface="Times New Roman" panose="02020603050405020304" pitchFamily="18" charset="0"/>
              </a:rPr>
              <a:t>Option 2: New UE capability for separation class is introduced per band combination per receiving chain</a:t>
            </a:r>
          </a:p>
          <a:p>
            <a:pPr lvl="1"/>
            <a:r>
              <a:rPr lang="en-US" sz="2000" dirty="0">
                <a:cs typeface="Times New Roman" panose="02020603050405020304" pitchFamily="18" charset="0"/>
              </a:rPr>
              <a:t>Option 3: separation class is not indicated per band combination per receiving chain, no new UE capability is introduced</a:t>
            </a:r>
          </a:p>
          <a:p>
            <a:r>
              <a:rPr lang="en-US" sz="2400" dirty="0">
                <a:cs typeface="Times New Roman" panose="02020603050405020304" pitchFamily="18" charset="0"/>
              </a:rPr>
              <a:t>Agreement</a:t>
            </a:r>
          </a:p>
          <a:p>
            <a:pPr lvl="1"/>
            <a:r>
              <a:rPr lang="en-US" sz="2000" dirty="0" smtClean="0">
                <a:cs typeface="Times New Roman" panose="02020603050405020304" pitchFamily="18" charset="0"/>
              </a:rPr>
              <a:t>Further </a:t>
            </a:r>
            <a:r>
              <a:rPr lang="en-US" sz="2000" dirty="0">
                <a:cs typeface="Times New Roman" panose="02020603050405020304" pitchFamily="18" charset="0"/>
              </a:rPr>
              <a:t>study whether and/or how f</a:t>
            </a:r>
            <a:r>
              <a:rPr lang="en-US" altLang="zh-CN" sz="2000" dirty="0">
                <a:cs typeface="Times New Roman" panose="02020603050405020304" pitchFamily="18" charset="0"/>
              </a:rPr>
              <a:t>requency separation class is introduced for inter-band CA based on CBM and </a:t>
            </a:r>
            <a:r>
              <a:rPr lang="en-US" altLang="zh-CN" sz="2000" dirty="0" smtClean="0">
                <a:cs typeface="Times New Roman" panose="02020603050405020304" pitchFamily="18" charset="0"/>
              </a:rPr>
              <a:t>IBM</a:t>
            </a:r>
            <a:endParaRPr lang="en-US" altLang="zh-CN" sz="2000" dirty="0">
              <a:cs typeface="Times New Roman" panose="02020603050405020304" pitchFamily="18" charset="0"/>
            </a:endParaRPr>
          </a:p>
          <a:p>
            <a:pPr lvl="1"/>
            <a:endParaRPr lang="en-US" sz="2000" dirty="0">
              <a:cs typeface="Times New Roman" panose="02020603050405020304" pitchFamily="18" charset="0"/>
            </a:endParaRPr>
          </a:p>
          <a:p>
            <a:pPr marL="457200" lvl="1" indent="0">
              <a:buNone/>
            </a:pPr>
            <a:endParaRPr lang="en-US" sz="2000" dirty="0">
              <a:cs typeface="Times New Roman" panose="02020603050405020304" pitchFamily="18" charset="0"/>
            </a:endParaRPr>
          </a:p>
          <a:p>
            <a:pPr marL="0" indent="0">
              <a:buNone/>
            </a:pPr>
            <a:endParaRPr lang="en-US" sz="2000" dirty="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5501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E547E7-DD8F-4647-9EA9-CB2766C3CBA9}"/>
              </a:ext>
            </a:extLst>
          </p:cNvPr>
          <p:cNvSpPr>
            <a:spLocks noGrp="1"/>
          </p:cNvSpPr>
          <p:nvPr>
            <p:ph type="title"/>
          </p:nvPr>
        </p:nvSpPr>
        <p:spPr>
          <a:xfrm>
            <a:off x="838200" y="365125"/>
            <a:ext cx="10515600" cy="743239"/>
          </a:xfrm>
        </p:spPr>
        <p:txBody>
          <a:bodyPr>
            <a:normAutofit/>
          </a:bodyPr>
          <a:lstStyle/>
          <a:p>
            <a:r>
              <a:rPr lang="en-US" sz="3600" dirty="0">
                <a:latin typeface="+mn-lt"/>
                <a:cs typeface="Times New Roman" panose="02020603050405020304" pitchFamily="18" charset="0"/>
              </a:rPr>
              <a:t>Reference</a:t>
            </a:r>
          </a:p>
        </p:txBody>
      </p:sp>
      <p:sp>
        <p:nvSpPr>
          <p:cNvPr id="3" name="Content Placeholder 2">
            <a:extLst>
              <a:ext uri="{FF2B5EF4-FFF2-40B4-BE49-F238E27FC236}">
                <a16:creationId xmlns="" xmlns:a16="http://schemas.microsoft.com/office/drawing/2014/main" id="{EA4F0E0C-DB6A-4547-AC60-58FD970C840E}"/>
              </a:ext>
            </a:extLst>
          </p:cNvPr>
          <p:cNvSpPr>
            <a:spLocks noGrp="1"/>
          </p:cNvSpPr>
          <p:nvPr>
            <p:ph idx="1"/>
          </p:nvPr>
        </p:nvSpPr>
        <p:spPr>
          <a:xfrm>
            <a:off x="838200" y="1253331"/>
            <a:ext cx="10515600" cy="5239544"/>
          </a:xfrm>
        </p:spPr>
        <p:txBody>
          <a:bodyPr>
            <a:normAutofit/>
          </a:bodyPr>
          <a:lstStyle/>
          <a:p>
            <a:pPr marL="457200" indent="-457200">
              <a:buFont typeface="+mj-lt"/>
              <a:buAutoNum type="arabicPeriod"/>
            </a:pPr>
            <a:r>
              <a:rPr lang="en-US" sz="2000" dirty="0">
                <a:cs typeface="Times New Roman" panose="02020603050405020304" pitchFamily="18" charset="0"/>
              </a:rPr>
              <a:t>R4-2014724, </a:t>
            </a:r>
            <a:r>
              <a:rPr lang="en-GB" altLang="zh-CN" sz="2000" dirty="0"/>
              <a:t>Discussion on Rel-17 FR2 inter-band CA,</a:t>
            </a:r>
            <a:r>
              <a:rPr lang="en-US" sz="2000" dirty="0">
                <a:cs typeface="Times New Roman" panose="02020603050405020304" pitchFamily="18" charset="0"/>
              </a:rPr>
              <a:t> Samsung</a:t>
            </a:r>
          </a:p>
          <a:p>
            <a:pPr marL="457200" indent="-457200">
              <a:buFont typeface="+mj-lt"/>
              <a:buAutoNum type="arabicPeriod"/>
            </a:pPr>
            <a:r>
              <a:rPr lang="en-US" sz="2000" dirty="0">
                <a:cs typeface="Times New Roman" panose="02020603050405020304" pitchFamily="18" charset="0"/>
              </a:rPr>
              <a:t>R4-2014912, </a:t>
            </a:r>
            <a:r>
              <a:rPr lang="en-GB" altLang="zh-CN" sz="2000" dirty="0"/>
              <a:t>More on FR2 Inter-band DL CA, Apple</a:t>
            </a:r>
          </a:p>
          <a:p>
            <a:pPr marL="457200" indent="-457200">
              <a:buFont typeface="+mj-lt"/>
              <a:buAutoNum type="arabicPeriod"/>
            </a:pPr>
            <a:r>
              <a:rPr lang="en-GB" altLang="zh-CN" sz="2000" dirty="0"/>
              <a:t>R4-2015327, Discussion on FR2 inter-band DL CA enhancements, vivo</a:t>
            </a:r>
            <a:endParaRPr lang="zh-CN" altLang="zh-CN" sz="2000" dirty="0"/>
          </a:p>
          <a:p>
            <a:pPr marL="457200" indent="-457200">
              <a:buFont typeface="+mj-lt"/>
              <a:buAutoNum type="arabicPeriod"/>
            </a:pPr>
            <a:r>
              <a:rPr lang="en-US" sz="2000" dirty="0">
                <a:cs typeface="Times New Roman" panose="02020603050405020304" pitchFamily="18" charset="0"/>
              </a:rPr>
              <a:t>R4-2014923, </a:t>
            </a:r>
            <a:r>
              <a:rPr lang="en-GB" altLang="zh-CN" sz="2000" dirty="0"/>
              <a:t>Inter-band DL CA CBM band pairs for FR2 Rel-17, Qualcomm</a:t>
            </a:r>
            <a:endParaRPr lang="zh-CN" altLang="zh-CN" sz="2000" dirty="0"/>
          </a:p>
          <a:p>
            <a:pPr marL="457200" indent="-457200">
              <a:buFont typeface="+mj-lt"/>
              <a:buAutoNum type="arabicPeriod"/>
            </a:pPr>
            <a:r>
              <a:rPr lang="en-US" sz="2000" dirty="0">
                <a:cs typeface="Times New Roman" panose="02020603050405020304" pitchFamily="18" charset="0"/>
              </a:rPr>
              <a:t>R4-2014515, </a:t>
            </a:r>
            <a:r>
              <a:rPr lang="zh-CN" altLang="zh-CN" sz="2000" dirty="0"/>
              <a:t>FR2 interband CA CBM vs IBM</a:t>
            </a:r>
            <a:r>
              <a:rPr lang="en-US" altLang="zh-CN" sz="2000" dirty="0"/>
              <a:t>, </a:t>
            </a:r>
            <a:r>
              <a:rPr lang="en-GB" altLang="zh-CN" sz="2000" dirty="0"/>
              <a:t>Nokia, Nokia Shanghai Bell</a:t>
            </a:r>
          </a:p>
          <a:p>
            <a:pPr marL="457200" indent="-457200">
              <a:buFont typeface="+mj-lt"/>
              <a:buAutoNum type="arabicPeriod"/>
            </a:pPr>
            <a:r>
              <a:rPr lang="en-GB" altLang="zh-CN" sz="2000" dirty="0"/>
              <a:t>R4-2014586, CBM IBM Applicability for Inter-Band DL CA</a:t>
            </a:r>
            <a:r>
              <a:rPr lang="en-US" altLang="zh-CN" sz="2000" dirty="0"/>
              <a:t>, Intel</a:t>
            </a:r>
            <a:endParaRPr lang="zh-CN" altLang="zh-CN" sz="2000" dirty="0"/>
          </a:p>
          <a:p>
            <a:pPr marL="457200" indent="-457200">
              <a:buFont typeface="+mj-lt"/>
              <a:buAutoNum type="arabicPeriod"/>
            </a:pPr>
            <a:r>
              <a:rPr lang="en-US" sz="2000" dirty="0">
                <a:cs typeface="Times New Roman" panose="02020603050405020304" pitchFamily="18" charset="0"/>
              </a:rPr>
              <a:t>R4-2015348, </a:t>
            </a:r>
            <a:r>
              <a:rPr lang="en-US" altLang="zh-CN" sz="2000" dirty="0"/>
              <a:t>Discussion on Rel-17 FR2 inter-band DL CA, OPPO</a:t>
            </a:r>
            <a:endParaRPr lang="zh-CN" altLang="zh-CN" sz="2000" dirty="0"/>
          </a:p>
          <a:p>
            <a:pPr marL="457200" indent="-457200">
              <a:buFont typeface="+mj-lt"/>
              <a:buAutoNum type="arabicPeriod"/>
            </a:pPr>
            <a:r>
              <a:rPr lang="en-US" sz="2000" dirty="0">
                <a:cs typeface="Times New Roman" panose="02020603050405020304" pitchFamily="18" charset="0"/>
              </a:rPr>
              <a:t>R4-2016344, </a:t>
            </a:r>
            <a:r>
              <a:rPr lang="en-GB" altLang="zh-CN" sz="2000" dirty="0"/>
              <a:t>Views on applicability of CBM/IBM for different CA configurations, Ericsson, Sony</a:t>
            </a:r>
            <a:endParaRPr lang="zh-CN" altLang="zh-CN" sz="2000" dirty="0"/>
          </a:p>
          <a:p>
            <a:pPr marL="457200" indent="-457200">
              <a:buFont typeface="+mj-lt"/>
              <a:buAutoNum type="arabicPeriod"/>
            </a:pPr>
            <a:r>
              <a:rPr lang="en-US" sz="2000" dirty="0">
                <a:cs typeface="Times New Roman" panose="02020603050405020304" pitchFamily="18" charset="0"/>
              </a:rPr>
              <a:t>R4-2016523, </a:t>
            </a:r>
            <a:r>
              <a:rPr lang="en-GB" altLang="zh-CN" sz="2000" dirty="0"/>
              <a:t>On Rel-17 inter band DL CA_FR2</a:t>
            </a:r>
            <a:r>
              <a:rPr lang="en-US" sz="2000" dirty="0">
                <a:cs typeface="Times New Roman" panose="02020603050405020304" pitchFamily="18" charset="0"/>
              </a:rPr>
              <a:t>, Huawei, </a:t>
            </a:r>
            <a:r>
              <a:rPr lang="en-US" sz="2000" dirty="0" err="1">
                <a:cs typeface="Times New Roman" panose="02020603050405020304" pitchFamily="18" charset="0"/>
              </a:rPr>
              <a:t>HiSilicon</a:t>
            </a:r>
            <a:endParaRPr lang="en-US" sz="20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sz="2000" dirty="0">
                <a:cs typeface="Times New Roman" panose="02020603050405020304" pitchFamily="18" charset="0"/>
              </a:rPr>
              <a:t>R4-2016637, NR_RF_FR2_req_enh2_Part_1 1st round summary, Moderator(Nokia)</a:t>
            </a:r>
          </a:p>
          <a:p>
            <a:pPr marL="457200" indent="-457200">
              <a:buFont typeface="+mj-lt"/>
              <a:buAutoNum type="arabicPeriod"/>
            </a:pPr>
            <a:r>
              <a:rPr lang="en-US" sz="2000" dirty="0">
                <a:cs typeface="Times New Roman" panose="02020603050405020304" pitchFamily="18" charset="0"/>
              </a:rPr>
              <a:t>R4-2016638, </a:t>
            </a:r>
            <a:r>
              <a:rPr lang="en-US" altLang="zh-CN" sz="2000" dirty="0">
                <a:cs typeface="Times New Roman" panose="02020603050405020304" pitchFamily="18" charset="0"/>
              </a:rPr>
              <a:t>NR_RF_FR2_req_enh2_Part_2 1st round summary, Moderator(Qualcomm)</a:t>
            </a:r>
            <a:endParaRPr lang="en-US" sz="2000" dirty="0">
              <a:cs typeface="Times New Roman" panose="02020603050405020304" pitchFamily="18" charset="0"/>
            </a:endParaRPr>
          </a:p>
        </p:txBody>
      </p:sp>
    </p:spTree>
    <p:extLst>
      <p:ext uri="{BB962C8B-B14F-4D97-AF65-F5344CB8AC3E}">
        <p14:creationId xmlns:p14="http://schemas.microsoft.com/office/powerpoint/2010/main" val="24279019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1248</TotalTime>
  <Words>768</Words>
  <Application>Microsoft Office PowerPoint</Application>
  <PresentationFormat>宽屏</PresentationFormat>
  <Paragraphs>68</Paragraphs>
  <Slides>7</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vt:i4>
      </vt:variant>
    </vt:vector>
  </HeadingPairs>
  <TitlesOfParts>
    <vt:vector size="13" baseType="lpstr">
      <vt:lpstr>等线</vt:lpstr>
      <vt:lpstr>Arial</vt:lpstr>
      <vt:lpstr>Calibri</vt:lpstr>
      <vt:lpstr>Calibri Light</vt:lpstr>
      <vt:lpstr>Times New Roman</vt:lpstr>
      <vt:lpstr>Office Theme</vt:lpstr>
      <vt:lpstr>PowerPoint 演示文稿</vt:lpstr>
      <vt:lpstr>Background</vt:lpstr>
      <vt:lpstr>WF on CBM applicability</vt:lpstr>
      <vt:lpstr>WF on IBM applicability</vt:lpstr>
      <vt:lpstr>WF on how to state in specification</vt:lpstr>
      <vt:lpstr>WF on frequency separation class</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dc:creator>
  <cp:lastModifiedBy>Samsung</cp:lastModifiedBy>
  <cp:revision>87</cp:revision>
  <dcterms:created xsi:type="dcterms:W3CDTF">2020-11-05T21:09:06Z</dcterms:created>
  <dcterms:modified xsi:type="dcterms:W3CDTF">2020-11-11T23:26:19Z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