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5" r:id="rId4"/>
    <p:sldId id="266" r:id="rId5"/>
    <p:sldId id="267" r:id="rId6"/>
    <p:sldId id="268" r:id="rId7"/>
    <p:sldId id="269" r:id="rId8"/>
    <p:sldId id="271" r:id="rId9"/>
    <p:sldId id="270" r:id="rId10"/>
    <p:sldId id="25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82" autoAdjust="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9C02D6-9E9A-42B3-B0DD-D39061FF7D17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58736-2178-45BB-AF11-5248AA8E8C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7157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58736-2178-45BB-AF11-5248AA8E8CD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5660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  <a:p>
            <a:endParaRPr lang="en-US" altLang="zh-CN" baseline="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58736-2178-45BB-AF11-5248AA8E8CD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7396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Apple : we have strong</a:t>
            </a:r>
            <a:r>
              <a:rPr lang="en-US" altLang="zh-CN" baseline="0" dirty="0" smtClean="0"/>
              <a:t> concern on test mode solution.</a:t>
            </a:r>
          </a:p>
          <a:p>
            <a:r>
              <a:rPr lang="en-US" altLang="zh-CN" baseline="0" dirty="0" err="1" smtClean="0"/>
              <a:t>Keysight</a:t>
            </a:r>
            <a:r>
              <a:rPr lang="en-US" altLang="zh-CN" baseline="0" dirty="0" smtClean="0"/>
              <a:t>: This is comprise solution included in the package as backup solution.</a:t>
            </a:r>
          </a:p>
          <a:p>
            <a:r>
              <a:rPr lang="en-US" altLang="zh-CN" baseline="0" dirty="0" smtClean="0"/>
              <a:t>Sony: We understand the solution applied UEs which not support TPMI side condition. What’s  condition such TX </a:t>
            </a:r>
            <a:r>
              <a:rPr lang="en-US" altLang="zh-CN" baseline="0" dirty="0" err="1" smtClean="0"/>
              <a:t>divercity</a:t>
            </a:r>
            <a:r>
              <a:rPr lang="en-US" altLang="zh-CN" baseline="0" dirty="0" smtClean="0"/>
              <a:t> to be used in real network?</a:t>
            </a:r>
          </a:p>
          <a:p>
            <a:r>
              <a:rPr lang="en-US" altLang="zh-CN" baseline="0" dirty="0" smtClean="0"/>
              <a:t>Samsung: We agree with </a:t>
            </a:r>
            <a:r>
              <a:rPr lang="en-US" altLang="zh-CN" baseline="0" dirty="0" err="1" smtClean="0"/>
              <a:t>Keysight</a:t>
            </a:r>
            <a:r>
              <a:rPr lang="en-US" altLang="zh-CN" baseline="0" dirty="0" smtClean="0"/>
              <a:t>, it’s backup and reliable solution. Transparent </a:t>
            </a:r>
            <a:r>
              <a:rPr lang="en-US" altLang="zh-CN" baseline="0" dirty="0" err="1" smtClean="0"/>
              <a:t>Tx</a:t>
            </a:r>
            <a:r>
              <a:rPr lang="en-US" altLang="zh-CN" baseline="0" dirty="0" smtClean="0"/>
              <a:t> diversity can be UE implementation, the limitation just for test issue. </a:t>
            </a:r>
          </a:p>
          <a:p>
            <a:r>
              <a:rPr lang="en-US" altLang="zh-CN" baseline="0" dirty="0" smtClean="0"/>
              <a:t>LG: Similar view as Samsung. This is backup solution as test mode for beam lock.</a:t>
            </a:r>
          </a:p>
          <a:p>
            <a:r>
              <a:rPr lang="en-US" altLang="zh-CN" baseline="0" dirty="0" smtClean="0"/>
              <a:t>QC: Test mode only can be used for practical issue in TE side. We should not use test mode which real NW not used.</a:t>
            </a:r>
          </a:p>
          <a:p>
            <a:r>
              <a:rPr lang="en-US" altLang="zh-CN" baseline="0" dirty="0" smtClean="0"/>
              <a:t>E///: Similar view as QC for void test mode as much as possible. Similar view as Sony. </a:t>
            </a:r>
          </a:p>
          <a:p>
            <a:r>
              <a:rPr lang="en-US" altLang="zh-CN" baseline="0" dirty="0" smtClean="0"/>
              <a:t>R&amp;S: We agree with Samsung and LGE. Now this is practical and reliable solution. </a:t>
            </a:r>
          </a:p>
          <a:p>
            <a:r>
              <a:rPr lang="en-US" altLang="zh-CN" baseline="0" dirty="0" smtClean="0"/>
              <a:t>Apple: We can minute the conclusions and the candidate solutions in TR.</a:t>
            </a:r>
          </a:p>
          <a:p>
            <a:endParaRPr lang="en-US" altLang="zh-CN" baseline="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58736-2178-45BB-AF11-5248AA8E8CDD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5495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CF70F7-E92C-4F68-97D0-0672515377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CC93D50-CF9F-4257-A180-2AD0EB262E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77C458B-5EAF-45B7-B5B9-4E62024B6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50491C8-16A4-4B86-9C34-6018EAF0B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8A4479A-AFF1-42BE-9115-F1E8D641C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40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372F5D-855E-4B44-8DD0-C1C96E95B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1AF4DC4-EBD5-4B23-9F35-C404F411CA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E513DBD-8CE1-41C0-861C-D115BE64E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2F02D3D-48D9-4F5B-980D-92417C809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622311-B556-4D2D-B4FD-823CAE9C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71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ED1848B-B8A0-4E54-B0CD-E9BCF98A6C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0935E7E-649B-4DEB-84BE-AF74631955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87E7474-CE79-4528-9222-721FD637E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10506BF-D36E-43D4-8E50-B84235A8E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D86A9ED-49AD-4BF6-A56D-00AC66007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08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D734EF-5901-420A-9B6C-B888D132C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5293A6-EC5F-4434-B8C8-361C4FA41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DDE4769-1304-4973-B5A7-064661669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F7AC5A8-D0CF-46BC-9B69-0C1419172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EF5A03E-B9B3-4560-A853-B48EC575C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4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CB79B-C9E3-4DC8-AEB5-CC41E43C2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5741BD3-D6A4-40D2-9829-722945F2E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0FA067-E176-477B-8ED6-E9E9872A0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2ADAC8E-C861-4495-B5CC-2119B5B82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845FE95-18AF-4DC5-9D58-CC562B504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17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5F6B9A-E215-41B9-B725-5C6E96F05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722495-9D30-41AC-82B1-99AD653838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A378327-5F2B-4D80-A230-3445D7B91E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1F9EF19-4ED3-4DD5-B324-E7C1BCD33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A267B92-3C6D-480C-911E-29AC95625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B97D97A-6E8D-4C5E-B05A-2E4C5A733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25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B56100-2E11-44CB-B7B7-0A9880AA5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FE0EC00-8630-45DA-838C-6F0A34E83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6B6A218-851A-4959-8FBA-654A218F77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2DABFC3-1DC0-4EAC-82AF-CAE3A0FFB4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9304126-DE8D-41E0-B0C2-4C7FCE9EC3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5487B10-5881-465F-B30B-EBC690AD0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E4FFA0D-72FD-4EB0-8225-9BC613B8B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8F26855-F0C3-47E0-A48B-8FB11FFA7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8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523BC4-C378-424D-A91C-11B30EF9C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F3B520A-A63D-4A73-A8AC-BD2DD59CD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37071F4-CEC8-440B-A0AB-B1213527D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E84C9AF-ABA0-43F9-862D-2157CA4AB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44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FA473AB-5047-4287-A335-102375C83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ADAEDBE-0C38-4A84-8C0C-660452583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75D150D-EC9A-47C0-83FD-85CDE0C5B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7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8ABCCE-B277-4847-A0F0-8099837A0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1C998C-C8B8-42ED-8856-66810C177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BA2C37D-D46B-4E4E-A43E-143E8AE7BD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21401E9-EA46-49E7-B9B6-837BAB14A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7A0A35C-EC73-4878-945C-8278F5C66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121A6D5-18B9-4076-AF54-C9A9E2704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22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7EA3FC-E434-4935-B16D-7DA4BFCA0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7ABE532-81CA-46FD-B1B2-B8C42E4207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E6B481E-9556-401E-A036-A6867403A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D20F48E-0874-4A79-9998-B038C9D0F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DBA5FD6-1AA6-409C-A76F-CF3F66D4B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50FF0D7-7251-4CC0-9C5B-6C1C338F4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961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E9FADE6-A14F-4569-A0CF-F39659866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50F9FB6-2668-4D97-9101-D4075C088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A38366-5DDD-4196-89BD-6892838613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ACB81-09A3-4BE2-8BB6-BF199E3E9FD1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2294CA-0EBE-41CB-8C6F-7C8DB2350A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37FA0D-4C03-4F1F-BFD0-16635CCFD0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0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B99D8BD-0770-46FB-B865-343BDBBCA7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3646" y="2743056"/>
            <a:ext cx="11212945" cy="89607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CN" sz="2800" b="1" dirty="0"/>
              <a:t>WF on solutions to minimize the impact of polarization basis mismatch between the TE and DUT on the RF testing</a:t>
            </a:r>
            <a:endParaRPr lang="en-US" sz="2800" b="1" dirty="0"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82F7BC8-D9B2-4CB3-B0EC-09560190007F}"/>
              </a:ext>
            </a:extLst>
          </p:cNvPr>
          <p:cNvSpPr txBox="1"/>
          <p:nvPr/>
        </p:nvSpPr>
        <p:spPr>
          <a:xfrm>
            <a:off x="249382" y="711200"/>
            <a:ext cx="1167476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cs typeface="Times New Roman" panose="02020603050405020304" pitchFamily="18" charset="0"/>
              </a:rPr>
              <a:t>3GPP TSG-RAN WG4 Meeting #97-e	                                                                                       </a:t>
            </a:r>
            <a:r>
              <a:rPr lang="en-US" sz="2000" b="1" dirty="0" smtClean="0">
                <a:cs typeface="Times New Roman" panose="02020603050405020304" pitchFamily="18" charset="0"/>
              </a:rPr>
              <a:t>R4-2017594</a:t>
            </a:r>
            <a:endParaRPr lang="en-US" sz="2000" b="1" dirty="0"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000" b="1" dirty="0">
                <a:cs typeface="Times New Roman" panose="02020603050405020304" pitchFamily="18" charset="0"/>
              </a:rPr>
              <a:t>Electronic Meeting, Nov. 2nd – Nov. 13th, 2020</a:t>
            </a:r>
          </a:p>
          <a:p>
            <a:pPr>
              <a:spcAft>
                <a:spcPts val="600"/>
              </a:spcAft>
            </a:pPr>
            <a:r>
              <a:rPr lang="en-US" sz="2000" b="1" dirty="0">
                <a:cs typeface="Times New Roman" panose="02020603050405020304" pitchFamily="18" charset="0"/>
              </a:rPr>
              <a:t>Agenda Item: </a:t>
            </a:r>
            <a:r>
              <a:rPr lang="en-US" sz="2000" b="1" dirty="0" smtClean="0">
                <a:cs typeface="Times New Roman" panose="02020603050405020304" pitchFamily="18" charset="0"/>
              </a:rPr>
              <a:t>13.1.2</a:t>
            </a:r>
            <a:endParaRPr lang="en-US" sz="2000" b="1" dirty="0">
              <a:cs typeface="Times New Roman" panose="02020603050405020304" pitchFamily="18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E1F80ECE-0984-44B4-988A-7B77E87C11AC}"/>
              </a:ext>
            </a:extLst>
          </p:cNvPr>
          <p:cNvSpPr txBox="1">
            <a:spLocks/>
          </p:cNvSpPr>
          <p:nvPr/>
        </p:nvSpPr>
        <p:spPr>
          <a:xfrm>
            <a:off x="387926" y="4862432"/>
            <a:ext cx="11212945" cy="896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cs typeface="Times New Roman" panose="02020603050405020304" pitchFamily="18" charset="0"/>
              </a:rPr>
              <a:t>Samsung </a:t>
            </a:r>
            <a:r>
              <a:rPr lang="en-US" b="1" dirty="0">
                <a:cs typeface="Times New Roman" panose="02020603050405020304" pitchFamily="18" charset="0"/>
              </a:rPr>
              <a:t>[, …]</a:t>
            </a:r>
          </a:p>
        </p:txBody>
      </p:sp>
    </p:spTree>
    <p:extLst>
      <p:ext uri="{BB962C8B-B14F-4D97-AF65-F5344CB8AC3E}">
        <p14:creationId xmlns:p14="http://schemas.microsoft.com/office/powerpoint/2010/main" val="165810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400" y="365125"/>
            <a:ext cx="10515600" cy="74323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  <a:cs typeface="Times New Roman" panose="02020603050405020304" pitchFamily="18" charset="0"/>
              </a:rPr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53331"/>
            <a:ext cx="11734800" cy="523954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cs typeface="Times New Roman" panose="02020603050405020304" pitchFamily="18" charset="0"/>
              </a:rPr>
              <a:t>R4-2014266, </a:t>
            </a:r>
            <a:r>
              <a:rPr lang="en-US" altLang="zh-CN" sz="2000" dirty="0"/>
              <a:t>FR2 testability enhancement for polarization </a:t>
            </a:r>
            <a:r>
              <a:rPr lang="en-US" altLang="zh-CN" sz="2000" dirty="0" smtClean="0"/>
              <a:t>mismatch</a:t>
            </a:r>
            <a:r>
              <a:rPr lang="en-GB" altLang="zh-CN" sz="2000" dirty="0" smtClean="0"/>
              <a:t>,</a:t>
            </a:r>
            <a:r>
              <a:rPr lang="en-US" sz="2000" dirty="0" smtClean="0">
                <a:cs typeface="Times New Roman" panose="02020603050405020304" pitchFamily="18" charset="0"/>
              </a:rPr>
              <a:t> Qualcomm</a:t>
            </a:r>
            <a:endParaRPr lang="en-US" sz="2000" dirty="0"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cs typeface="Times New Roman" panose="02020603050405020304" pitchFamily="18" charset="0"/>
              </a:rPr>
              <a:t>R4-2014275, </a:t>
            </a:r>
            <a:r>
              <a:rPr lang="en-GB" altLang="zh-CN" sz="2000" dirty="0"/>
              <a:t>Discussion on FR2 EIRP measurement enhancement, </a:t>
            </a:r>
            <a:endParaRPr lang="en-GB" altLang="zh-CN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GB" altLang="zh-CN" sz="2000" dirty="0" smtClean="0"/>
              <a:t>R4-2014827, </a:t>
            </a:r>
            <a:r>
              <a:rPr lang="en-US" altLang="zh-CN" sz="2000" dirty="0"/>
              <a:t>Analysis on practical TPMI and 2-port CSI-RS for EIRP measurement</a:t>
            </a:r>
            <a:r>
              <a:rPr lang="en-GB" altLang="zh-CN" sz="2000" dirty="0" smtClean="0"/>
              <a:t>, </a:t>
            </a:r>
            <a:r>
              <a:rPr lang="en-GB" altLang="zh-CN" sz="2000" dirty="0" err="1" smtClean="0"/>
              <a:t>MediaTek</a:t>
            </a:r>
            <a:endParaRPr lang="zh-CN" altLang="zh-CN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cs typeface="Times New Roman" panose="02020603050405020304" pitchFamily="18" charset="0"/>
              </a:rPr>
              <a:t>R4-2014920, </a:t>
            </a:r>
            <a:r>
              <a:rPr lang="en-GB" altLang="zh-CN" sz="2000" dirty="0"/>
              <a:t>Views on polarization mismatch, </a:t>
            </a:r>
            <a:r>
              <a:rPr lang="en-US" altLang="zh-CN" sz="2000" dirty="0" smtClean="0"/>
              <a:t>Apple</a:t>
            </a:r>
            <a:endParaRPr lang="zh-CN" altLang="zh-CN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cs typeface="Times New Roman" panose="02020603050405020304" pitchFamily="18" charset="0"/>
              </a:rPr>
              <a:t>R4-2015871, </a:t>
            </a:r>
            <a:r>
              <a:rPr lang="en-US" altLang="zh-CN" sz="2000" dirty="0"/>
              <a:t>Views on testability enhancement for UE FR2 test, </a:t>
            </a:r>
            <a:r>
              <a:rPr lang="en-US" altLang="zh-CN" sz="2000" dirty="0" smtClean="0"/>
              <a:t>Sony, Ericsson</a:t>
            </a:r>
            <a:endParaRPr lang="en-GB" altLang="zh-CN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GB" altLang="zh-CN" sz="2000" dirty="0" smtClean="0"/>
              <a:t>R4-2016212, </a:t>
            </a:r>
            <a:r>
              <a:rPr lang="en-US" altLang="zh-CN" sz="2000" dirty="0"/>
              <a:t>On minimizing the impact of polarization basis mismatch between the TE and DUT, </a:t>
            </a:r>
            <a:r>
              <a:rPr lang="en-US" altLang="zh-CN" sz="2000" dirty="0" err="1" smtClean="0"/>
              <a:t>Keysight</a:t>
            </a:r>
            <a:endParaRPr lang="zh-CN" altLang="zh-CN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cs typeface="Times New Roman" panose="02020603050405020304" pitchFamily="18" charset="0"/>
              </a:rPr>
              <a:t>R4-2016568, </a:t>
            </a:r>
            <a:r>
              <a:rPr lang="en-US" altLang="zh-CN" sz="2000" dirty="0"/>
              <a:t>Views on polarization basis mismatch, Rohde &amp; </a:t>
            </a:r>
            <a:r>
              <a:rPr lang="en-US" altLang="zh-CN" sz="2000" dirty="0" smtClean="0"/>
              <a:t>Schwarz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cs typeface="Times New Roman" panose="02020603050405020304" pitchFamily="18" charset="0"/>
              </a:rPr>
              <a:t>R4-2017429</a:t>
            </a:r>
            <a:r>
              <a:rPr lang="en-US" sz="2000" dirty="0">
                <a:cs typeface="Times New Roman" panose="02020603050405020304" pitchFamily="18" charset="0"/>
              </a:rPr>
              <a:t>, Email discussion summary for [97e][331] FR2_enhTestMethods</a:t>
            </a:r>
            <a:r>
              <a:rPr lang="en-US" sz="2000" dirty="0" smtClean="0">
                <a:cs typeface="Times New Roman" panose="02020603050405020304" pitchFamily="18" charset="0"/>
              </a:rPr>
              <a:t>, Moderator(</a:t>
            </a:r>
            <a:r>
              <a:rPr lang="en-US" altLang="zh-CN" sz="2000" dirty="0" smtClean="0">
                <a:cs typeface="Times New Roman" panose="02020603050405020304" pitchFamily="18" charset="0"/>
              </a:rPr>
              <a:t>Apple</a:t>
            </a:r>
            <a:r>
              <a:rPr lang="en-US" sz="2000" dirty="0" smtClean="0"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2790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640" y="365125"/>
            <a:ext cx="10515600" cy="74323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  <a:cs typeface="Times New Roman" panose="02020603050405020304" pitchFamily="18" charset="0"/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5239544"/>
          </a:xfrm>
        </p:spPr>
        <p:txBody>
          <a:bodyPr>
            <a:normAutofit/>
          </a:bodyPr>
          <a:lstStyle/>
          <a:p>
            <a:r>
              <a:rPr lang="en-US" altLang="zh-CN" sz="2400" dirty="0" smtClean="0">
                <a:cs typeface="Times New Roman" panose="02020603050405020304" pitchFamily="18" charset="0"/>
              </a:rPr>
              <a:t>EIRP measurement</a:t>
            </a:r>
          </a:p>
          <a:p>
            <a:pPr lvl="1"/>
            <a:r>
              <a:rPr lang="en-US" altLang="zh-CN" sz="2000" dirty="0" smtClean="0">
                <a:cs typeface="Times New Roman" panose="02020603050405020304" pitchFamily="18" charset="0"/>
              </a:rPr>
              <a:t>In RAN4#96e meeting, methods to enhance EIRP measurement were down selected (R4-2012714) to 5 methods</a:t>
            </a:r>
          </a:p>
          <a:p>
            <a:pPr lvl="1"/>
            <a:r>
              <a:rPr lang="en-US" altLang="zh-CN" sz="2000" dirty="0" smtClean="0">
                <a:cs typeface="Times New Roman" panose="02020603050405020304" pitchFamily="18" charset="0"/>
              </a:rPr>
              <a:t>Focus on 3 methods which have </a:t>
            </a:r>
            <a:r>
              <a:rPr lang="en-US" altLang="zh-CN" sz="2000" dirty="0">
                <a:cs typeface="Times New Roman" panose="02020603050405020304" pitchFamily="18" charset="0"/>
              </a:rPr>
              <a:t>been captured in WID (</a:t>
            </a:r>
            <a:r>
              <a:rPr lang="en-US" altLang="zh-CN" sz="2000" dirty="0" smtClean="0">
                <a:cs typeface="Times New Roman" panose="02020603050405020304" pitchFamily="18" charset="0"/>
              </a:rPr>
              <a:t>RP-201862)</a:t>
            </a:r>
          </a:p>
          <a:p>
            <a:pPr lvl="2"/>
            <a:r>
              <a:rPr lang="en-US" altLang="zh-CN" sz="1600" dirty="0"/>
              <a:t>TPMI side condition method</a:t>
            </a:r>
          </a:p>
          <a:p>
            <a:pPr lvl="2"/>
            <a:r>
              <a:rPr lang="en-US" altLang="zh-CN" sz="1600" dirty="0"/>
              <a:t>DL polarization scan method</a:t>
            </a:r>
          </a:p>
          <a:p>
            <a:pPr lvl="2"/>
            <a:r>
              <a:rPr lang="en-US" altLang="zh-CN" sz="1600" dirty="0"/>
              <a:t>test mode to trigger TX </a:t>
            </a:r>
            <a:r>
              <a:rPr lang="en-US" altLang="zh-CN" sz="1600" dirty="0" smtClean="0"/>
              <a:t>diversity</a:t>
            </a:r>
            <a:endParaRPr lang="en-US" altLang="zh-CN" sz="1600" dirty="0" smtClean="0">
              <a:cs typeface="Times New Roman" panose="02020603050405020304" pitchFamily="18" charset="0"/>
            </a:endParaRPr>
          </a:p>
          <a:p>
            <a:pPr lvl="1"/>
            <a:r>
              <a:rPr lang="en-US" altLang="zh-CN" sz="2000" dirty="0" smtClean="0">
                <a:cs typeface="Times New Roman" panose="02020603050405020304" pitchFamily="18" charset="0"/>
              </a:rPr>
              <a:t>Check feasibility of 2 methods</a:t>
            </a:r>
          </a:p>
          <a:p>
            <a:pPr lvl="2"/>
            <a:r>
              <a:rPr lang="en-US" altLang="zh-CN" sz="1600" dirty="0"/>
              <a:t>power up command to trigger TX </a:t>
            </a:r>
            <a:r>
              <a:rPr lang="en-US" altLang="zh-CN" sz="1600" dirty="0" smtClean="0"/>
              <a:t>diversity</a:t>
            </a:r>
          </a:p>
          <a:p>
            <a:pPr lvl="2"/>
            <a:r>
              <a:rPr lang="en-US" altLang="zh-CN" sz="1600" dirty="0"/>
              <a:t>2-port CSI-RS method</a:t>
            </a:r>
            <a:endParaRPr lang="en-US" altLang="zh-CN" sz="1600" dirty="0" smtClean="0"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cs typeface="Times New Roman" panose="02020603050405020304" pitchFamily="18" charset="0"/>
              </a:rPr>
              <a:t>UL demodulation</a:t>
            </a:r>
          </a:p>
          <a:p>
            <a:pPr lvl="1"/>
            <a:r>
              <a:rPr lang="en-US" altLang="zh-CN" sz="2000" dirty="0">
                <a:cs typeface="Times New Roman" panose="02020603050405020304" pitchFamily="18" charset="0"/>
              </a:rPr>
              <a:t>In RAN4#96e </a:t>
            </a:r>
            <a:r>
              <a:rPr lang="en-US" altLang="zh-CN" sz="2000" dirty="0" smtClean="0">
                <a:cs typeface="Times New Roman" panose="02020603050405020304" pitchFamily="18" charset="0"/>
              </a:rPr>
              <a:t>meeting, </a:t>
            </a:r>
            <a:r>
              <a:rPr lang="en-US" altLang="zh-CN" sz="2000" dirty="0" smtClean="0"/>
              <a:t>dual </a:t>
            </a:r>
            <a:r>
              <a:rPr lang="en-US" altLang="zh-CN" sz="2000" dirty="0"/>
              <a:t>polarization coherent receiver topology </a:t>
            </a:r>
            <a:r>
              <a:rPr lang="en-US" altLang="zh-CN" sz="2000" dirty="0" smtClean="0"/>
              <a:t>was agreed as </a:t>
            </a:r>
            <a:r>
              <a:rPr lang="en-US" altLang="zh-CN" sz="2000" dirty="0"/>
              <a:t>a starting point</a:t>
            </a:r>
            <a:endParaRPr lang="en-US" altLang="zh-CN" sz="2000" dirty="0" smtClean="0">
              <a:cs typeface="Times New Roman" panose="02020603050405020304" pitchFamily="18" charset="0"/>
            </a:endParaRPr>
          </a:p>
          <a:p>
            <a:r>
              <a:rPr lang="en-US" sz="2400" dirty="0" smtClean="0">
                <a:cs typeface="Times New Roman" panose="02020603050405020304" pitchFamily="18" charset="0"/>
              </a:rPr>
              <a:t>In this meeting, above topics are further discussed </a:t>
            </a:r>
            <a:r>
              <a:rPr lang="en-US" altLang="zh-CN" sz="2400" dirty="0" smtClean="0">
                <a:cs typeface="Times New Roman" panose="02020603050405020304" pitchFamily="18" charset="0"/>
              </a:rPr>
              <a:t>in email thread 331 and GTW session</a:t>
            </a:r>
            <a:r>
              <a:rPr lang="en-US" sz="2400" dirty="0" smtClean="0">
                <a:cs typeface="Times New Roman" panose="02020603050405020304" pitchFamily="18" charset="0"/>
              </a:rPr>
              <a:t>.</a:t>
            </a:r>
            <a:endParaRPr lang="en-US" sz="2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11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0515600" cy="743239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n-lt"/>
                <a:cs typeface="Times New Roman" panose="02020603050405020304" pitchFamily="18" charset="0"/>
              </a:rPr>
              <a:t>WF1: EIRP measurement - </a:t>
            </a:r>
            <a:r>
              <a:rPr lang="en-US" altLang="zh-CN" sz="3200" dirty="0" smtClean="0">
                <a:latin typeface="+mn-lt"/>
                <a:cs typeface="Times New Roman" panose="02020603050405020304" pitchFamily="18" charset="0"/>
              </a:rPr>
              <a:t>TPMI side condition method</a:t>
            </a:r>
            <a:endParaRPr lang="en-US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cs typeface="Times New Roman" panose="02020603050405020304" pitchFamily="18" charset="0"/>
              </a:rPr>
              <a:t>Proposals</a:t>
            </a:r>
          </a:p>
          <a:p>
            <a:pPr lvl="1"/>
            <a:r>
              <a:rPr lang="en-US" sz="1600" dirty="0" smtClean="0">
                <a:cs typeface="Times New Roman" panose="02020603050405020304" pitchFamily="18" charset="0"/>
              </a:rPr>
              <a:t>Alt </a:t>
            </a:r>
            <a:r>
              <a:rPr lang="en-US" sz="1600" dirty="0">
                <a:cs typeface="Times New Roman" panose="02020603050405020304" pitchFamily="18" charset="0"/>
              </a:rPr>
              <a:t>2-1-1-1a: TPMI side condition method (option 1 in WF R4-2012714) to enhance UE EIRP measurement has been adopted by the standard, and the testability enhancement “TPMI side condition method” can be considered adopted</a:t>
            </a:r>
          </a:p>
          <a:p>
            <a:pPr lvl="1"/>
            <a:r>
              <a:rPr lang="en-US" sz="1600" dirty="0" smtClean="0">
                <a:cs typeface="Times New Roman" panose="02020603050405020304" pitchFamily="18" charset="0"/>
              </a:rPr>
              <a:t>Alt </a:t>
            </a:r>
            <a:r>
              <a:rPr lang="en-US" sz="1600" dirty="0">
                <a:cs typeface="Times New Roman" panose="02020603050405020304" pitchFamily="18" charset="0"/>
              </a:rPr>
              <a:t>2-1-1-1b: Alt 2-1-1-1a with further clarification that “Practical TPMI” shall be further applied for “TPMI side condition method”</a:t>
            </a:r>
          </a:p>
          <a:p>
            <a:pPr lvl="1"/>
            <a:r>
              <a:rPr lang="en-US" sz="1600" dirty="0" smtClean="0">
                <a:cs typeface="Times New Roman" panose="02020603050405020304" pitchFamily="18" charset="0"/>
              </a:rPr>
              <a:t>Alt </a:t>
            </a:r>
            <a:r>
              <a:rPr lang="en-US" sz="1600" dirty="0">
                <a:cs typeface="Times New Roman" panose="02020603050405020304" pitchFamily="18" charset="0"/>
              </a:rPr>
              <a:t>2-1-1-1c: Alt 2-1-1-1a only if clarification is provided whether RAN1’s definition of TPMI indices 2-5 forcing single-layer transmission using two antenna ports corresponds to the UE enabling two transmit chains at all times</a:t>
            </a:r>
          </a:p>
          <a:p>
            <a:pPr lvl="1"/>
            <a:r>
              <a:rPr lang="en-US" sz="1600" dirty="0" smtClean="0">
                <a:cs typeface="Times New Roman" panose="02020603050405020304" pitchFamily="18" charset="0"/>
              </a:rPr>
              <a:t>Alt </a:t>
            </a:r>
            <a:r>
              <a:rPr lang="en-US" sz="1600" dirty="0">
                <a:cs typeface="Times New Roman" panose="02020603050405020304" pitchFamily="18" charset="0"/>
              </a:rPr>
              <a:t>2-1-1-1d: Alt 2-1-1-1a only if chipset and OEM manufacturers can confirm whether Rel-15 </a:t>
            </a:r>
            <a:r>
              <a:rPr lang="en-US" sz="1600" dirty="0" err="1">
                <a:cs typeface="Times New Roman" panose="02020603050405020304" pitchFamily="18" charset="0"/>
              </a:rPr>
              <a:t>nonCoherent</a:t>
            </a:r>
            <a:r>
              <a:rPr lang="en-US" sz="1600" dirty="0">
                <a:cs typeface="Times New Roman" panose="02020603050405020304" pitchFamily="18" charset="0"/>
              </a:rPr>
              <a:t> UE’s and Rel-16 </a:t>
            </a:r>
            <a:r>
              <a:rPr lang="en-US" sz="1600" dirty="0" err="1">
                <a:cs typeface="Times New Roman" panose="02020603050405020304" pitchFamily="18" charset="0"/>
              </a:rPr>
              <a:t>nonCoherent</a:t>
            </a:r>
            <a:r>
              <a:rPr lang="en-US" sz="1600" dirty="0">
                <a:cs typeface="Times New Roman" panose="02020603050405020304" pitchFamily="18" charset="0"/>
              </a:rPr>
              <a:t> without full power transmission mode1 (</a:t>
            </a:r>
            <a:r>
              <a:rPr lang="en-US" sz="1600" dirty="0" err="1">
                <a:cs typeface="Times New Roman" panose="02020603050405020304" pitchFamily="18" charset="0"/>
              </a:rPr>
              <a:t>ul-FullPowerTransmission</a:t>
            </a:r>
            <a:r>
              <a:rPr lang="en-US" sz="1600" dirty="0">
                <a:cs typeface="Times New Roman" panose="02020603050405020304" pitchFamily="18" charset="0"/>
              </a:rPr>
              <a:t> = fullpowerMode2 or </a:t>
            </a:r>
            <a:r>
              <a:rPr lang="en-US" sz="1600" dirty="0" err="1">
                <a:cs typeface="Times New Roman" panose="02020603050405020304" pitchFamily="18" charset="0"/>
              </a:rPr>
              <a:t>fullpower</a:t>
            </a:r>
            <a:r>
              <a:rPr lang="en-US" sz="1600" dirty="0">
                <a:cs typeface="Times New Roman" panose="02020603050405020304" pitchFamily="18" charset="0"/>
              </a:rPr>
              <a:t>) are still affected by this DL polarization mismatch issue. </a:t>
            </a:r>
          </a:p>
          <a:p>
            <a:pPr lvl="1"/>
            <a:r>
              <a:rPr lang="en-US" sz="1600" dirty="0" smtClean="0">
                <a:cs typeface="Times New Roman" panose="02020603050405020304" pitchFamily="18" charset="0"/>
              </a:rPr>
              <a:t>Alt </a:t>
            </a:r>
            <a:r>
              <a:rPr lang="en-US" sz="1600" dirty="0">
                <a:cs typeface="Times New Roman" panose="02020603050405020304" pitchFamily="18" charset="0"/>
              </a:rPr>
              <a:t>2-1-1-2: TPMI side condition method is only applicable for EIRP measurement for UL MIMO operation for partial UEs. Other methods to enhance EIRP measurement need to be investigated for non-MIMO cases in clause 6.2 of TS 38.101-2</a:t>
            </a:r>
          </a:p>
          <a:p>
            <a:r>
              <a:rPr lang="en-US" sz="2400" dirty="0" smtClean="0">
                <a:cs typeface="Times New Roman" panose="02020603050405020304" pitchFamily="18" charset="0"/>
              </a:rPr>
              <a:t>Agreement</a:t>
            </a:r>
            <a:endParaRPr lang="en-US" sz="2400" dirty="0">
              <a:cs typeface="Times New Roman" panose="02020603050405020304" pitchFamily="18" charset="0"/>
            </a:endParaRPr>
          </a:p>
          <a:p>
            <a:pPr lvl="1"/>
            <a:r>
              <a:rPr lang="en-US" altLang="zh-CN" sz="2000" dirty="0" smtClean="0">
                <a:cs typeface="Times New Roman" panose="02020603050405020304" pitchFamily="18" charset="0"/>
              </a:rPr>
              <a:t>TPMI side condition method is agreed as applicable method to enhance EIRP measurement for partial UEs </a:t>
            </a:r>
          </a:p>
          <a:p>
            <a:pPr lvl="2"/>
            <a:r>
              <a:rPr lang="en-US" altLang="zh-CN" dirty="0">
                <a:cs typeface="Times New Roman" panose="02020603050405020304" pitchFamily="18" charset="0"/>
              </a:rPr>
              <a:t>This method can be applied for:</a:t>
            </a:r>
          </a:p>
          <a:p>
            <a:pPr marL="1543050" lvl="3" indent="-171450">
              <a:buFontTx/>
              <a:buChar char="-"/>
            </a:pPr>
            <a:r>
              <a:rPr lang="en-US" altLang="zh-CN" dirty="0"/>
              <a:t>Rel-15 coherent </a:t>
            </a:r>
            <a:r>
              <a:rPr lang="en-US" altLang="zh-CN" dirty="0" smtClean="0"/>
              <a:t>UEs</a:t>
            </a:r>
          </a:p>
          <a:p>
            <a:pPr marL="1543050" lvl="3" indent="-171450">
              <a:buFontTx/>
              <a:buChar char="-"/>
            </a:pPr>
            <a:r>
              <a:rPr lang="en-US" altLang="zh-CN" dirty="0"/>
              <a:t>Rel-16 coherent </a:t>
            </a:r>
            <a:r>
              <a:rPr lang="en-US" altLang="zh-CN" dirty="0" smtClean="0"/>
              <a:t>UEs</a:t>
            </a:r>
            <a:endParaRPr lang="en-US" altLang="zh-CN" dirty="0"/>
          </a:p>
          <a:p>
            <a:pPr marL="1543050" lvl="3" indent="-171450">
              <a:buFontTx/>
              <a:buChar char="-"/>
            </a:pPr>
            <a:r>
              <a:rPr lang="en-US" altLang="zh-CN" dirty="0"/>
              <a:t>Rel-16 </a:t>
            </a:r>
            <a:r>
              <a:rPr lang="en-US" altLang="zh-CN" dirty="0" err="1"/>
              <a:t>nonCoherent</a:t>
            </a:r>
            <a:r>
              <a:rPr lang="en-US" altLang="zh-CN" dirty="0"/>
              <a:t> UEs which support uplink full power </a:t>
            </a:r>
            <a:r>
              <a:rPr lang="en-US" altLang="zh-CN" dirty="0" smtClean="0"/>
              <a:t>transmission</a:t>
            </a:r>
            <a:endParaRPr lang="en-US" altLang="zh-CN" dirty="0" smtClean="0"/>
          </a:p>
          <a:p>
            <a:pPr marL="1085850" lvl="2" indent="-171450">
              <a:buFontTx/>
              <a:buChar char="-"/>
            </a:pPr>
            <a:r>
              <a:rPr lang="en-US" altLang="zh-CN" dirty="0" smtClean="0">
                <a:cs typeface="Times New Roman" panose="02020603050405020304" pitchFamily="18" charset="0"/>
              </a:rPr>
              <a:t>This method is not applied for Rel-15 </a:t>
            </a:r>
            <a:r>
              <a:rPr lang="en-US" altLang="zh-CN" dirty="0" err="1" smtClean="0">
                <a:cs typeface="Times New Roman" panose="02020603050405020304" pitchFamily="18" charset="0"/>
              </a:rPr>
              <a:t>nonCoherent</a:t>
            </a:r>
            <a:r>
              <a:rPr lang="en-US" altLang="zh-CN" dirty="0" smtClean="0">
                <a:cs typeface="Times New Roman" panose="02020603050405020304" pitchFamily="18" charset="0"/>
              </a:rPr>
              <a:t> UEs and Rel-16 </a:t>
            </a:r>
            <a:r>
              <a:rPr lang="en-US" altLang="zh-CN" dirty="0" err="1" smtClean="0">
                <a:cs typeface="Times New Roman" panose="02020603050405020304" pitchFamily="18" charset="0"/>
              </a:rPr>
              <a:t>nonCoherent</a:t>
            </a:r>
            <a:r>
              <a:rPr lang="en-US" altLang="zh-CN" dirty="0" smtClean="0">
                <a:cs typeface="Times New Roman" panose="02020603050405020304" pitchFamily="18" charset="0"/>
              </a:rPr>
              <a:t> UEs which do not support full power transmission</a:t>
            </a:r>
            <a:endParaRPr lang="en-US" altLang="zh-CN" strike="sngStrike" dirty="0" smtClean="0">
              <a:cs typeface="Times New Roman" panose="02020603050405020304" pitchFamily="18" charset="0"/>
            </a:endParaRPr>
          </a:p>
          <a:p>
            <a:pPr lvl="1"/>
            <a:r>
              <a:rPr lang="en-US" altLang="zh-CN" sz="2000" dirty="0" smtClean="0">
                <a:cs typeface="Times New Roman" panose="02020603050405020304" pitchFamily="18" charset="0"/>
              </a:rPr>
              <a:t>TPMI </a:t>
            </a:r>
            <a:r>
              <a:rPr lang="en-US" altLang="zh-CN" sz="2000" dirty="0" smtClean="0">
                <a:cs typeface="Times New Roman" panose="02020603050405020304" pitchFamily="18" charset="0"/>
              </a:rPr>
              <a:t>side condition method shall be further refined under the umbrella of the hybrid methods in WF6.</a:t>
            </a: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60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0515600" cy="743239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n-lt"/>
                <a:cs typeface="Times New Roman" panose="02020603050405020304" pitchFamily="18" charset="0"/>
              </a:rPr>
              <a:t>WF2: EIRP measurement - </a:t>
            </a:r>
            <a:r>
              <a:rPr lang="en-US" altLang="zh-CN" sz="3200" dirty="0">
                <a:latin typeface="+mn-lt"/>
                <a:cs typeface="Times New Roman" panose="02020603050405020304" pitchFamily="18" charset="0"/>
              </a:rPr>
              <a:t>DL polarization scan method</a:t>
            </a:r>
            <a:endParaRPr lang="en-US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/>
          </a:bodyPr>
          <a:lstStyle/>
          <a:p>
            <a:r>
              <a:rPr lang="en-US" sz="2400" dirty="0" smtClean="0">
                <a:cs typeface="Times New Roman" panose="02020603050405020304" pitchFamily="18" charset="0"/>
              </a:rPr>
              <a:t>Proposals</a:t>
            </a:r>
          </a:p>
          <a:p>
            <a:pPr lvl="1"/>
            <a:r>
              <a:rPr lang="en-US" sz="1800" dirty="0" smtClean="0">
                <a:cs typeface="Times New Roman" panose="02020603050405020304" pitchFamily="18" charset="0"/>
              </a:rPr>
              <a:t>Alt </a:t>
            </a:r>
            <a:r>
              <a:rPr lang="en-US" sz="1800" dirty="0">
                <a:cs typeface="Times New Roman" panose="02020603050405020304" pitchFamily="18" charset="0"/>
              </a:rPr>
              <a:t>2-1-5-1: DL pol. Scan is not valid </a:t>
            </a:r>
            <a:r>
              <a:rPr lang="en-US" sz="1800" dirty="0" smtClean="0">
                <a:cs typeface="Times New Roman" panose="02020603050405020304" pitchFamily="18" charset="0"/>
              </a:rPr>
              <a:t>(Anritsu</a:t>
            </a:r>
            <a:r>
              <a:rPr lang="en-US" sz="1800" dirty="0">
                <a:cs typeface="Times New Roman" panose="02020603050405020304" pitchFamily="18" charset="0"/>
              </a:rPr>
              <a:t>, Qualcomm, Samsung, vivo, R&amp;S, OPPO, Sony, </a:t>
            </a:r>
            <a:r>
              <a:rPr lang="en-US" sz="1800" dirty="0" smtClean="0">
                <a:cs typeface="Times New Roman" panose="02020603050405020304" pitchFamily="18" charset="0"/>
              </a:rPr>
              <a:t>Ericsson) </a:t>
            </a:r>
            <a:r>
              <a:rPr lang="en-US" sz="1800" dirty="0">
                <a:cs typeface="Times New Roman" panose="02020603050405020304" pitchFamily="18" charset="0"/>
              </a:rPr>
              <a:t>(8)</a:t>
            </a:r>
            <a:endParaRPr lang="en-US" sz="1800" dirty="0" smtClean="0">
              <a:cs typeface="Times New Roman" panose="02020603050405020304" pitchFamily="18" charset="0"/>
            </a:endParaRPr>
          </a:p>
          <a:p>
            <a:pPr lvl="1"/>
            <a:r>
              <a:rPr lang="en-US" sz="1800" dirty="0" smtClean="0">
                <a:cs typeface="Times New Roman" panose="02020603050405020304" pitchFamily="18" charset="0"/>
              </a:rPr>
              <a:t>Alt </a:t>
            </a:r>
            <a:r>
              <a:rPr lang="en-US" sz="1800" dirty="0">
                <a:cs typeface="Times New Roman" panose="02020603050405020304" pitchFamily="18" charset="0"/>
              </a:rPr>
              <a:t>2-1-5-2: RAN4 to further consider the DL pol. Scan </a:t>
            </a:r>
            <a:r>
              <a:rPr lang="en-US" sz="1800" dirty="0" smtClean="0">
                <a:cs typeface="Times New Roman" panose="02020603050405020304" pitchFamily="18" charset="0"/>
              </a:rPr>
              <a:t>(LG</a:t>
            </a:r>
            <a:r>
              <a:rPr lang="en-US" sz="1800" dirty="0"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cs typeface="Times New Roman" panose="02020603050405020304" pitchFamily="18" charset="0"/>
              </a:rPr>
              <a:t>Keysight</a:t>
            </a:r>
            <a:r>
              <a:rPr lang="en-US" sz="1800" dirty="0">
                <a:cs typeface="Times New Roman" panose="02020603050405020304" pitchFamily="18" charset="0"/>
              </a:rPr>
              <a:t>, Huawei, </a:t>
            </a:r>
            <a:r>
              <a:rPr lang="en-US" sz="1800" dirty="0" smtClean="0">
                <a:cs typeface="Times New Roman" panose="02020603050405020304" pitchFamily="18" charset="0"/>
              </a:rPr>
              <a:t>Apple) </a:t>
            </a:r>
            <a:r>
              <a:rPr lang="en-US" sz="1800" dirty="0">
                <a:cs typeface="Times New Roman" panose="02020603050405020304" pitchFamily="18" charset="0"/>
              </a:rPr>
              <a:t>(4)</a:t>
            </a:r>
          </a:p>
          <a:p>
            <a:r>
              <a:rPr lang="en-US" sz="2400" dirty="0" smtClean="0">
                <a:cs typeface="Times New Roman" panose="02020603050405020304" pitchFamily="18" charset="0"/>
              </a:rPr>
              <a:t>Agreement</a:t>
            </a:r>
            <a:endParaRPr lang="en-US" sz="2400" dirty="0">
              <a:cs typeface="Times New Roman" panose="02020603050405020304" pitchFamily="18" charset="0"/>
            </a:endParaRPr>
          </a:p>
          <a:p>
            <a:pPr lvl="1"/>
            <a:r>
              <a:rPr lang="en-US" altLang="zh-CN" sz="2000" dirty="0" smtClean="0">
                <a:cs typeface="Times New Roman" panose="02020603050405020304" pitchFamily="18" charset="0"/>
              </a:rPr>
              <a:t>Alt </a:t>
            </a:r>
            <a:r>
              <a:rPr lang="en-US" altLang="zh-CN" sz="2000" dirty="0">
                <a:cs typeface="Times New Roman" panose="02020603050405020304" pitchFamily="18" charset="0"/>
              </a:rPr>
              <a:t>2-1-5-1: The DL pol. scan </a:t>
            </a:r>
            <a:r>
              <a:rPr lang="en-US" altLang="zh-CN" sz="2000" dirty="0" smtClean="0">
                <a:cs typeface="Times New Roman" panose="02020603050405020304" pitchFamily="18" charset="0"/>
              </a:rPr>
              <a:t>method </a:t>
            </a:r>
            <a:r>
              <a:rPr lang="en-US" altLang="zh-CN" sz="2000" dirty="0">
                <a:cs typeface="Times New Roman" panose="02020603050405020304" pitchFamily="18" charset="0"/>
              </a:rPr>
              <a:t>is not a valid method to enhance UE EIRP </a:t>
            </a:r>
            <a:r>
              <a:rPr lang="en-US" altLang="zh-CN" sz="2000" dirty="0" smtClean="0">
                <a:cs typeface="Times New Roman" panose="02020603050405020304" pitchFamily="18" charset="0"/>
              </a:rPr>
              <a:t>measurement</a:t>
            </a:r>
          </a:p>
          <a:p>
            <a:pPr lvl="1"/>
            <a:r>
              <a:rPr lang="en-US" altLang="zh-CN" sz="2000" dirty="0" smtClean="0">
                <a:cs typeface="Times New Roman" panose="02020603050405020304" pitchFamily="18" charset="0"/>
              </a:rPr>
              <a:t>The </a:t>
            </a:r>
            <a:r>
              <a:rPr lang="en-US" altLang="zh-CN" sz="2000" dirty="0" smtClean="0">
                <a:cs typeface="Times New Roman" panose="02020603050405020304" pitchFamily="18" charset="0"/>
              </a:rPr>
              <a:t>agreements are based </a:t>
            </a:r>
            <a:r>
              <a:rPr lang="en-US" altLang="zh-CN" sz="2000" dirty="0" smtClean="0">
                <a:cs typeface="Times New Roman" panose="02020603050405020304" pitchFamily="18" charset="0"/>
              </a:rPr>
              <a:t>on the assumption that the adopted hybrid test method(s) which described in WF 6 can ensure the test coverage for all UEs</a:t>
            </a:r>
            <a:r>
              <a:rPr lang="en-US" altLang="zh-CN" sz="2000" dirty="0">
                <a:cs typeface="Times New Roman" panose="02020603050405020304" pitchFamily="18" charset="0"/>
              </a:rPr>
              <a:t>.</a:t>
            </a:r>
            <a:endParaRPr lang="en-US" altLang="zh-CN" sz="2000" dirty="0" smtClean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37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0515600" cy="743239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n-lt"/>
                <a:cs typeface="Times New Roman" panose="02020603050405020304" pitchFamily="18" charset="0"/>
              </a:rPr>
              <a:t>WF3: EIRP measurement - </a:t>
            </a:r>
            <a:r>
              <a:rPr lang="en-US" altLang="zh-CN" sz="3200" dirty="0">
                <a:latin typeface="+mn-lt"/>
                <a:cs typeface="Times New Roman" panose="02020603050405020304" pitchFamily="18" charset="0"/>
              </a:rPr>
              <a:t>Test mode to trigger TX diversity</a:t>
            </a:r>
            <a:endParaRPr lang="en-US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/>
          </a:bodyPr>
          <a:lstStyle/>
          <a:p>
            <a:r>
              <a:rPr lang="en-US" sz="2400" dirty="0" smtClean="0">
                <a:cs typeface="Times New Roman" panose="02020603050405020304" pitchFamily="18" charset="0"/>
              </a:rPr>
              <a:t>Proposals</a:t>
            </a:r>
          </a:p>
          <a:p>
            <a:pPr lvl="1"/>
            <a:r>
              <a:rPr lang="en-US" sz="1800" dirty="0">
                <a:cs typeface="Times New Roman" panose="02020603050405020304" pitchFamily="18" charset="0"/>
              </a:rPr>
              <a:t>Alt </a:t>
            </a:r>
            <a:r>
              <a:rPr lang="en-US" sz="1800" dirty="0" smtClean="0">
                <a:cs typeface="Times New Roman" panose="02020603050405020304" pitchFamily="18" charset="0"/>
              </a:rPr>
              <a:t>2-1-3-1: remove </a:t>
            </a:r>
            <a:r>
              <a:rPr lang="en-US" sz="1800" dirty="0">
                <a:cs typeface="Times New Roman" panose="02020603050405020304" pitchFamily="18" charset="0"/>
              </a:rPr>
              <a:t>test mode from list of candidate solutions (Qualcomm, Sony, Huawei, Ericsson, </a:t>
            </a:r>
            <a:r>
              <a:rPr lang="en-US" sz="1800" dirty="0" smtClean="0">
                <a:cs typeface="Times New Roman" panose="02020603050405020304" pitchFamily="18" charset="0"/>
              </a:rPr>
              <a:t>Apple)</a:t>
            </a:r>
            <a:endParaRPr lang="en-US" sz="1800" dirty="0">
              <a:cs typeface="Times New Roman" panose="02020603050405020304" pitchFamily="18" charset="0"/>
            </a:endParaRPr>
          </a:p>
          <a:p>
            <a:pPr lvl="1"/>
            <a:r>
              <a:rPr lang="en-US" sz="1800" dirty="0">
                <a:cs typeface="Times New Roman" panose="02020603050405020304" pitchFamily="18" charset="0"/>
              </a:rPr>
              <a:t>Alt </a:t>
            </a:r>
            <a:r>
              <a:rPr lang="en-US" sz="1800" dirty="0" smtClean="0">
                <a:cs typeface="Times New Roman" panose="02020603050405020304" pitchFamily="18" charset="0"/>
              </a:rPr>
              <a:t>2-1-3-2: confirm </a:t>
            </a:r>
            <a:r>
              <a:rPr lang="en-US" sz="1800" dirty="0">
                <a:cs typeface="Times New Roman" panose="02020603050405020304" pitchFamily="18" charset="0"/>
              </a:rPr>
              <a:t>test mode as a solution (Anritsu, Samsung, LG, </a:t>
            </a:r>
            <a:r>
              <a:rPr lang="en-US" sz="1800" dirty="0" err="1" smtClean="0">
                <a:cs typeface="Times New Roman" panose="02020603050405020304" pitchFamily="18" charset="0"/>
              </a:rPr>
              <a:t>Keysight</a:t>
            </a:r>
            <a:r>
              <a:rPr lang="en-US" sz="1800" dirty="0" smtClean="0"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US" sz="1800" dirty="0" smtClean="0">
                <a:cs typeface="Times New Roman" panose="02020603050405020304" pitchFamily="18" charset="0"/>
              </a:rPr>
              <a:t>Alt 2-1-3-3: RAN4 </a:t>
            </a:r>
            <a:r>
              <a:rPr lang="en-US" sz="1800" dirty="0">
                <a:cs typeface="Times New Roman" panose="02020603050405020304" pitchFamily="18" charset="0"/>
              </a:rPr>
              <a:t>should not go with test mode unless this is the only solution (vivo, R&amp;S, </a:t>
            </a:r>
            <a:r>
              <a:rPr lang="en-US" sz="1800" dirty="0" smtClean="0">
                <a:cs typeface="Times New Roman" panose="02020603050405020304" pitchFamily="18" charset="0"/>
              </a:rPr>
              <a:t>OPPO)</a:t>
            </a:r>
            <a:endParaRPr lang="en-US" sz="1800" dirty="0">
              <a:cs typeface="Times New Roman" panose="02020603050405020304" pitchFamily="18" charset="0"/>
            </a:endParaRPr>
          </a:p>
          <a:p>
            <a:r>
              <a:rPr lang="en-US" sz="2400" dirty="0" smtClean="0">
                <a:cs typeface="Times New Roman" panose="02020603050405020304" pitchFamily="18" charset="0"/>
              </a:rPr>
              <a:t>Agreement</a:t>
            </a:r>
          </a:p>
          <a:p>
            <a:pPr lvl="1"/>
            <a:r>
              <a:rPr lang="en-US" altLang="zh-CN" sz="2000" dirty="0" smtClean="0">
                <a:cs typeface="Times New Roman" panose="02020603050405020304" pitchFamily="18" charset="0"/>
              </a:rPr>
              <a:t>Test mode to trigger TX diversity can be considered as backup method </a:t>
            </a:r>
            <a:r>
              <a:rPr lang="en-US" altLang="zh-CN" sz="2000" dirty="0" smtClean="0">
                <a:cs typeface="Times New Roman" panose="02020603050405020304" pitchFamily="18" charset="0"/>
              </a:rPr>
              <a:t>under the umbrella of the hybrid methods in WF6</a:t>
            </a:r>
          </a:p>
          <a:p>
            <a:pPr marL="457200" lvl="1" indent="0">
              <a:buNone/>
            </a:pPr>
            <a:endParaRPr lang="en-US" altLang="zh-CN" sz="2000" strike="sngStrike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altLang="zh-CN" sz="2000" dirty="0" smtClean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altLang="zh-CN" sz="2000" dirty="0" smtClean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altLang="zh-CN" sz="2000" dirty="0" smtClean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altLang="zh-CN" sz="2000" dirty="0" smtClean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69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2121896" cy="743239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+mn-lt"/>
                <a:cs typeface="Times New Roman" panose="02020603050405020304" pitchFamily="18" charset="0"/>
              </a:rPr>
              <a:t>WF4: EIRP measurement </a:t>
            </a:r>
            <a:r>
              <a:rPr lang="en-US" sz="3200" dirty="0">
                <a:latin typeface="+mn-lt"/>
                <a:cs typeface="Times New Roman" panose="02020603050405020304" pitchFamily="18" charset="0"/>
              </a:rPr>
              <a:t>– power up command to trigger TX </a:t>
            </a:r>
            <a:r>
              <a:rPr lang="en-US" sz="3200" dirty="0" smtClean="0">
                <a:latin typeface="+mn-lt"/>
                <a:cs typeface="Times New Roman" panose="02020603050405020304" pitchFamily="18" charset="0"/>
              </a:rPr>
              <a:t>diversity</a:t>
            </a:r>
            <a:endParaRPr lang="en-US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/>
          </a:bodyPr>
          <a:lstStyle/>
          <a:p>
            <a:r>
              <a:rPr lang="en-US" sz="2400" dirty="0" smtClean="0">
                <a:cs typeface="Times New Roman" panose="02020603050405020304" pitchFamily="18" charset="0"/>
              </a:rPr>
              <a:t>Proposal</a:t>
            </a:r>
          </a:p>
          <a:p>
            <a:pPr lvl="1"/>
            <a:r>
              <a:rPr lang="en-US" altLang="zh-CN" sz="1800" dirty="0" smtClean="0"/>
              <a:t>Test </a:t>
            </a:r>
            <a:r>
              <a:rPr lang="en-US" altLang="zh-CN" sz="1800" dirty="0"/>
              <a:t>enhancement for EIRP shall focus on the power command as it is the only command that the network can use to control the UE output power in the field</a:t>
            </a:r>
            <a:endParaRPr lang="en-US" sz="1800" dirty="0" smtClean="0">
              <a:cs typeface="Times New Roman" panose="02020603050405020304" pitchFamily="18" charset="0"/>
            </a:endParaRPr>
          </a:p>
          <a:p>
            <a:r>
              <a:rPr lang="en-US" sz="2400" dirty="0" smtClean="0">
                <a:cs typeface="Times New Roman" panose="02020603050405020304" pitchFamily="18" charset="0"/>
              </a:rPr>
              <a:t>Agreement</a:t>
            </a:r>
          </a:p>
          <a:p>
            <a:pPr lvl="1"/>
            <a:r>
              <a:rPr lang="en-US" sz="2000" dirty="0" smtClean="0">
                <a:cs typeface="Times New Roman" panose="02020603050405020304" pitchFamily="18" charset="0"/>
              </a:rPr>
              <a:t>The </a:t>
            </a:r>
            <a:r>
              <a:rPr lang="en-US" sz="2000" dirty="0">
                <a:cs typeface="Times New Roman" panose="02020603050405020304" pitchFamily="18" charset="0"/>
              </a:rPr>
              <a:t>power up command to trigger TX diversity is not a feasible method to enhance the UE EIRP </a:t>
            </a:r>
            <a:r>
              <a:rPr lang="en-US" sz="2000" dirty="0" smtClean="0">
                <a:cs typeface="Times New Roman" panose="02020603050405020304" pitchFamily="18" charset="0"/>
              </a:rPr>
              <a:t>measurement</a:t>
            </a:r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35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0515600" cy="743239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n-lt"/>
                <a:cs typeface="Times New Roman" panose="02020603050405020304" pitchFamily="18" charset="0"/>
              </a:rPr>
              <a:t>WF5: EIRP measurement – Configuration of </a:t>
            </a:r>
            <a:r>
              <a:rPr lang="en-US" altLang="zh-CN" sz="3200" dirty="0" smtClean="0">
                <a:latin typeface="+mn-lt"/>
                <a:cs typeface="Times New Roman" panose="02020603050405020304" pitchFamily="18" charset="0"/>
              </a:rPr>
              <a:t>2-port </a:t>
            </a:r>
            <a:r>
              <a:rPr lang="en-US" altLang="zh-CN" sz="3200" dirty="0">
                <a:latin typeface="+mn-lt"/>
                <a:cs typeface="Times New Roman" panose="02020603050405020304" pitchFamily="18" charset="0"/>
              </a:rPr>
              <a:t>CSI-RS</a:t>
            </a:r>
            <a:endParaRPr lang="en-US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/>
          </a:bodyPr>
          <a:lstStyle/>
          <a:p>
            <a:r>
              <a:rPr lang="en-US" sz="2400" dirty="0" smtClean="0">
                <a:cs typeface="Times New Roman" panose="02020603050405020304" pitchFamily="18" charset="0"/>
              </a:rPr>
              <a:t>Proposal</a:t>
            </a:r>
          </a:p>
          <a:p>
            <a:pPr lvl="1"/>
            <a:r>
              <a:rPr lang="en-GB" altLang="zh-CN" sz="2000" dirty="0"/>
              <a:t>“2-port CSI-RS” shall be provided in EIRP test procedure; it can be provided simultaneously or </a:t>
            </a:r>
            <a:r>
              <a:rPr lang="en-GB" altLang="zh-CN" sz="2000" dirty="0" smtClean="0"/>
              <a:t>sequentially</a:t>
            </a:r>
            <a:endParaRPr lang="en-US" sz="2000" dirty="0" smtClean="0">
              <a:cs typeface="Times New Roman" panose="02020603050405020304" pitchFamily="18" charset="0"/>
            </a:endParaRPr>
          </a:p>
          <a:p>
            <a:r>
              <a:rPr lang="en-US" sz="2400" dirty="0" smtClean="0">
                <a:cs typeface="Times New Roman" panose="02020603050405020304" pitchFamily="18" charset="0"/>
              </a:rPr>
              <a:t>Open issues</a:t>
            </a:r>
          </a:p>
          <a:p>
            <a:pPr lvl="1"/>
            <a:r>
              <a:rPr lang="en-US" sz="2000" dirty="0" smtClean="0">
                <a:cs typeface="Times New Roman" panose="02020603050405020304" pitchFamily="18" charset="0"/>
              </a:rPr>
              <a:t>Simultaneous </a:t>
            </a:r>
            <a:r>
              <a:rPr lang="en-US" sz="2000" dirty="0">
                <a:cs typeface="Times New Roman" panose="02020603050405020304" pitchFamily="18" charset="0"/>
              </a:rPr>
              <a:t>vs. sequential configuration and whether sequential is feasible</a:t>
            </a:r>
          </a:p>
          <a:p>
            <a:pPr lvl="1"/>
            <a:r>
              <a:rPr lang="en-US" sz="2000" dirty="0" smtClean="0">
                <a:cs typeface="Times New Roman" panose="02020603050405020304" pitchFamily="18" charset="0"/>
              </a:rPr>
              <a:t>Mapping </a:t>
            </a:r>
            <a:r>
              <a:rPr lang="en-US" sz="2000" dirty="0">
                <a:cs typeface="Times New Roman" panose="02020603050405020304" pitchFamily="18" charset="0"/>
              </a:rPr>
              <a:t>between ports and polarizations in the test equipment and whether this is feasible for test equipment</a:t>
            </a:r>
          </a:p>
          <a:p>
            <a:pPr lvl="1"/>
            <a:r>
              <a:rPr lang="en-US" sz="2000" dirty="0" smtClean="0">
                <a:cs typeface="Times New Roman" panose="02020603050405020304" pitchFamily="18" charset="0"/>
              </a:rPr>
              <a:t>Applicability </a:t>
            </a:r>
            <a:r>
              <a:rPr lang="en-US" sz="2000" dirty="0">
                <a:cs typeface="Times New Roman" panose="02020603050405020304" pitchFamily="18" charset="0"/>
              </a:rPr>
              <a:t>to Rel-16 beam correspondence capabilities</a:t>
            </a:r>
          </a:p>
          <a:p>
            <a:pPr lvl="1"/>
            <a:r>
              <a:rPr lang="en-US" sz="2000" dirty="0" smtClean="0">
                <a:cs typeface="Times New Roman" panose="02020603050405020304" pitchFamily="18" charset="0"/>
              </a:rPr>
              <a:t>Whether </a:t>
            </a:r>
            <a:r>
              <a:rPr lang="en-US" sz="2000" dirty="0">
                <a:cs typeface="Times New Roman" panose="02020603050405020304" pitchFamily="18" charset="0"/>
              </a:rPr>
              <a:t>phase coherency between ports at the test equipment side is needed</a:t>
            </a:r>
          </a:p>
          <a:p>
            <a:pPr lvl="1"/>
            <a:r>
              <a:rPr lang="en-US" sz="2000" dirty="0" smtClean="0">
                <a:cs typeface="Times New Roman" panose="02020603050405020304" pitchFamily="18" charset="0"/>
              </a:rPr>
              <a:t>Whether </a:t>
            </a:r>
            <a:r>
              <a:rPr lang="en-US" sz="2000" dirty="0">
                <a:cs typeface="Times New Roman" panose="02020603050405020304" pitchFamily="18" charset="0"/>
              </a:rPr>
              <a:t>this configuration can actually help to trigger TX diversity behavior at the UE</a:t>
            </a:r>
          </a:p>
          <a:p>
            <a:r>
              <a:rPr lang="en-US" sz="2400" dirty="0" smtClean="0">
                <a:cs typeface="Times New Roman" panose="02020603050405020304" pitchFamily="18" charset="0"/>
              </a:rPr>
              <a:t>Agreement</a:t>
            </a:r>
          </a:p>
          <a:p>
            <a:pPr lvl="1"/>
            <a:r>
              <a:rPr lang="en-US" sz="2000" dirty="0" smtClean="0">
                <a:cs typeface="Times New Roman" panose="02020603050405020304" pitchFamily="18" charset="0"/>
              </a:rPr>
              <a:t>further </a:t>
            </a:r>
            <a:r>
              <a:rPr lang="en-US" sz="2000" dirty="0">
                <a:cs typeface="Times New Roman" panose="02020603050405020304" pitchFamily="18" charset="0"/>
              </a:rPr>
              <a:t>discuss 2-port </a:t>
            </a:r>
            <a:r>
              <a:rPr lang="en-US" sz="2000" dirty="0" smtClean="0">
                <a:cs typeface="Times New Roman" panose="02020603050405020304" pitchFamily="18" charset="0"/>
              </a:rPr>
              <a:t>CSI-RS method under the umbrella of the hybrid methods in WF6 if above issues could be addressed</a:t>
            </a:r>
            <a:endParaRPr lang="en-US" sz="16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46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0515600" cy="743239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n-lt"/>
                <a:cs typeface="Times New Roman" panose="02020603050405020304" pitchFamily="18" charset="0"/>
              </a:rPr>
              <a:t>WF6: EIRP measurement – hybrid methods</a:t>
            </a:r>
            <a:endParaRPr lang="en-US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/>
          </a:bodyPr>
          <a:lstStyle/>
          <a:p>
            <a:r>
              <a:rPr lang="en-US" sz="2400" dirty="0" smtClean="0">
                <a:cs typeface="Times New Roman" panose="02020603050405020304" pitchFamily="18" charset="0"/>
              </a:rPr>
              <a:t>Proposal</a:t>
            </a:r>
          </a:p>
          <a:p>
            <a:pPr lvl="1"/>
            <a:r>
              <a:rPr lang="en-GB" altLang="zh-CN" sz="2000" dirty="0"/>
              <a:t>select the method based on manufacturer declaration:</a:t>
            </a:r>
          </a:p>
          <a:p>
            <a:pPr lvl="2"/>
            <a:r>
              <a:rPr lang="en-GB" altLang="zh-CN" sz="1800" dirty="0" smtClean="0"/>
              <a:t>a.	If </a:t>
            </a:r>
            <a:r>
              <a:rPr lang="en-GB" altLang="zh-CN" sz="1800" dirty="0"/>
              <a:t>UE declares </a:t>
            </a:r>
            <a:r>
              <a:rPr lang="en-GB" altLang="zh-CN" sz="1800" dirty="0" err="1"/>
              <a:t>codebookSubset</a:t>
            </a:r>
            <a:r>
              <a:rPr lang="en-GB" altLang="zh-CN" sz="1800" dirty="0"/>
              <a:t> = </a:t>
            </a:r>
            <a:r>
              <a:rPr lang="en-GB" altLang="zh-CN" sz="1800" dirty="0" err="1"/>
              <a:t>fullyAndPartialAndNonCoherent</a:t>
            </a:r>
            <a:r>
              <a:rPr lang="en-GB" altLang="zh-CN" sz="1800" dirty="0"/>
              <a:t>, TPMI index is set to [2]. This is applicable to UE’s from Rel.15 onwards.</a:t>
            </a:r>
          </a:p>
          <a:p>
            <a:pPr lvl="2"/>
            <a:r>
              <a:rPr lang="en-GB" altLang="zh-CN" sz="1800" dirty="0" smtClean="0"/>
              <a:t>b.	If </a:t>
            </a:r>
            <a:r>
              <a:rPr lang="en-GB" altLang="zh-CN" sz="1800" dirty="0"/>
              <a:t>UE declares </a:t>
            </a:r>
            <a:r>
              <a:rPr lang="en-GB" altLang="zh-CN" sz="1800" dirty="0" err="1"/>
              <a:t>codebookSubset</a:t>
            </a:r>
            <a:r>
              <a:rPr lang="en-GB" altLang="zh-CN" sz="1800" dirty="0"/>
              <a:t> = </a:t>
            </a:r>
            <a:r>
              <a:rPr lang="en-GB" altLang="zh-CN" sz="1800" dirty="0" err="1"/>
              <a:t>nonCoherent</a:t>
            </a:r>
            <a:r>
              <a:rPr lang="en-GB" altLang="zh-CN" sz="1800" dirty="0"/>
              <a:t> and ul-FullPowerTransmission-r16 = fullpowerMode1, TPMI index is set to [2]. This is applicable to UE’s from Rel.16 onwards.</a:t>
            </a:r>
          </a:p>
          <a:p>
            <a:pPr lvl="2"/>
            <a:r>
              <a:rPr lang="en-GB" altLang="zh-CN" sz="1800" dirty="0" smtClean="0"/>
              <a:t>c</a:t>
            </a:r>
            <a:r>
              <a:rPr lang="en-GB" altLang="zh-CN" sz="1800" dirty="0"/>
              <a:t>.	Otherwise, an alternate method TBC is to be used (e.g. 2-port CSI-RS, test mode or other).</a:t>
            </a:r>
          </a:p>
          <a:p>
            <a:r>
              <a:rPr lang="en-US" sz="2400" dirty="0" smtClean="0">
                <a:cs typeface="Times New Roman" panose="02020603050405020304" pitchFamily="18" charset="0"/>
              </a:rPr>
              <a:t>Agreement</a:t>
            </a:r>
          </a:p>
          <a:p>
            <a:pPr lvl="1"/>
            <a:r>
              <a:rPr lang="en-US" sz="2000" dirty="0" smtClean="0">
                <a:cs typeface="Times New Roman" panose="02020603050405020304" pitchFamily="18" charset="0"/>
              </a:rPr>
              <a:t>Different </a:t>
            </a:r>
            <a:r>
              <a:rPr lang="en-US" sz="2000" dirty="0">
                <a:cs typeface="Times New Roman" panose="02020603050405020304" pitchFamily="18" charset="0"/>
              </a:rPr>
              <a:t>approaches can be adopted based on UE </a:t>
            </a:r>
            <a:r>
              <a:rPr lang="en-US" sz="2000" dirty="0" smtClean="0">
                <a:cs typeface="Times New Roman" panose="02020603050405020304" pitchFamily="18" charset="0"/>
              </a:rPr>
              <a:t>capability, detailed applicability rule can be further </a:t>
            </a:r>
            <a:r>
              <a:rPr lang="en-US" sz="2000" dirty="0" smtClean="0">
                <a:cs typeface="Times New Roman" panose="02020603050405020304" pitchFamily="18" charset="0"/>
              </a:rPr>
              <a:t>discussed</a:t>
            </a:r>
          </a:p>
          <a:p>
            <a:pPr lvl="2"/>
            <a:r>
              <a:rPr lang="en-US" altLang="zh-CN" sz="1600" dirty="0">
                <a:cs typeface="Times New Roman" panose="02020603050405020304" pitchFamily="18" charset="0"/>
              </a:rPr>
              <a:t>Option 1: Introduce TPMI side condition test method only </a:t>
            </a:r>
          </a:p>
          <a:p>
            <a:pPr lvl="3"/>
            <a:r>
              <a:rPr lang="en-US" altLang="zh-CN" sz="1400" dirty="0" smtClean="0">
                <a:cs typeface="Times New Roman" panose="02020603050405020304" pitchFamily="18" charset="0"/>
              </a:rPr>
              <a:t>FFS </a:t>
            </a:r>
            <a:r>
              <a:rPr lang="en-US" altLang="zh-CN" sz="1400" dirty="0">
                <a:cs typeface="Times New Roman" panose="02020603050405020304" pitchFamily="18" charset="0"/>
              </a:rPr>
              <a:t>whether additional test methods need to be introduced </a:t>
            </a:r>
          </a:p>
          <a:p>
            <a:pPr lvl="2"/>
            <a:r>
              <a:rPr lang="en-US" altLang="zh-CN" sz="1600" dirty="0">
                <a:cs typeface="Times New Roman" panose="02020603050405020304" pitchFamily="18" charset="0"/>
              </a:rPr>
              <a:t>Option 2:  Introduce TPMI side condition + DL scan / test mode to trigger TX diversity (backup method up to OEM declaration )    </a:t>
            </a:r>
          </a:p>
          <a:p>
            <a:pPr lvl="2"/>
            <a:r>
              <a:rPr lang="en-US" altLang="zh-CN" sz="1600" dirty="0">
                <a:cs typeface="Times New Roman" panose="02020603050405020304" pitchFamily="18" charset="0"/>
              </a:rPr>
              <a:t>Option 3: Introduce TPMI side condition +test mode to trigger TX diversity (backup method)</a:t>
            </a:r>
          </a:p>
          <a:p>
            <a:pPr lvl="1"/>
            <a:r>
              <a:rPr lang="en-US" sz="2000" dirty="0" smtClean="0">
                <a:cs typeface="Times New Roman" panose="02020603050405020304" pitchFamily="18" charset="0"/>
              </a:rPr>
              <a:t>TPMI </a:t>
            </a:r>
            <a:r>
              <a:rPr lang="en-US" sz="2000" dirty="0" smtClean="0">
                <a:cs typeface="Times New Roman" panose="02020603050405020304" pitchFamily="18" charset="0"/>
              </a:rPr>
              <a:t>method is applicable for EIRP measurement test cases for </a:t>
            </a:r>
            <a:r>
              <a:rPr lang="en-US" altLang="zh-CN" sz="2000" dirty="0">
                <a:cs typeface="Times New Roman" panose="02020603050405020304" pitchFamily="18" charset="0"/>
              </a:rPr>
              <a:t>1 layer transmission with </a:t>
            </a:r>
            <a:r>
              <a:rPr lang="en-US" altLang="zh-CN" sz="2000" dirty="0" smtClean="0">
                <a:cs typeface="Times New Roman" panose="02020603050405020304" pitchFamily="18" charset="0"/>
              </a:rPr>
              <a:t>2 </a:t>
            </a:r>
            <a:r>
              <a:rPr lang="en-US" altLang="zh-CN" sz="2000" dirty="0">
                <a:cs typeface="Times New Roman" panose="02020603050405020304" pitchFamily="18" charset="0"/>
              </a:rPr>
              <a:t>SRS </a:t>
            </a:r>
            <a:r>
              <a:rPr lang="en-US" altLang="zh-CN" sz="2000" dirty="0" smtClean="0">
                <a:cs typeface="Times New Roman" panose="02020603050405020304" pitchFamily="18" charset="0"/>
              </a:rPr>
              <a:t>ports </a:t>
            </a:r>
            <a:r>
              <a:rPr lang="en-US" altLang="zh-CN" sz="2000" dirty="0">
                <a:cs typeface="Times New Roman" panose="02020603050405020304" pitchFamily="18" charset="0"/>
              </a:rPr>
              <a:t>configured</a:t>
            </a:r>
            <a:r>
              <a:rPr lang="en-US" altLang="zh-CN" sz="2000" dirty="0" smtClean="0">
                <a:cs typeface="Times New Roman" panose="02020603050405020304" pitchFamily="18" charset="0"/>
              </a:rPr>
              <a:t>.</a:t>
            </a:r>
            <a:endParaRPr lang="en-US" sz="2000" dirty="0" smtClean="0">
              <a:cs typeface="Times New Roman" panose="02020603050405020304" pitchFamily="18" charset="0"/>
            </a:endParaRPr>
          </a:p>
          <a:p>
            <a:pPr lvl="1"/>
            <a:r>
              <a:rPr lang="en-US" sz="2000" dirty="0" smtClean="0">
                <a:cs typeface="Times New Roman" panose="02020603050405020304" pitchFamily="18" charset="0"/>
              </a:rPr>
              <a:t>UE supporting transparent TX diversity shall be considered in the applicability rule of hybrid methods if there is EIRP measurement test case for 1 layer transmission with 1 </a:t>
            </a:r>
            <a:r>
              <a:rPr lang="en-US" altLang="zh-CN" sz="2000" dirty="0" smtClean="0">
                <a:cs typeface="Times New Roman" panose="02020603050405020304" pitchFamily="18" charset="0"/>
              </a:rPr>
              <a:t>SRS port configured</a:t>
            </a:r>
            <a:r>
              <a:rPr lang="en-US" sz="2000" dirty="0" smtClean="0">
                <a:cs typeface="Times New Roman" panose="02020603050405020304" pitchFamily="18" charset="0"/>
              </a:rPr>
              <a:t>.</a:t>
            </a:r>
            <a:endParaRPr lang="en-US" sz="16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53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0515600" cy="743239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n-lt"/>
                <a:cs typeface="Times New Roman" panose="02020603050405020304" pitchFamily="18" charset="0"/>
              </a:rPr>
              <a:t>WF7: UL demodulation</a:t>
            </a:r>
            <a:endParaRPr lang="en-US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/>
          </a:bodyPr>
          <a:lstStyle/>
          <a:p>
            <a:r>
              <a:rPr lang="en-US" sz="2400" dirty="0" smtClean="0">
                <a:cs typeface="Times New Roman" panose="02020603050405020304" pitchFamily="18" charset="0"/>
              </a:rPr>
              <a:t>Proposal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It is proposed to confirm the dual polarization coherent receivers measurement setup as the enhancement which addresses the UE demodulation part of the polarization mismatch objective</a:t>
            </a:r>
            <a:endParaRPr lang="en-US" sz="2000" dirty="0" smtClean="0">
              <a:cs typeface="Times New Roman" panose="02020603050405020304" pitchFamily="18" charset="0"/>
            </a:endParaRPr>
          </a:p>
          <a:p>
            <a:r>
              <a:rPr lang="en-US" sz="2400" dirty="0" smtClean="0">
                <a:cs typeface="Times New Roman" panose="02020603050405020304" pitchFamily="18" charset="0"/>
              </a:rPr>
              <a:t>Agreement</a:t>
            </a:r>
          </a:p>
          <a:p>
            <a:pPr lvl="1"/>
            <a:r>
              <a:rPr lang="en-US" sz="2000" dirty="0" smtClean="0">
                <a:cs typeface="Times New Roman" panose="02020603050405020304" pitchFamily="18" charset="0"/>
              </a:rPr>
              <a:t>RAN4 confirms the </a:t>
            </a:r>
            <a:r>
              <a:rPr lang="en-US" sz="2000" dirty="0">
                <a:cs typeface="Times New Roman" panose="02020603050405020304" pitchFamily="18" charset="0"/>
              </a:rPr>
              <a:t>dual polarization coherent receivers measurement setup as the enhancement which addresses the UE demodulation part of the polarization mismatch objective</a:t>
            </a:r>
          </a:p>
          <a:p>
            <a:pPr lvl="1"/>
            <a:endParaRPr lang="en-US" sz="16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25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1569</TotalTime>
  <Words>1128</Words>
  <Application>Microsoft Office PowerPoint</Application>
  <PresentationFormat>宽屏</PresentationFormat>
  <Paragraphs>120</Paragraphs>
  <Slides>10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等线</vt:lpstr>
      <vt:lpstr>等线 Light</vt:lpstr>
      <vt:lpstr>宋体</vt:lpstr>
      <vt:lpstr>Arial</vt:lpstr>
      <vt:lpstr>Calibri</vt:lpstr>
      <vt:lpstr>Calibri Light</vt:lpstr>
      <vt:lpstr>Times New Roman</vt:lpstr>
      <vt:lpstr>Office Theme</vt:lpstr>
      <vt:lpstr>PowerPoint 演示文稿</vt:lpstr>
      <vt:lpstr>Background</vt:lpstr>
      <vt:lpstr>WF1: EIRP measurement - TPMI side condition method</vt:lpstr>
      <vt:lpstr>WF2: EIRP measurement - DL polarization scan method</vt:lpstr>
      <vt:lpstr>WF3: EIRP measurement - Test mode to trigger TX diversity</vt:lpstr>
      <vt:lpstr>WF4: EIRP measurement – power up command to trigger TX diversity</vt:lpstr>
      <vt:lpstr>WF5: EIRP measurement – Configuration of 2-port CSI-RS</vt:lpstr>
      <vt:lpstr>WF6: EIRP measurement – hybrid methods</vt:lpstr>
      <vt:lpstr>WF7: UL demodulation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Intel</dc:creator>
  <cp:lastModifiedBy>Samsung</cp:lastModifiedBy>
  <cp:revision>132</cp:revision>
  <dcterms:created xsi:type="dcterms:W3CDTF">2020-11-05T21:09:06Z</dcterms:created>
  <dcterms:modified xsi:type="dcterms:W3CDTF">2020-11-11T02:14:02Z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D:\RAN4 Meeting Doc\RAN4_97e\Management\GTW\GTW1110\draft R4-2017594 WF_testability_polarization_objective_v02.pptx</vt:lpwstr>
  </property>
</Properties>
</file>