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</a:t>
            </a:r>
            <a:r>
              <a:rPr lang="en-US" sz="2000" b="1" dirty="0" smtClean="0">
                <a:cs typeface="Times New Roman" panose="02020603050405020304" pitchFamily="18" charset="0"/>
              </a:rPr>
              <a:t>R4-2017594</a:t>
            </a:r>
            <a:endParaRPr lang="en-US" sz="20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US" sz="2000" b="1" dirty="0" smtClean="0">
                <a:cs typeface="Times New Roman" panose="02020603050405020304" pitchFamily="18" charset="0"/>
              </a:rPr>
              <a:t>13.1.2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cs typeface="Times New Roman" panose="02020603050405020304" pitchFamily="18" charset="0"/>
              </a:rPr>
              <a:t>Samsung </a:t>
            </a:r>
            <a:r>
              <a:rPr lang="en-US" b="1" dirty="0">
                <a:cs typeface="Times New Roman" panose="02020603050405020304" pitchFamily="18" charset="0"/>
              </a:rPr>
              <a:t>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</a:t>
            </a:r>
            <a:r>
              <a:rPr lang="en-US" altLang="zh-CN" sz="2000" dirty="0" smtClean="0"/>
              <a:t>mismatch</a:t>
            </a:r>
            <a:r>
              <a:rPr lang="en-GB" altLang="zh-CN" sz="2000" dirty="0" smtClean="0"/>
              <a:t>,</a:t>
            </a:r>
            <a:r>
              <a:rPr lang="en-US" sz="2000" dirty="0" smtClean="0">
                <a:cs typeface="Times New Roman" panose="02020603050405020304" pitchFamily="18" charset="0"/>
              </a:rPr>
              <a:t> Qualcomm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 smtClean="0"/>
              <a:t>, </a:t>
            </a:r>
            <a:r>
              <a:rPr lang="en-GB" altLang="zh-CN" sz="2000" dirty="0" err="1" smtClean="0"/>
              <a:t>MediaTek</a:t>
            </a:r>
            <a:endParaRPr lang="zh-CN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 smtClean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</a:t>
            </a:r>
            <a:r>
              <a:rPr lang="en-US" altLang="zh-CN" sz="2000" dirty="0" smtClean="0"/>
              <a:t>Sony, Ericsson</a:t>
            </a:r>
            <a:endParaRPr lang="en-GB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 smtClean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 smtClean="0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</a:t>
            </a:r>
            <a:r>
              <a:rPr lang="en-US" altLang="zh-CN" sz="2000" dirty="0" smtClean="0"/>
              <a:t>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anose="02020603050405020304" pitchFamily="18" charset="0"/>
              </a:rPr>
              <a:t>R4-2017429</a:t>
            </a:r>
            <a:r>
              <a:rPr lang="en-US" sz="2000" dirty="0">
                <a:cs typeface="Times New Roman" panose="02020603050405020304" pitchFamily="18" charset="0"/>
              </a:rPr>
              <a:t>, Email discussion summary for [97e][331] FR2_enhTestMethods</a:t>
            </a:r>
            <a:r>
              <a:rPr lang="en-US" sz="2000" dirty="0" smtClean="0">
                <a:cs typeface="Times New Roman" panose="02020603050405020304" pitchFamily="18" charset="0"/>
              </a:rPr>
              <a:t>, Moderator(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Apple</a:t>
            </a:r>
            <a:r>
              <a:rPr lang="en-US" sz="2000" dirty="0" smtClean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Focus on 3 methods which have </a:t>
            </a:r>
            <a:r>
              <a:rPr lang="en-US" altLang="zh-CN" sz="2000" dirty="0">
                <a:cs typeface="Times New Roman" panose="02020603050405020304" pitchFamily="18" charset="0"/>
              </a:rPr>
              <a:t>been captured in WID (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</a:t>
            </a:r>
            <a:r>
              <a:rPr lang="en-US" altLang="zh-CN" sz="1600" dirty="0" smtClean="0"/>
              <a:t>diversity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</a:t>
            </a:r>
            <a:r>
              <a:rPr lang="en-US" altLang="zh-CN" sz="1600" dirty="0" smtClean="0"/>
              <a:t>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 smtClean="0"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meeting, </a:t>
            </a:r>
            <a:r>
              <a:rPr lang="en-US" altLang="zh-CN" sz="2000" dirty="0" smtClean="0"/>
              <a:t>dual </a:t>
            </a:r>
            <a:r>
              <a:rPr lang="en-US" altLang="zh-CN" sz="2000" dirty="0"/>
              <a:t>polarization coherent receiver topology </a:t>
            </a:r>
            <a:r>
              <a:rPr lang="en-US" altLang="zh-CN" sz="2000" dirty="0" smtClean="0"/>
              <a:t>was agreed as </a:t>
            </a:r>
            <a:r>
              <a:rPr lang="en-US" altLang="zh-CN" sz="2000" dirty="0"/>
              <a:t>a starting point</a:t>
            </a:r>
            <a:endParaRPr lang="en-US" altLang="zh-CN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Alt </a:t>
            </a:r>
            <a:r>
              <a:rPr lang="en-US" sz="1600" dirty="0">
                <a:cs typeface="Times New Roman" panose="02020603050405020304" pitchFamily="18" charset="0"/>
              </a:rPr>
              <a:t>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side condition method is agreed as applicable method to enhance EIRP measurement for partial UEs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TPMI side condition method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shall be further refined under the umbrella of the hybrid methods in WF6.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2-1-5-1: DL pol. Scan is not </a:t>
            </a:r>
            <a:r>
              <a:rPr lang="en-US" sz="1800" dirty="0">
                <a:cs typeface="Times New Roman" panose="02020603050405020304" pitchFamily="18" charset="0"/>
              </a:rPr>
              <a:t>valid </a:t>
            </a:r>
            <a:r>
              <a:rPr lang="en-US" sz="1800" dirty="0" smtClean="0">
                <a:cs typeface="Times New Roman" panose="02020603050405020304" pitchFamily="18" charset="0"/>
              </a:rPr>
              <a:t>(Anritsu</a:t>
            </a:r>
            <a:r>
              <a:rPr lang="en-US" sz="1800" dirty="0">
                <a:cs typeface="Times New Roman" panose="02020603050405020304" pitchFamily="18" charset="0"/>
              </a:rPr>
              <a:t>, Qualcomm, Samsung, vivo, R&amp;S, OPPO, Sony, </a:t>
            </a:r>
            <a:r>
              <a:rPr lang="en-US" sz="1800" dirty="0" smtClean="0">
                <a:cs typeface="Times New Roman" panose="02020603050405020304" pitchFamily="18" charset="0"/>
              </a:rPr>
              <a:t>Ericsson) </a:t>
            </a:r>
            <a:r>
              <a:rPr lang="en-US" sz="1800" dirty="0">
                <a:cs typeface="Times New Roman" panose="02020603050405020304" pitchFamily="18" charset="0"/>
              </a:rPr>
              <a:t>(8)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</a:t>
            </a:r>
            <a:r>
              <a:rPr lang="en-US" sz="1800" dirty="0">
                <a:cs typeface="Times New Roman" panose="02020603050405020304" pitchFamily="18" charset="0"/>
              </a:rPr>
              <a:t>2-1-5-2: RAN4 to further consider the DL pol. </a:t>
            </a:r>
            <a:r>
              <a:rPr lang="en-US" sz="1800" dirty="0">
                <a:cs typeface="Times New Roman" panose="02020603050405020304" pitchFamily="18" charset="0"/>
              </a:rPr>
              <a:t>Scan </a:t>
            </a:r>
            <a:r>
              <a:rPr lang="en-US" sz="1800" dirty="0" smtClean="0">
                <a:cs typeface="Times New Roman" panose="02020603050405020304" pitchFamily="18" charset="0"/>
              </a:rPr>
              <a:t>(LG</a:t>
            </a:r>
            <a:r>
              <a:rPr lang="en-US" sz="1800" dirty="0"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</a:t>
            </a:r>
            <a:r>
              <a:rPr lang="en-US" sz="1800" dirty="0" smtClean="0">
                <a:cs typeface="Times New Roman" panose="02020603050405020304" pitchFamily="18" charset="0"/>
              </a:rPr>
              <a:t>Apple) </a:t>
            </a:r>
            <a:r>
              <a:rPr lang="en-US" sz="1800" dirty="0">
                <a:cs typeface="Times New Roman" panose="02020603050405020304" pitchFamily="18" charset="0"/>
              </a:rPr>
              <a:t>(4)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  <a:endParaRPr 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Alt </a:t>
            </a:r>
            <a:r>
              <a:rPr lang="en-US" altLang="zh-CN" sz="2000" dirty="0">
                <a:cs typeface="Times New Roman" panose="02020603050405020304" pitchFamily="18" charset="0"/>
              </a:rPr>
              <a:t>2-1-5-1: The DL pol. scan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method </a:t>
            </a:r>
            <a:r>
              <a:rPr lang="en-US" altLang="zh-CN" sz="2000" dirty="0">
                <a:cs typeface="Times New Roman" panose="02020603050405020304" pitchFamily="18" charset="0"/>
              </a:rPr>
              <a:t>is not a valid method to enhance UE EIRP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measurement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2-1-3-1: remove </a:t>
            </a:r>
            <a:r>
              <a:rPr lang="en-US" sz="1800" dirty="0">
                <a:cs typeface="Times New Roman" panose="02020603050405020304" pitchFamily="18" charset="0"/>
              </a:rPr>
              <a:t>test mode from list of candidate </a:t>
            </a:r>
            <a:r>
              <a:rPr lang="en-US" sz="1800" dirty="0">
                <a:cs typeface="Times New Roman" panose="02020603050405020304" pitchFamily="18" charset="0"/>
              </a:rPr>
              <a:t>solutions (Qualcomm, Sony, Huawei, Ericsson, </a:t>
            </a:r>
            <a:r>
              <a:rPr lang="en-US" sz="1800" dirty="0" smtClean="0">
                <a:cs typeface="Times New Roman" panose="02020603050405020304" pitchFamily="18" charset="0"/>
              </a:rPr>
              <a:t>Apple)</a:t>
            </a:r>
            <a:endParaRPr lang="en-US" sz="1800" dirty="0"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</a:t>
            </a:r>
            <a:r>
              <a:rPr lang="en-US" sz="1800" dirty="0" smtClean="0">
                <a:cs typeface="Times New Roman" panose="02020603050405020304" pitchFamily="18" charset="0"/>
              </a:rPr>
              <a:t>2-1-3-2: confirm </a:t>
            </a:r>
            <a:r>
              <a:rPr lang="en-US" sz="1800" dirty="0">
                <a:cs typeface="Times New Roman" panose="02020603050405020304" pitchFamily="18" charset="0"/>
              </a:rPr>
              <a:t>test mode as a </a:t>
            </a:r>
            <a:r>
              <a:rPr lang="en-US" sz="1800" dirty="0">
                <a:cs typeface="Times New Roman" panose="02020603050405020304" pitchFamily="18" charset="0"/>
              </a:rPr>
              <a:t>solution (Anritsu, Samsung, LG, </a:t>
            </a:r>
            <a:r>
              <a:rPr lang="en-US" sz="1800" dirty="0" err="1" smtClean="0">
                <a:cs typeface="Times New Roman" panose="02020603050405020304" pitchFamily="18" charset="0"/>
              </a:rPr>
              <a:t>Keysight</a:t>
            </a:r>
            <a:r>
              <a:rPr lang="en-US" sz="1800" dirty="0" smtClean="0">
                <a:cs typeface="Times New Roman" panose="02020603050405020304" pitchFamily="18" charset="0"/>
              </a:rPr>
              <a:t>)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Alt 2-1-3-3: RAN4 </a:t>
            </a:r>
            <a:r>
              <a:rPr lang="en-US" sz="1800" dirty="0">
                <a:cs typeface="Times New Roman" panose="02020603050405020304" pitchFamily="18" charset="0"/>
              </a:rPr>
              <a:t>should not go with test mode unless this is the only </a:t>
            </a:r>
            <a:r>
              <a:rPr lang="en-US" sz="1800" dirty="0">
                <a:cs typeface="Times New Roman" panose="02020603050405020304" pitchFamily="18" charset="0"/>
              </a:rPr>
              <a:t>solution (vivo, R&amp;S, </a:t>
            </a:r>
            <a:r>
              <a:rPr lang="en-US" sz="1800" dirty="0" smtClean="0">
                <a:cs typeface="Times New Roman" panose="02020603050405020304" pitchFamily="18" charset="0"/>
              </a:rPr>
              <a:t>OPPO)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RAN4 </a:t>
            </a:r>
            <a:r>
              <a:rPr lang="en-US" altLang="zh-CN" sz="2000" dirty="0">
                <a:cs typeface="Times New Roman" panose="02020603050405020304" pitchFamily="18" charset="0"/>
              </a:rPr>
              <a:t>should not go with test mode unless this is the only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solution. If identified, it should be discussed under the umbrella of the hybrid methods in WF6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WF4: EIRP measurement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– power up command to trigger TX </a:t>
            </a:r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 smtClean="0"/>
              <a:t>Test </a:t>
            </a:r>
            <a:r>
              <a:rPr lang="en-US" altLang="zh-CN" sz="1800" dirty="0"/>
              <a:t>enhancement for EIRP shall focus on the power command as it is the only command that the network can use to control the UE output power in the field</a:t>
            </a:r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The </a:t>
            </a:r>
            <a:r>
              <a:rPr lang="en-US" sz="2000" dirty="0">
                <a:cs typeface="Times New Roman" panose="02020603050405020304" pitchFamily="18" charset="0"/>
              </a:rPr>
              <a:t>power up command to trigger TX diversity is not a feasible method to enhance the UE EIRP </a:t>
            </a:r>
            <a:r>
              <a:rPr lang="en-US" sz="2000" dirty="0" smtClean="0">
                <a:cs typeface="Times New Roman" panose="02020603050405020304" pitchFamily="18" charset="0"/>
              </a:rPr>
              <a:t>measurement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 smtClean="0">
                <a:latin typeface="+mn-lt"/>
                <a:cs typeface="Times New Roman" panose="02020603050405020304" pitchFamily="18" charset="0"/>
              </a:rPr>
              <a:t>2-port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</a:t>
            </a:r>
            <a:r>
              <a:rPr lang="en-GB" altLang="zh-CN" sz="2000" dirty="0" smtClean="0"/>
              <a:t>sequentially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Simultaneous </a:t>
            </a:r>
            <a:r>
              <a:rPr lang="en-US" sz="2000" dirty="0">
                <a:cs typeface="Times New Roman" panose="02020603050405020304" pitchFamily="18" charset="0"/>
              </a:rPr>
              <a:t>vs. sequential configuration and whether sequential is feasible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Mapping </a:t>
            </a:r>
            <a:r>
              <a:rPr lang="en-US" sz="2000" dirty="0">
                <a:cs typeface="Times New Roman" panose="02020603050405020304" pitchFamily="18" charset="0"/>
              </a:rPr>
              <a:t>between ports and polarizations in the test equipment and whether this is feasible for test equipment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Applicability </a:t>
            </a:r>
            <a:r>
              <a:rPr lang="en-US" sz="2000" dirty="0">
                <a:cs typeface="Times New Roman" panose="02020603050405020304" pitchFamily="18" charset="0"/>
              </a:rPr>
              <a:t>to Rel-16 beam correspondence capabilities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phase coherency between ports at the test equipment side is needed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Whether </a:t>
            </a:r>
            <a:r>
              <a:rPr lang="en-US" sz="2000" dirty="0">
                <a:cs typeface="Times New Roman" panose="02020603050405020304" pitchFamily="18" charset="0"/>
              </a:rPr>
              <a:t>this configuration can actually help to trigger TX diversity behavior at the UE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further </a:t>
            </a:r>
            <a:r>
              <a:rPr lang="en-US" sz="2000" dirty="0">
                <a:cs typeface="Times New Roman" panose="02020603050405020304" pitchFamily="18" charset="0"/>
              </a:rPr>
              <a:t>discuss 2-port </a:t>
            </a:r>
            <a:r>
              <a:rPr lang="en-US" sz="2000" dirty="0" smtClean="0">
                <a:cs typeface="Times New Roman" panose="02020603050405020304" pitchFamily="18" charset="0"/>
              </a:rPr>
              <a:t>CSI-RS method </a:t>
            </a:r>
            <a:r>
              <a:rPr lang="en-US" sz="2000" dirty="0" smtClean="0">
                <a:cs typeface="Times New Roman" panose="02020603050405020304" pitchFamily="18" charset="0"/>
              </a:rPr>
              <a:t>under the umbrella of the hybrid methods in WF6 if </a:t>
            </a:r>
            <a:r>
              <a:rPr lang="en-US" sz="2000" dirty="0" smtClean="0">
                <a:cs typeface="Times New Roman" panose="02020603050405020304" pitchFamily="18" charset="0"/>
              </a:rPr>
              <a:t>above issues could be </a:t>
            </a:r>
            <a:r>
              <a:rPr lang="en-US" sz="2000" dirty="0" smtClean="0">
                <a:cs typeface="Times New Roman" panose="02020603050405020304" pitchFamily="18" charset="0"/>
              </a:rPr>
              <a:t>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WF6: EIRP measurement – hybrid methods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 smtClean="0"/>
              <a:t>a.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 smtClean="0"/>
              <a:t>b.	If </a:t>
            </a:r>
            <a:r>
              <a:rPr lang="en-GB" altLang="zh-CN" sz="1800" dirty="0"/>
              <a:t>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 smtClean="0"/>
              <a:t>c</a:t>
            </a:r>
            <a:r>
              <a:rPr lang="en-GB" altLang="zh-CN" sz="1800" dirty="0"/>
              <a:t>.	Otherwise, an alternate method TBC is to be used (e.g. 2-port CSI-RS, test mode or other).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Different </a:t>
            </a:r>
            <a:r>
              <a:rPr lang="en-US" sz="2000" dirty="0">
                <a:cs typeface="Times New Roman" panose="02020603050405020304" pitchFamily="18" charset="0"/>
              </a:rPr>
              <a:t>approaches can be adopted based on UE </a:t>
            </a:r>
            <a:r>
              <a:rPr lang="en-US" sz="2000" dirty="0" smtClean="0">
                <a:cs typeface="Times New Roman" panose="02020603050405020304" pitchFamily="18" charset="0"/>
              </a:rPr>
              <a:t>capability, detailed applicability rule can be further </a:t>
            </a:r>
            <a:r>
              <a:rPr lang="en-US" sz="2000" dirty="0" smtClean="0">
                <a:cs typeface="Times New Roman" panose="02020603050405020304" pitchFamily="18" charset="0"/>
              </a:rPr>
              <a:t>discussed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2 </a:t>
            </a:r>
            <a:r>
              <a:rPr lang="en-US" altLang="zh-CN" sz="2000" dirty="0">
                <a:cs typeface="Times New Roman" panose="02020603050405020304" pitchFamily="18" charset="0"/>
              </a:rPr>
              <a:t>SRS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ports </a:t>
            </a:r>
            <a:r>
              <a:rPr lang="en-US" altLang="zh-CN" sz="2000" dirty="0">
                <a:cs typeface="Times New Roman" panose="02020603050405020304" pitchFamily="18" charset="0"/>
              </a:rPr>
              <a:t>configured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.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UE supporting transparent TX diversity shall be considered in the applicability rule of hybrid methods if there is EIRP measurement test case for 1 layer transmission with 1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SRS port configured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WF7: UL demodulation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r>
              <a:rPr lang="en-US" sz="2400" dirty="0" smtClean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RAN4 confirms the </a:t>
            </a:r>
            <a:r>
              <a:rPr lang="en-US" sz="2000" dirty="0">
                <a:cs typeface="Times New Roman" panose="02020603050405020304" pitchFamily="18" charset="0"/>
              </a:rPr>
              <a:t>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888</Words>
  <Application>Microsoft Office PowerPoint</Application>
  <PresentationFormat>宽屏</PresentationFormat>
  <Paragraphs>90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PowerPoint 演示文稿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Samsung</cp:lastModifiedBy>
  <cp:revision>117</cp:revision>
  <dcterms:created xsi:type="dcterms:W3CDTF">2020-11-05T21:09:06Z</dcterms:created>
  <dcterms:modified xsi:type="dcterms:W3CDTF">2020-11-10T02:39:21Z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