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ags/tag2.xml" ContentType="application/vnd.openxmlformats-officedocument.presentationml.tags+xml"/>
  <Override PartName="/ppt/notesSlides/notesSlide1.xml" ContentType="application/vnd.openxmlformats-officedocument.presentationml.notesSlide+xml"/>
  <Override PartName="/ppt/tags/tag3.xml" ContentType="application/vnd.openxmlformats-officedocument.presentationml.tags+xml"/>
  <Override PartName="/ppt/notesSlides/notesSlide2.xml" ContentType="application/vnd.openxmlformats-officedocument.presentationml.notesSlide+xml"/>
  <Override PartName="/ppt/tags/tag4.xml" ContentType="application/vnd.openxmlformats-officedocument.presentationml.tags+xml"/>
  <Override PartName="/ppt/notesSlides/notesSlide3.xml" ContentType="application/vnd.openxmlformats-officedocument.presentationml.notesSlide+xml"/>
  <Override PartName="/ppt/tags/tag5.xml" ContentType="application/vnd.openxmlformats-officedocument.presentationml.tags+xml"/>
  <Override PartName="/ppt/notesSlides/notesSlide4.xml" ContentType="application/vnd.openxmlformats-officedocument.presentationml.notesSlide+xml"/>
  <Override PartName="/ppt/tags/tag6.xml" ContentType="application/vnd.openxmlformats-officedocument.presentationml.tags+xml"/>
  <Override PartName="/ppt/notesSlides/notesSlide5.xml" ContentType="application/vnd.openxmlformats-officedocument.presentationml.notesSlide+xml"/>
  <Override PartName="/ppt/tags/tag7.xml" ContentType="application/vnd.openxmlformats-officedocument.presentationml.tags+xml"/>
  <Override PartName="/ppt/notesSlides/notesSlide6.xml" ContentType="application/vnd.openxmlformats-officedocument.presentationml.notesSlide+xml"/>
  <Override PartName="/ppt/tags/tag8.xml" ContentType="application/vnd.openxmlformats-officedocument.presentationml.tags+xml"/>
  <Override PartName="/ppt/notesSlides/notesSlide7.xml" ContentType="application/vnd.openxmlformats-officedocument.presentationml.notesSlide+xml"/>
  <Override PartName="/ppt/tags/tag9.xml" ContentType="application/vnd.openxmlformats-officedocument.presentationml.tags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bookmarkIdSeed="3">
  <p:sldMasterIdLst>
    <p:sldMasterId id="2147483648" r:id="rId4"/>
  </p:sldMasterIdLst>
  <p:notesMasterIdLst>
    <p:notesMasterId r:id="rId13"/>
  </p:notesMasterIdLst>
  <p:sldIdLst>
    <p:sldId id="256" r:id="rId5"/>
    <p:sldId id="310" r:id="rId6"/>
    <p:sldId id="309" r:id="rId7"/>
    <p:sldId id="305" r:id="rId8"/>
    <p:sldId id="307" r:id="rId9"/>
    <p:sldId id="308" r:id="rId10"/>
    <p:sldId id="311" r:id="rId11"/>
    <p:sldId id="306" r:id="rId12"/>
  </p:sldIdLst>
  <p:sldSz cx="9144000" cy="6858000" type="screen4x3"/>
  <p:notesSz cx="6858000" cy="9144000"/>
  <p:custDataLst>
    <p:tags r:id="rId14"/>
  </p:custDataLst>
  <p:defaultTextStyle>
    <a:defPPr>
      <a:defRPr lang="zh-CN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Anritsu" initials="AC" lastIdx="3" clrIdx="0"/>
  <p:cmAuthor id="1" name="Thorsten Hertel" initials="TH" lastIdx="3" clrIdx="1">
    <p:extLst/>
  </p:cmAuthor>
  <p:cmAuthor id="2" name="Ruixin Wang" initials="RW" lastIdx="4" clrIdx="2">
    <p:extLst/>
  </p:cmAuthor>
  <p:cmAuthor id="3" name="Thorsten Hertel (KEYS)" initials="TWH" lastIdx="1" clrIdx="3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F5AB1C69-6EDB-4FF4-983F-18BD219EF322}" styleName="中度样式 2 - 强调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746" autoAdjust="0"/>
    <p:restoredTop sz="95847" autoAdjust="0"/>
  </p:normalViewPr>
  <p:slideViewPr>
    <p:cSldViewPr>
      <p:cViewPr>
        <p:scale>
          <a:sx n="75" d="100"/>
          <a:sy n="75" d="100"/>
        </p:scale>
        <p:origin x="144" y="5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notesMaster" Target="notesMasters/notesMaster1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commentAuthors" Target="commentAuthors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C52A44C0-4679-45EA-917A-5A42CCD58AE5}" type="datetimeFigureOut">
              <a:rPr lang="en-US"/>
              <a:pPr>
                <a:defRPr/>
              </a:pPr>
              <a:t>11/11/2020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005257B-5D90-4E7F-8BDE-EB245DF1B93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545053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8899797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86183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04232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68566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919847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595224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93884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en-US" altLang="ja-JP" baseline="0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3005257B-5D90-4E7F-8BDE-EB245DF1B938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9497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46A152-21A8-4B23-8938-264CDDD209BB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5A845F-6455-484F-A297-7811B5B1ABA0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983105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E1C953-3DEB-4085-8B36-F394993EF815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346AFB-B1EC-468C-A3E4-7207DD14269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8191684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6F0821-8D2E-4737-903C-74EFEFAAA750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36C46B-869B-447D-94FD-CADEB08E28E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40315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AE03A3E-58EA-44D2-8968-B8B5B3FFFA99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DBF5B9-6568-49B3-8312-0AD424538FAB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535059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592667-A61F-4AAF-BFDD-198583104BFC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3405271-7825-4D56-8FD0-E41A073676AD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24350456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01A9641-AAE3-4BF4-9ACB-29BF3E0989AA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CB71753-0D64-42F1-B138-ABE891DAE8C7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6846479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7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556C25-E921-4EDA-ABD4-DC774CDC6C8D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EF488A-459D-4167-99E3-2F034CE9C354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4862288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DD47461-D668-47BB-9E39-1448001554E4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4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5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6B33DE8-CD03-407E-96DB-47547C6FD818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6778212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A8C1A7-97FB-4A11-A61D-B1FAD2AD8D05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3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4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B08EE0-006D-405F-818A-D203B959CAA1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177946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0214A9-B979-4990-B8AC-694E305C1A35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E1D65A-7CA3-4A39-9AF9-0B09F2872B1E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33402167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/>
              <a:t>单击此处编辑母版文本样式</a:t>
            </a:r>
          </a:p>
        </p:txBody>
      </p:sp>
      <p:sp>
        <p:nvSpPr>
          <p:cNvPr id="5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4234E9-F91C-4D0B-B850-E0D2F4973DBB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6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DDC276-F2AF-41B0-A424-2ABBEAB3B4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417724399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标题占位符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单击此处编辑母版标题样式</a:t>
            </a:r>
          </a:p>
        </p:txBody>
      </p:sp>
      <p:sp>
        <p:nvSpPr>
          <p:cNvPr id="1027" name="文本占位符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3DC626EF-4B5C-44C8-BAFF-AE4552E9086C}" type="datetimeFigureOut">
              <a:rPr lang="zh-CN" altLang="en-US"/>
              <a:pPr>
                <a:defRPr/>
              </a:pPr>
              <a:t>2020/11/11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</a:defRPr>
            </a:lvl1pPr>
          </a:lstStyle>
          <a:p>
            <a:pPr>
              <a:defRPr/>
            </a:pPr>
            <a:fld id="{ADB7C9E5-CC9D-4C93-944E-66B9C58CC2B9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2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3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5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8.xml"/><Relationship Id="rId4" Type="http://schemas.openxmlformats.org/officeDocument/2006/relationships/image" Target="../media/image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标题 1"/>
          <p:cNvSpPr>
            <a:spLocks noGrp="1"/>
          </p:cNvSpPr>
          <p:nvPr>
            <p:ph type="ctrTitle"/>
          </p:nvPr>
        </p:nvSpPr>
        <p:spPr>
          <a:xfrm>
            <a:off x="467544" y="2276872"/>
            <a:ext cx="8278813" cy="1470025"/>
          </a:xfrm>
        </p:spPr>
        <p:txBody>
          <a:bodyPr/>
          <a:lstStyle/>
          <a:p>
            <a:pPr eaLnBrk="1" hangingPunct="1"/>
            <a:r>
              <a:rPr lang="en-US" altLang="zh-CN" sz="4000" b="1" dirty="0"/>
              <a:t>WF on NR MIMO OTA</a:t>
            </a:r>
            <a:endParaRPr lang="zh-CN" altLang="en-US" sz="4000" b="1" dirty="0"/>
          </a:p>
        </p:txBody>
      </p:sp>
      <p:sp>
        <p:nvSpPr>
          <p:cNvPr id="3075" name="副标题 2"/>
          <p:cNvSpPr>
            <a:spLocks noGrp="1"/>
          </p:cNvSpPr>
          <p:nvPr>
            <p:ph type="subTitle" idx="1"/>
          </p:nvPr>
        </p:nvSpPr>
        <p:spPr>
          <a:xfrm>
            <a:off x="1438598" y="3746897"/>
            <a:ext cx="6336704" cy="1752600"/>
          </a:xfrm>
        </p:spPr>
        <p:txBody>
          <a:bodyPr/>
          <a:lstStyle/>
          <a:p>
            <a:pPr eaLnBrk="1" hangingPunct="1"/>
            <a:r>
              <a:rPr lang="en-US" altLang="zh-CN" dirty="0">
                <a:solidFill>
                  <a:schemeClr val="tx1"/>
                </a:solidFill>
              </a:rPr>
              <a:t>vivo, CAICT, Spirent, Huawei, </a:t>
            </a:r>
            <a:r>
              <a:rPr lang="en-US" altLang="zh-CN" dirty="0" err="1">
                <a:solidFill>
                  <a:schemeClr val="tx1"/>
                </a:solidFill>
              </a:rPr>
              <a:t>Hisilicon</a:t>
            </a:r>
            <a:endParaRPr lang="zh-CN" altLang="en-US" dirty="0">
              <a:solidFill>
                <a:schemeClr val="tx1"/>
              </a:solidFill>
            </a:endParaRPr>
          </a:p>
        </p:txBody>
      </p:sp>
      <p:sp>
        <p:nvSpPr>
          <p:cNvPr id="3076" name="TextBox 4"/>
          <p:cNvSpPr txBox="1">
            <a:spLocks noChangeArrowheads="1"/>
          </p:cNvSpPr>
          <p:nvPr/>
        </p:nvSpPr>
        <p:spPr bwMode="auto">
          <a:xfrm>
            <a:off x="250825" y="333375"/>
            <a:ext cx="8713663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宋体" panose="02010600030101010101" pitchFamily="2" charset="-122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3GPP TSG-RAN WG4 Meeting #97-e</a:t>
            </a:r>
            <a:r>
              <a:rPr lang="en-GB" altLang="zh-CN" sz="1800" b="1" dirty="0"/>
              <a:t>	                                                     R4-2017585</a:t>
            </a:r>
            <a:endParaRPr lang="zh-CN" altLang="zh-CN" sz="1800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Electronic Meeting, 2-13 Nov., 2020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endParaRPr lang="en-US" altLang="zh-CN" sz="1800" b="1" dirty="0"/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zh-CN" sz="1800" b="1" dirty="0"/>
              <a:t>Agenda item: 12.1.1</a:t>
            </a:r>
            <a:endParaRPr lang="zh-CN" altLang="zh-CN" sz="1800" b="1" dirty="0"/>
          </a:p>
          <a:p>
            <a:pPr eaLnBrk="1" hangingPunct="1">
              <a:spcBef>
                <a:spcPct val="0"/>
              </a:spcBef>
              <a:buNone/>
            </a:pPr>
            <a:r>
              <a:rPr lang="en-US" altLang="zh-CN" sz="1800" b="1" dirty="0"/>
              <a:t>Document for: Approval</a:t>
            </a:r>
            <a:endParaRPr lang="zh-CN" altLang="zh-CN" sz="1800" b="1" i="1" dirty="0"/>
          </a:p>
          <a:p>
            <a:pPr eaLnBrk="1" hangingPunct="1">
              <a:spcBef>
                <a:spcPct val="0"/>
              </a:spcBef>
              <a:buFontTx/>
              <a:buNone/>
            </a:pPr>
            <a:endParaRPr lang="zh-CN" altLang="en-US" sz="1800" dirty="0"/>
          </a:p>
        </p:txBody>
      </p:sp>
      <p:sp>
        <p:nvSpPr>
          <p:cNvPr id="3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304" y="0"/>
            <a:ext cx="8543191" cy="1143000"/>
          </a:xfrm>
        </p:spPr>
        <p:txBody>
          <a:bodyPr/>
          <a:lstStyle/>
          <a:p>
            <a:r>
              <a:rPr lang="en-US" dirty="0"/>
              <a:t>Test methods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System implementation of FR2 3D-MPAC system</a:t>
            </a:r>
            <a:endParaRPr lang="zh-CN" altLang="zh-CN" sz="2400" dirty="0"/>
          </a:p>
          <a:p>
            <a:pPr lvl="1" fontAlgn="auto" hangingPunct="1"/>
            <a:r>
              <a:rPr lang="en-US" altLang="zh-CN" sz="2400" dirty="0"/>
              <a:t>The system layout of FR2 3D-MPAC is concluded, based on proposal 1 in R4-2016210. </a:t>
            </a:r>
          </a:p>
          <a:p>
            <a:pPr lvl="2" fontAlgn="auto" hangingPunct="1"/>
            <a:endParaRPr lang="en-US" altLang="zh-CN" sz="2000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altLang="zh-CN" sz="2000" b="1" dirty="0"/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GB" altLang="zh-CN" sz="2400" b="1" dirty="0"/>
              <a:t>Channel model validation procedure</a:t>
            </a:r>
            <a:endParaRPr lang="zh-CN" altLang="zh-CN" sz="2400" b="1" dirty="0"/>
          </a:p>
          <a:p>
            <a:pPr lvl="2" fontAlgn="auto" hangingPunct="1"/>
            <a:r>
              <a:rPr lang="en-US" altLang="zh-CN" dirty="0"/>
              <a:t>Theoretical values of channel model validation with Base Station antenna filtering effect shall be provided as reference</a:t>
            </a:r>
            <a:endParaRPr lang="en-US" altLang="zh-CN" sz="2000" dirty="0"/>
          </a:p>
          <a:p>
            <a:pPr lvl="2" fontAlgn="auto" hangingPunct="1"/>
            <a:r>
              <a:rPr lang="en-US" altLang="zh-CN" dirty="0"/>
              <a:t>Focus on high power clusters for channel model validation, consider 40dB threshold as a starting point and further discuss the final threshold. </a:t>
            </a:r>
          </a:p>
          <a:p>
            <a:pPr lvl="2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graphicFrame>
        <p:nvGraphicFramePr>
          <p:cNvPr id="5" name="表格 4">
            <a:extLst>
              <a:ext uri="{FF2B5EF4-FFF2-40B4-BE49-F238E27FC236}">
                <a16:creationId xmlns:a16="http://schemas.microsoft.com/office/drawing/2014/main" id="{7844094A-6529-4C2A-A30B-D9D0C32143ED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42787127"/>
              </p:ext>
            </p:extLst>
          </p:nvPr>
        </p:nvGraphicFramePr>
        <p:xfrm>
          <a:off x="2784344" y="2418970"/>
          <a:ext cx="3568700" cy="12858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25500">
                  <a:extLst>
                    <a:ext uri="{9D8B030D-6E8A-4147-A177-3AD203B41FA5}">
                      <a16:colId xmlns:a16="http://schemas.microsoft.com/office/drawing/2014/main" val="3846862546"/>
                    </a:ext>
                  </a:extLst>
                </a:gridCol>
                <a:gridCol w="1188720">
                  <a:extLst>
                    <a:ext uri="{9D8B030D-6E8A-4147-A177-3AD203B41FA5}">
                      <a16:colId xmlns:a16="http://schemas.microsoft.com/office/drawing/2014/main" val="4039993987"/>
                    </a:ext>
                  </a:extLst>
                </a:gridCol>
                <a:gridCol w="1554480">
                  <a:extLst>
                    <a:ext uri="{9D8B030D-6E8A-4147-A177-3AD203B41FA5}">
                      <a16:colId xmlns:a16="http://schemas.microsoft.com/office/drawing/2014/main" val="2463897687"/>
                    </a:ext>
                  </a:extLst>
                </a:gridCol>
              </a:tblGrid>
              <a:tr h="179705"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Probe Number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>
                          <a:effectLst/>
                        </a:rPr>
                        <a:t>Theta/ZoA [deg]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>
                        <a:spcAft>
                          <a:spcPts val="900"/>
                        </a:spcAft>
                      </a:pPr>
                      <a:r>
                        <a:rPr lang="en-GB" sz="1000" dirty="0">
                          <a:effectLst/>
                        </a:rPr>
                        <a:t>Phi/</a:t>
                      </a:r>
                      <a:r>
                        <a:rPr lang="en-GB" sz="1000" dirty="0" err="1">
                          <a:effectLst/>
                        </a:rPr>
                        <a:t>AoA</a:t>
                      </a:r>
                      <a:r>
                        <a:rPr lang="en-GB" sz="1000" dirty="0">
                          <a:effectLst/>
                        </a:rPr>
                        <a:t> [</a:t>
                      </a:r>
                      <a:r>
                        <a:rPr lang="en-GB" sz="1000" dirty="0" err="1">
                          <a:effectLst/>
                        </a:rPr>
                        <a:t>deg</a:t>
                      </a:r>
                      <a:r>
                        <a:rPr lang="en-GB" sz="1000" dirty="0">
                          <a:effectLst/>
                        </a:rPr>
                        <a:t>]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extLst>
                  <a:ext uri="{0D108BD9-81ED-4DB2-BD59-A6C34878D82A}">
                    <a16:rowId xmlns:a16="http://schemas.microsoft.com/office/drawing/2014/main" val="8416929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1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0.0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24796681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11.2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116.7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58050925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-104.3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38870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4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104.3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3909308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5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20.6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75.7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107350250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GB" sz="1000">
                          <a:effectLst/>
                        </a:rPr>
                        <a:t>6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68580" marR="68580" marT="9525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>
                          <a:effectLst/>
                        </a:rPr>
                        <a:t>30.0</a:t>
                      </a:r>
                      <a:endParaRPr lang="en-US" sz="100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</a:rPr>
                        <a:t>90.0</a:t>
                      </a:r>
                      <a:endParaRPr lang="en-US" sz="1000" dirty="0">
                        <a:effectLst/>
                        <a:latin typeface="Times New Roman" panose="02020603050405020304" pitchFamily="18" charset="0"/>
                        <a:ea typeface="Malgun Gothic" panose="020B0503020000020004" pitchFamily="34" charset="-127"/>
                      </a:endParaRPr>
                    </a:p>
                  </a:txBody>
                  <a:tcPr marL="7620" marR="7620" marT="7620" marB="0" anchor="b"/>
                </a:tc>
                <a:extLst>
                  <a:ext uri="{0D108BD9-81ED-4DB2-BD59-A6C34878D82A}">
                    <a16:rowId xmlns:a16="http://schemas.microsoft.com/office/drawing/2014/main" val="3023226578"/>
                  </a:ext>
                </a:extLst>
              </a:tr>
            </a:tbl>
          </a:graphicData>
        </a:graphic>
      </p:graphicFrame>
      <p:sp>
        <p:nvSpPr>
          <p:cNvPr id="6" name="Rectangle 1">
            <a:extLst>
              <a:ext uri="{FF2B5EF4-FFF2-40B4-BE49-F238E27FC236}">
                <a16:creationId xmlns:a16="http://schemas.microsoft.com/office/drawing/2014/main" id="{47E2D4D2-20A5-4916-9B0B-6DA8D22473D7}"/>
              </a:ext>
            </a:extLst>
          </p:cNvPr>
          <p:cNvSpPr>
            <a:spLocks noChangeArrowheads="1"/>
          </p:cNvSpPr>
          <p:nvPr/>
        </p:nvSpPr>
        <p:spPr bwMode="auto">
          <a:xfrm>
            <a:off x="3419872" y="2128016"/>
            <a:ext cx="2448272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T</a:t>
            </a:r>
            <a:r>
              <a:rPr kumimoji="0" lang="en-GB" altLang="en-US" sz="1000" b="1" i="0" u="none" strike="noStrike" cap="none" normalizeH="0" baseline="0" dirty="0" bmk="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able </a:t>
            </a:r>
            <a:r>
              <a:rPr kumimoji="0" lang="en-GB" altLang="en-US" sz="1000" b="1" i="0" u="none" strike="noStrike" cap="none" normalizeH="0" baseline="0" dirty="0" bmk="_Ref54342999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1</a:t>
            </a:r>
            <a:r>
              <a:rPr kumimoji="0" lang="en-GB" altLang="en-US" sz="1000" b="1" i="0" u="none" strike="noStrike" cap="none" normalizeH="0" baseline="0" dirty="0">
                <a:ln>
                  <a:noFill/>
                </a:ln>
                <a:solidFill>
                  <a:schemeClr val="tx1"/>
                </a:solidFill>
                <a:effectLst/>
                <a:latin typeface="Times New Roman" panose="02020603050405020304" pitchFamily="18" charset="0"/>
                <a:ea typeface="Malgun Gothic" panose="020B0503020000020004" pitchFamily="34" charset="-127"/>
                <a:cs typeface="Times New Roman" panose="02020603050405020304" pitchFamily="18" charset="0"/>
              </a:rPr>
              <a:t>: Proposed Probe Locations</a:t>
            </a:r>
            <a:endParaRPr kumimoji="0" lang="en-US" altLang="en-US" sz="6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47632187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97098" y="-26573"/>
            <a:ext cx="8543191" cy="1143000"/>
          </a:xfrm>
        </p:spPr>
        <p:txBody>
          <a:bodyPr/>
          <a:lstStyle/>
          <a:p>
            <a:r>
              <a:rPr lang="en-US" dirty="0"/>
              <a:t>System validation limits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7423" y="980728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Channel model validation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Reference figure for channel model validation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limited number of probes (16 probes for FR1 and 6 probes for FR2) is agreed as a reference, to be added into the TR to determine pass fail limits</a:t>
            </a:r>
          </a:p>
          <a:p>
            <a:pPr lvl="2" fontAlgn="auto" hangingPunct="1"/>
            <a:r>
              <a:rPr lang="en-US" altLang="zh-CN" sz="1800" dirty="0"/>
              <a:t>Simulated curve (channel model with BS filtering effect) with infinite number of probes is optional to be added </a:t>
            </a:r>
          </a:p>
          <a:p>
            <a:pPr lvl="2" fontAlgn="auto" hangingPunct="1"/>
            <a:r>
              <a:rPr lang="en-US" altLang="zh-CN" sz="1800" dirty="0"/>
              <a:t>Simulation results of the reference figure from CE vendors are encouraged next meeting. </a:t>
            </a:r>
          </a:p>
          <a:p>
            <a:pPr lvl="1" fontAlgn="auto" hangingPunct="1"/>
            <a:r>
              <a:rPr lang="en-US" altLang="zh-CN" sz="2400" dirty="0"/>
              <a:t>Channel model validation limit</a:t>
            </a:r>
          </a:p>
          <a:p>
            <a:pPr lvl="2" fontAlgn="auto" hangingPunct="1"/>
            <a:r>
              <a:rPr lang="en-US" altLang="zh-CN" sz="1800" dirty="0"/>
              <a:t>Analysis of channel model implementation limits from CE vendors are encouraged</a:t>
            </a:r>
          </a:p>
          <a:p>
            <a:pPr lvl="2" fontAlgn="auto" hangingPunct="1"/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422141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Test Parameters for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832648"/>
          </a:xfrm>
          <a:noFill/>
        </p:spPr>
        <p:txBody>
          <a:bodyPr>
            <a:normAutofit fontScale="92500" lnSpcReduction="20000"/>
          </a:bodyPr>
          <a:lstStyle/>
          <a:p>
            <a:r>
              <a:rPr lang="en-US" altLang="zh-CN" sz="2400" b="1" dirty="0"/>
              <a:t>Test Parameters for NR MIMO OTA requirements</a:t>
            </a:r>
          </a:p>
          <a:p>
            <a:pPr lvl="1"/>
            <a:r>
              <a:rPr lang="en-US" altLang="zh-CN" sz="2000" dirty="0"/>
              <a:t>For FR1 MIMO OTA performance requirements: </a:t>
            </a:r>
          </a:p>
          <a:p>
            <a:pPr lvl="2"/>
            <a:r>
              <a:rPr lang="en-US" altLang="zh-CN" sz="1800" dirty="0"/>
              <a:t>CDL-A </a:t>
            </a:r>
            <a:r>
              <a:rPr lang="en-US" altLang="zh-CN" sz="1800" dirty="0" err="1"/>
              <a:t>UMi</a:t>
            </a:r>
            <a:r>
              <a:rPr lang="en-US" altLang="zh-CN" sz="1800" dirty="0"/>
              <a:t> model is not suitable for 4x4 4-layer performance testing. Channel models mapping for NR MIMO OTA test need to be reconsidered. The group will confirm the conclusion in RAN4#98e based on below options</a:t>
            </a:r>
          </a:p>
          <a:p>
            <a:pPr lvl="3"/>
            <a:r>
              <a:rPr lang="en-US" altLang="zh-CN" sz="1600" dirty="0"/>
              <a:t>Option1: CDL-C </a:t>
            </a:r>
            <a:r>
              <a:rPr lang="en-US" altLang="zh-CN" sz="1600" dirty="0" err="1"/>
              <a:t>UMa</a:t>
            </a:r>
            <a:r>
              <a:rPr lang="en-US" altLang="zh-CN" sz="1600" dirty="0"/>
              <a:t> for 4x4 and CDL-A </a:t>
            </a:r>
            <a:r>
              <a:rPr lang="en-US" altLang="zh-CN" sz="1600" dirty="0" err="1"/>
              <a:t>UMi</a:t>
            </a:r>
            <a:r>
              <a:rPr lang="en-US" altLang="zh-CN" sz="1600" dirty="0"/>
              <a:t> for 2x2 (is agreed baseline)</a:t>
            </a:r>
          </a:p>
          <a:p>
            <a:pPr lvl="3"/>
            <a:r>
              <a:rPr lang="en-US" altLang="zh-CN" sz="1600" dirty="0"/>
              <a:t>Option2: </a:t>
            </a:r>
            <a:r>
              <a:rPr lang="en-GB" sz="1600" dirty="0"/>
              <a:t>CDL-C </a:t>
            </a:r>
            <a:r>
              <a:rPr lang="en-GB" sz="1600" dirty="0" err="1"/>
              <a:t>UMi</a:t>
            </a:r>
            <a:r>
              <a:rPr lang="en-GB" sz="1600" dirty="0"/>
              <a:t> for 4x4 and CDL-C </a:t>
            </a:r>
            <a:r>
              <a:rPr lang="en-GB" sz="1600" dirty="0" err="1"/>
              <a:t>UMa</a:t>
            </a:r>
            <a:r>
              <a:rPr lang="en-GB" sz="1600" dirty="0"/>
              <a:t> for 2x2</a:t>
            </a:r>
          </a:p>
          <a:p>
            <a:pPr lvl="3"/>
            <a:r>
              <a:rPr lang="en-US" altLang="zh-CN" sz="1600" dirty="0"/>
              <a:t>Option3: </a:t>
            </a:r>
            <a:r>
              <a:rPr lang="en-GB" sz="1600" dirty="0"/>
              <a:t>CDL-C </a:t>
            </a:r>
            <a:r>
              <a:rPr lang="en-GB" sz="1600" dirty="0" err="1"/>
              <a:t>UMi</a:t>
            </a:r>
            <a:r>
              <a:rPr lang="en-GB" sz="1600" dirty="0"/>
              <a:t> for 4x4 and CDL-A </a:t>
            </a:r>
            <a:r>
              <a:rPr lang="en-GB" sz="1600" dirty="0" err="1"/>
              <a:t>UMa</a:t>
            </a:r>
            <a:r>
              <a:rPr lang="en-GB" sz="1600" dirty="0"/>
              <a:t> for 2x2 </a:t>
            </a:r>
            <a:endParaRPr lang="en-US" altLang="zh-CN" sz="1600" dirty="0"/>
          </a:p>
          <a:p>
            <a:pPr lvl="2"/>
            <a:r>
              <a:rPr lang="en-US" altLang="zh-CN" sz="1800" dirty="0"/>
              <a:t>For band frequency&lt;3GHz, the maximum downlink RS-ERPE should be -80dBm/15kHz for 10MHz </a:t>
            </a:r>
            <a:r>
              <a:rPr lang="en-US" altLang="zh-CN" sz="1800" dirty="0" err="1"/>
              <a:t>gNB</a:t>
            </a:r>
            <a:r>
              <a:rPr lang="en-US" altLang="zh-CN" sz="1800" dirty="0"/>
              <a:t> setting </a:t>
            </a:r>
          </a:p>
          <a:p>
            <a:pPr lvl="3"/>
            <a:r>
              <a:rPr lang="en-US" altLang="zh-CN" sz="1500" dirty="0"/>
              <a:t>Further study the maximum downlink for 40MHz bandwidth.</a:t>
            </a:r>
          </a:p>
          <a:p>
            <a:pPr lvl="2"/>
            <a:r>
              <a:rPr lang="en-US" altLang="zh-CN" sz="1800" dirty="0"/>
              <a:t>Only middle channel shall be verified for each band. Test Frequencies as specified in TS 38.508-1 [5] subclause 4.3.1.</a:t>
            </a:r>
          </a:p>
          <a:p>
            <a:pPr lvl="2"/>
            <a:r>
              <a:rPr lang="en-US" sz="1800" dirty="0"/>
              <a:t>Minimum number of slots: 20k for 15kHz SCS; 40k for 30kHz SCS</a:t>
            </a:r>
            <a:endParaRPr lang="en-US" altLang="zh-CN" sz="1800" dirty="0"/>
          </a:p>
          <a:p>
            <a:pPr lvl="1"/>
            <a:r>
              <a:rPr lang="en-US" altLang="zh-CN" sz="2000" dirty="0"/>
              <a:t>For FR2 MIMO OTA performance requirements:</a:t>
            </a:r>
          </a:p>
          <a:p>
            <a:pPr lvl="2"/>
            <a:r>
              <a:rPr lang="en-US" altLang="zh-CN" sz="1800" dirty="0"/>
              <a:t>Adopt 16QAM RMC as the only RMC for FR2 MIMO OTA.  </a:t>
            </a:r>
          </a:p>
          <a:p>
            <a:pPr lvl="3"/>
            <a:r>
              <a:rPr lang="en-US" altLang="zh-CN" sz="1500" dirty="0"/>
              <a:t>Feasibility and potential relaxed KPIs for n259 and n260 can be discussed</a:t>
            </a:r>
          </a:p>
          <a:p>
            <a:pPr lvl="2"/>
            <a:r>
              <a:rPr lang="en-US" altLang="zh-CN" sz="1800" dirty="0" err="1"/>
              <a:t>UMi</a:t>
            </a:r>
            <a:r>
              <a:rPr lang="en-US" altLang="zh-CN" sz="1800" dirty="0"/>
              <a:t> CDL-C is selected as 1</a:t>
            </a:r>
            <a:r>
              <a:rPr lang="en-US" altLang="zh-CN" sz="1800" baseline="30000" dirty="0"/>
              <a:t>st</a:t>
            </a:r>
            <a:r>
              <a:rPr lang="en-US" altLang="zh-CN" sz="1800" dirty="0"/>
              <a:t> priority for FR2 requirements</a:t>
            </a:r>
          </a:p>
          <a:p>
            <a:pPr lvl="2"/>
            <a:r>
              <a:rPr lang="en-US" altLang="zh-CN" sz="1800" dirty="0"/>
              <a:t>Keep the agreement of 36 evenly spaced test points for FR2 MIMO OTA test</a:t>
            </a:r>
          </a:p>
          <a:p>
            <a:pPr lvl="3"/>
            <a:r>
              <a:rPr lang="en-US" altLang="zh-CN" sz="1500" dirty="0"/>
              <a:t>Analysis on number of test points vs uncertainty of FR2 MIMO OTA requirements is encouraged</a:t>
            </a:r>
          </a:p>
          <a:p>
            <a:pPr lvl="2"/>
            <a:r>
              <a:rPr lang="en-US" altLang="zh-CN" sz="1800" dirty="0"/>
              <a:t>Only middle channel shall be verified for each band. </a:t>
            </a:r>
          </a:p>
          <a:p>
            <a:pPr lvl="2"/>
            <a:r>
              <a:rPr lang="en-US" sz="1800" dirty="0"/>
              <a:t>Minimum number of slots: 20k for FR2 </a:t>
            </a:r>
            <a:r>
              <a:rPr lang="en-US" sz="1800" dirty="0" err="1"/>
              <a:t>UMi</a:t>
            </a:r>
            <a:r>
              <a:rPr lang="en-US" sz="1800" dirty="0"/>
              <a:t> models; 40k for FR2 Indoor Office models;</a:t>
            </a:r>
            <a:endParaRPr lang="en-US" altLang="zh-CN" sz="18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72828780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NR MIMO OTA requirements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r>
              <a:rPr lang="en-GB" altLang="zh-CN" sz="2800" b="1" dirty="0"/>
              <a:t>Figure of Merit for NR MIMO OTA requirements</a:t>
            </a:r>
            <a:endParaRPr lang="zh-CN" altLang="zh-CN" sz="2800" dirty="0"/>
          </a:p>
          <a:p>
            <a:pPr lvl="1" fontAlgn="auto" hangingPunct="1"/>
            <a:r>
              <a:rPr lang="en-US" altLang="zh-CN" sz="2400" dirty="0"/>
              <a:t>For FR1 MIMO OTA performance requirements:</a:t>
            </a:r>
          </a:p>
          <a:p>
            <a:pPr lvl="2" fontAlgn="auto" hangingPunct="1"/>
            <a:r>
              <a:rPr lang="en-US" altLang="zh-CN" sz="2000" dirty="0"/>
              <a:t>For 10MHz CHBW testing, the 11 of total 12 P</a:t>
            </a:r>
            <a:r>
              <a:rPr lang="en-US" altLang="zh-CN" sz="2000" baseline="-25000" dirty="0"/>
              <a:t>MODE</a:t>
            </a:r>
            <a:r>
              <a:rPr lang="en-US" altLang="zh-CN" sz="2000" dirty="0"/>
              <a:t> should reach 70% TP. </a:t>
            </a:r>
          </a:p>
          <a:p>
            <a:pPr lvl="2" fontAlgn="auto" hangingPunct="1"/>
            <a:r>
              <a:rPr lang="en-US" altLang="zh-CN" sz="2000" dirty="0"/>
              <a:t>For 40MHz CHBW testing, the restriction of P</a:t>
            </a:r>
            <a:r>
              <a:rPr lang="en-US" altLang="zh-CN" sz="2000" baseline="-25000" dirty="0"/>
              <a:t>MODE</a:t>
            </a:r>
            <a:r>
              <a:rPr lang="en-US" altLang="zh-CN" sz="2000" dirty="0"/>
              <a:t> at 70%TP is FFS.</a:t>
            </a:r>
          </a:p>
          <a:p>
            <a:pPr lvl="2" fontAlgn="auto" hangingPunct="1"/>
            <a:r>
              <a:rPr lang="en-US" altLang="zh-CN" sz="2000" dirty="0"/>
              <a:t>Group agreed to further check additional test metric with below options</a:t>
            </a:r>
          </a:p>
          <a:p>
            <a:pPr lvl="3" fontAlgn="auto" hangingPunct="1"/>
            <a:r>
              <a:rPr lang="en-US" altLang="zh-CN" sz="1800" dirty="0"/>
              <a:t>Option 1</a:t>
            </a:r>
            <a:r>
              <a:rPr lang="zh-CN" altLang="en-US" sz="1800" dirty="0"/>
              <a:t>：</a:t>
            </a:r>
            <a:r>
              <a:rPr lang="en-US" altLang="zh-CN" sz="1800" dirty="0"/>
              <a:t>TP@90% can </a:t>
            </a:r>
            <a:r>
              <a:rPr lang="en-US" altLang="zh-CN" sz="1800"/>
              <a:t>pass 10 </a:t>
            </a:r>
            <a:r>
              <a:rPr lang="en-US" altLang="zh-CN" sz="1800" dirty="0"/>
              <a:t>of total 12 rotations</a:t>
            </a:r>
          </a:p>
          <a:p>
            <a:pPr lvl="3" fontAlgn="auto" hangingPunct="1"/>
            <a:r>
              <a:rPr lang="en-US" altLang="zh-CN" sz="1800" dirty="0"/>
              <a:t>Option 2</a:t>
            </a:r>
            <a:r>
              <a:rPr lang="zh-CN" altLang="en-US" sz="1800" dirty="0"/>
              <a:t>：</a:t>
            </a:r>
            <a:r>
              <a:rPr lang="en-US" altLang="zh-CN" sz="1800" dirty="0"/>
              <a:t>TP@95% can pass 10 of total 12 rotations</a:t>
            </a:r>
          </a:p>
          <a:p>
            <a:pPr lvl="1" fontAlgn="auto" hangingPunct="1"/>
            <a:r>
              <a:rPr lang="en-US" altLang="zh-CN" sz="2400" dirty="0"/>
              <a:t>For FR2 MIMO OTA performance requirements:</a:t>
            </a:r>
          </a:p>
          <a:p>
            <a:pPr lvl="2" fontAlgn="auto" hangingPunct="1"/>
            <a:r>
              <a:rPr lang="en-US" altLang="zh-CN" sz="1800" dirty="0"/>
              <a:t>As starting point, adopt 70% of maximum throughput value as outage point</a:t>
            </a:r>
          </a:p>
          <a:p>
            <a:pPr marL="1371600" lvl="3" indent="0" fontAlgn="auto" hangingPunct="1">
              <a:buNone/>
            </a:pPr>
            <a:r>
              <a:rPr lang="en-US" altLang="zh-CN" sz="1600" dirty="0"/>
              <a:t>-Further study the final outage of throughput for FR2 MIMO OTA requirements</a:t>
            </a:r>
          </a:p>
          <a:p>
            <a:pPr lvl="2" fontAlgn="auto" hangingPunct="1"/>
            <a:r>
              <a:rPr lang="en-US" altLang="zh-CN" sz="1800" dirty="0"/>
              <a:t>RAN4 agreed not to introduce “[50%] percentile of the CCDF curve” as another </a:t>
            </a:r>
            <a:r>
              <a:rPr lang="en-US" altLang="zh-CN" sz="1800" dirty="0" err="1"/>
              <a:t>FoM</a:t>
            </a:r>
            <a:r>
              <a:rPr lang="en-US" altLang="zh-CN" sz="1800" dirty="0"/>
              <a:t>.</a:t>
            </a:r>
          </a:p>
          <a:p>
            <a:pPr lvl="2" fontAlgn="auto" hangingPunct="1"/>
            <a:r>
              <a:rPr lang="en-US" altLang="zh-CN" sz="1800" dirty="0"/>
              <a:t>Decision should be made on how to treat the orientations those can not reach target outage throughput in the future</a:t>
            </a:r>
          </a:p>
          <a:p>
            <a:endParaRPr lang="en-US" altLang="zh-CN" sz="1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1143174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17793" y="265574"/>
            <a:ext cx="8676456" cy="666328"/>
          </a:xfrm>
        </p:spPr>
        <p:txBody>
          <a:bodyPr/>
          <a:lstStyle/>
          <a:p>
            <a:r>
              <a:rPr lang="en-US" dirty="0"/>
              <a:t>Framework on perf. requirements 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1124744"/>
            <a:ext cx="8882543" cy="5616624"/>
          </a:xfrm>
          <a:noFill/>
        </p:spPr>
        <p:txBody>
          <a:bodyPr>
            <a:normAutofit fontScale="92500" lnSpcReduction="10000"/>
          </a:bodyPr>
          <a:lstStyle/>
          <a:p>
            <a:r>
              <a:rPr lang="en-US" altLang="zh-CN" sz="2200" dirty="0"/>
              <a:t>Views on Framework are shared in [R4-2015311] and [R4-2016588]</a:t>
            </a:r>
          </a:p>
          <a:p>
            <a:r>
              <a:rPr lang="en-GB" altLang="zh-CN" sz="2400" b="1" dirty="0"/>
              <a:t>Agreed NR MIMO OTA requirements framework</a:t>
            </a:r>
          </a:p>
          <a:p>
            <a:pPr lvl="1"/>
            <a:r>
              <a:rPr lang="en-US" altLang="zh-CN" sz="2200" dirty="0"/>
              <a:t>Lab alignment aspects</a:t>
            </a:r>
          </a:p>
          <a:p>
            <a:pPr lvl="2" fontAlgn="auto" hangingPunct="1"/>
            <a:r>
              <a:rPr lang="en-US" altLang="zh-CN" sz="1800" dirty="0"/>
              <a:t>Labs/companies volunteer to participate in the performance requirement part shall complete the lab alignment measurements and system validation measurements, results should be submitted to RAN4 for review.</a:t>
            </a:r>
          </a:p>
          <a:p>
            <a:pPr lvl="2" fontAlgn="auto" hangingPunct="1"/>
            <a:r>
              <a:rPr lang="en-US" altLang="zh-CN" sz="1800" dirty="0"/>
              <a:t> Lab alignment activities shall be divided in two independent parts. Part 1: lab alignment for FR1; Part 2: lab alignment for FR2 (if applicable). Simulation approach for FR2 requirement development is also considered.</a:t>
            </a:r>
          </a:p>
          <a:p>
            <a:pPr lvl="2" fontAlgn="auto" hangingPunct="1"/>
            <a:r>
              <a:rPr lang="en-US" altLang="zh-CN" sz="1800" dirty="0"/>
              <a:t>Only aligned labs/companies can share measurement results into MIMO OTA data pool to define requirements. </a:t>
            </a:r>
          </a:p>
          <a:p>
            <a:pPr lvl="2" fontAlgn="auto" hangingPunct="1"/>
            <a:r>
              <a:rPr lang="en-US" altLang="zh-CN" sz="1800" dirty="0"/>
              <a:t>Pass/fail limit for FR1/FR2 lab alignment is FFS. Pass/fail limit for system validation is FFS.</a:t>
            </a:r>
          </a:p>
          <a:p>
            <a:pPr lvl="1"/>
            <a:r>
              <a:rPr lang="en-US" altLang="zh-CN" sz="2200" dirty="0"/>
              <a:t>FR1 requirement aspects</a:t>
            </a:r>
          </a:p>
          <a:p>
            <a:pPr lvl="2" fontAlgn="auto" hangingPunct="1"/>
            <a:r>
              <a:rPr lang="en-US" altLang="zh-CN" sz="1800" dirty="0"/>
              <a:t>For FR1, the TRMS requirements should be derived from measurement results of commercial devices, minimum number of 15 devices for defining requirements in each band.</a:t>
            </a:r>
          </a:p>
          <a:p>
            <a:pPr lvl="2" fontAlgn="auto" hangingPunct="1"/>
            <a:r>
              <a:rPr lang="en-US" altLang="zh-CN" sz="1800" dirty="0"/>
              <a:t>For FR1, requirements for SA at </a:t>
            </a:r>
            <a:r>
              <a:rPr lang="pt-BR" altLang="zh-CN" sz="1800" dirty="0"/>
              <a:t>Band n41, n77,n78 and n79,</a:t>
            </a:r>
            <a:r>
              <a:rPr lang="en-US" altLang="zh-CN" sz="1800" dirty="0"/>
              <a:t> are the first priority.</a:t>
            </a:r>
          </a:p>
          <a:p>
            <a:pPr lvl="2" fontAlgn="auto" hangingPunct="1"/>
            <a:r>
              <a:rPr lang="en-US" altLang="zh-CN" sz="1800" dirty="0"/>
              <a:t>The minimum number of supported NR bands for each FR1 sample is FFS</a:t>
            </a:r>
          </a:p>
          <a:p>
            <a:pPr lvl="2" fontAlgn="auto" hangingPunct="1"/>
            <a:r>
              <a:rPr lang="en-US" altLang="zh-CN" sz="1800" dirty="0"/>
              <a:t>PC3 is the 1</a:t>
            </a:r>
            <a:r>
              <a:rPr lang="en-US" altLang="zh-CN" sz="1800" baseline="30000" dirty="0"/>
              <a:t>st</a:t>
            </a:r>
            <a:r>
              <a:rPr lang="en-US" altLang="zh-CN" sz="1800" dirty="0"/>
              <a:t> priority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3339596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260648"/>
            <a:ext cx="8568952" cy="666328"/>
          </a:xfrm>
        </p:spPr>
        <p:txBody>
          <a:bodyPr/>
          <a:lstStyle/>
          <a:p>
            <a:r>
              <a:rPr lang="en-US" sz="4000" dirty="0"/>
              <a:t>Framework on perf. requirements (con.)</a:t>
            </a:r>
            <a:endParaRPr lang="en-GB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2072" y="934120"/>
            <a:ext cx="8882543" cy="5472608"/>
          </a:xfrm>
          <a:noFill/>
        </p:spPr>
        <p:txBody>
          <a:bodyPr>
            <a:normAutofit/>
          </a:bodyPr>
          <a:lstStyle/>
          <a:p>
            <a:r>
              <a:rPr lang="en-GB" altLang="zh-CN" sz="2400" b="1" dirty="0"/>
              <a:t>Agreed NR MIMO OTA requirements framework</a:t>
            </a:r>
            <a:endParaRPr lang="zh-CN" altLang="zh-CN" sz="2400" dirty="0"/>
          </a:p>
          <a:p>
            <a:pPr lvl="1"/>
            <a:r>
              <a:rPr lang="en-US" altLang="zh-CN" sz="2200" dirty="0"/>
              <a:t>FR2 requirement aspects (including simulation framework)</a:t>
            </a:r>
          </a:p>
          <a:p>
            <a:pPr lvl="2" fontAlgn="auto" hangingPunct="1"/>
            <a:r>
              <a:rPr lang="en-US" altLang="zh-CN" sz="1800" dirty="0"/>
              <a:t>Given the limited number of FR2 commercial smartphones, both simulation results and measurement results are permitted to define requirements. </a:t>
            </a:r>
          </a:p>
          <a:p>
            <a:pPr lvl="2" fontAlgn="auto" hangingPunct="1"/>
            <a:r>
              <a:rPr lang="en-US" altLang="zh-CN" sz="1800" dirty="0"/>
              <a:t>Simulation parameters should be aligned with testing condition as much as possible, such as RMC, channel models, chamber environment, different UE form factors, etc.</a:t>
            </a:r>
          </a:p>
          <a:p>
            <a:pPr lvl="2" fontAlgn="auto" hangingPunct="1"/>
            <a:r>
              <a:rPr lang="en-US" altLang="zh-CN" sz="1800" dirty="0"/>
              <a:t>The potential gap between simulation and measurement should be discussed.</a:t>
            </a:r>
          </a:p>
          <a:p>
            <a:pPr lvl="2" fontAlgn="auto" hangingPunct="1"/>
            <a:r>
              <a:rPr lang="en-US" altLang="zh-CN" sz="1800" dirty="0"/>
              <a:t>For FR2, requirements for PC3 NSA at </a:t>
            </a:r>
            <a:r>
              <a:rPr lang="pt-BR" altLang="zh-CN" sz="1800" dirty="0"/>
              <a:t>Band n257, n258, n260 and n261 </a:t>
            </a:r>
            <a:r>
              <a:rPr lang="en-US" altLang="zh-CN" sz="1800" dirty="0"/>
              <a:t>are the first priority. </a:t>
            </a:r>
          </a:p>
          <a:p>
            <a:pPr lvl="1"/>
            <a:r>
              <a:rPr lang="en-US" altLang="zh-CN" sz="2200" dirty="0"/>
              <a:t>FR2 simulation work plan</a:t>
            </a:r>
          </a:p>
          <a:p>
            <a:pPr lvl="2" fontAlgn="auto" hangingPunct="1"/>
            <a:r>
              <a:rPr lang="en-US" altLang="zh-CN" sz="1800" dirty="0"/>
              <a:t>The simulation work plan in R4-2014829 is agreed as baseline. The work plan will be updated based on new WI work plan according to potential new Rel-17 timeline in Dec. RAN plenary meeting.</a:t>
            </a:r>
          </a:p>
          <a:p>
            <a:pPr lvl="2" fontAlgn="auto" hangingPunct="1"/>
            <a:r>
              <a:rPr lang="en-US" altLang="zh-CN" sz="1800" dirty="0"/>
              <a:t>Detailed simulation assumption is the WF R4-2017632 on FR2 MIMO OTA simulation assumption.</a:t>
            </a:r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  <p:pic>
        <p:nvPicPr>
          <p:cNvPr id="1026" name="Picture 1">
            <a:extLst>
              <a:ext uri="{FF2B5EF4-FFF2-40B4-BE49-F238E27FC236}">
                <a16:creationId xmlns:a16="http://schemas.microsoft.com/office/drawing/2014/main" id="{802DDA95-DA59-4EEF-8B82-49F3A7791E2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18687" y="5803888"/>
            <a:ext cx="2989249" cy="102636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9745905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0"/>
            <a:ext cx="8229600" cy="1143000"/>
          </a:xfrm>
        </p:spPr>
        <p:txBody>
          <a:bodyPr/>
          <a:lstStyle/>
          <a:p>
            <a:r>
              <a:rPr lang="en-US" dirty="0"/>
              <a:t>Next steps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7504" y="908720"/>
            <a:ext cx="8882543" cy="5760640"/>
          </a:xfrm>
          <a:noFill/>
        </p:spPr>
        <p:txBody>
          <a:bodyPr>
            <a:normAutofit/>
          </a:bodyPr>
          <a:lstStyle/>
          <a:p>
            <a:endParaRPr lang="zh-CN" altLang="zh-CN" sz="2400" dirty="0"/>
          </a:p>
          <a:p>
            <a:pPr lvl="1" fontAlgn="auto" hangingPunct="1"/>
            <a:r>
              <a:rPr lang="en-US" altLang="zh-CN" sz="2200" dirty="0"/>
              <a:t>FR2 simulation results of UE performance are encouraged</a:t>
            </a:r>
          </a:p>
          <a:p>
            <a:pPr lvl="1" fontAlgn="auto" hangingPunct="1"/>
            <a:r>
              <a:rPr lang="en-US" altLang="zh-CN" sz="2200" dirty="0"/>
              <a:t>Confirm the Channel models mapping for NR MIMO OTA requirements </a:t>
            </a:r>
          </a:p>
          <a:p>
            <a:pPr lvl="1" fontAlgn="auto" hangingPunct="1"/>
            <a:r>
              <a:rPr lang="en-US" altLang="zh-CN" sz="2200" dirty="0"/>
              <a:t>Discuss the pass/fail limit and reference figure of channel model validation</a:t>
            </a:r>
          </a:p>
          <a:p>
            <a:pPr lvl="1" fontAlgn="auto" hangingPunct="1"/>
            <a:r>
              <a:rPr lang="en-US" altLang="zh-CN" sz="2200" dirty="0"/>
              <a:t>Further confirm detailed testing parameters for requirements (e.g. Maximum downlink power)</a:t>
            </a:r>
          </a:p>
          <a:p>
            <a:pPr lvl="1" fontAlgn="auto" hangingPunct="1"/>
            <a:r>
              <a:rPr lang="en-US" altLang="zh-CN" sz="2200" dirty="0"/>
              <a:t>Further discuss the Figure of Merit for FR1 and FR2</a:t>
            </a:r>
          </a:p>
          <a:p>
            <a:pPr lvl="1" fontAlgn="auto" hangingPunct="1"/>
            <a:r>
              <a:rPr lang="en-US" altLang="zh-CN" sz="2200" dirty="0"/>
              <a:t>Measurement results of FR1 or FR2 UEs are encouraged for discussion</a:t>
            </a:r>
          </a:p>
          <a:p>
            <a:pPr lvl="1" fontAlgn="auto" hangingPunct="1"/>
            <a:r>
              <a:rPr lang="en-US" altLang="zh-CN" sz="2200" dirty="0"/>
              <a:t>Analysis on number of test points vs uncertainty of FR2 MIMO OTA requirements</a:t>
            </a:r>
          </a:p>
          <a:p>
            <a:pPr lvl="1" fontAlgn="auto" hangingPunct="1"/>
            <a:endParaRPr lang="en-US" altLang="zh-CN" sz="2200" dirty="0"/>
          </a:p>
          <a:p>
            <a:pPr lvl="1" fontAlgn="auto" hangingPunct="1"/>
            <a:endParaRPr lang="en-US" altLang="zh-CN" sz="2200" dirty="0"/>
          </a:p>
        </p:txBody>
      </p:sp>
      <p:sp>
        <p:nvSpPr>
          <p:cNvPr id="4" name="RS_Classification_Standard"/>
          <p:cNvSpPr txBox="1"/>
          <p:nvPr/>
        </p:nvSpPr>
        <p:spPr>
          <a:xfrm>
            <a:off x="8990047" y="6195244"/>
            <a:ext cx="153953" cy="243656"/>
          </a:xfrm>
          <a:prstGeom prst="rect">
            <a:avLst/>
          </a:prstGeom>
          <a:solidFill>
            <a:srgbClr val="FFFFFF">
              <a:alpha val="0"/>
            </a:srgbClr>
          </a:solidFill>
        </p:spPr>
        <p:txBody>
          <a:bodyPr vert="horz" wrap="none" lIns="76200" tIns="36830" rIns="76200" bIns="36830" rtlCol="0" anchor="ctr">
            <a:spAutoFit/>
          </a:bodyPr>
          <a:lstStyle/>
          <a:p>
            <a:endParaRPr lang="en-US" sz="1100" b="1" kern="900" spc="100">
              <a:solidFill>
                <a:srgbClr val="000000"/>
              </a:solidFill>
            </a:endParaRPr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2012611660"/>
      </p:ext>
    </p:extLst>
  </p:cSld>
  <p:clrMapOvr>
    <a:masterClrMapping/>
  </p:clrMapOvr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_RESETFORMATTING" val="True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RS_CLASSIFICATIONID" val="0"/>
  <p:tag name="RS_CLASSIFICATION" val="UNRESTRICTED"/>
</p:tagLst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17CD74E91CD4AF408185E1FC416F4AC4" ma:contentTypeVersion="12" ma:contentTypeDescription="Create a new document." ma:contentTypeScope="" ma:versionID="28f9cf7ff0947e6ff336ed57262b94f6">
  <xsd:schema xmlns:xsd="http://www.w3.org/2001/XMLSchema" xmlns:xs="http://www.w3.org/2001/XMLSchema" xmlns:p="http://schemas.microsoft.com/office/2006/metadata/properties" xmlns:ns2="bdd78157-346c-4767-bfdd-352789a5c5f1" xmlns:ns3="878f5c59-aec9-459c-acf8-8cf941473193" targetNamespace="http://schemas.microsoft.com/office/2006/metadata/properties" ma:root="true" ma:fieldsID="3e074cbbecf9664a3b9bd27592852fad" ns2:_="" ns3:_="">
    <xsd:import namespace="bdd78157-346c-4767-bfdd-352789a5c5f1"/>
    <xsd:import namespace="878f5c59-aec9-459c-acf8-8cf941473193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AutoTags" minOccurs="0"/>
                <xsd:element ref="ns2:MediaServiceOCR" minOccurs="0"/>
                <xsd:element ref="ns2:MediaServiceDateTaken" minOccurs="0"/>
                <xsd:element ref="ns2:MediaServiceLocation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dd78157-346c-4767-bfdd-352789a5c5f1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0" nillable="true" ma:displayName="MediaServiceAutoTags" ma:internalName="MediaServiceAutoTags" ma:readOnly="true">
      <xsd:simpleType>
        <xsd:restriction base="dms:Text"/>
      </xsd:simpleType>
    </xsd:element>
    <xsd:element name="MediaServiceOCR" ma:index="11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DateTaken" ma:index="12" nillable="true" ma:displayName="MediaServiceDateTaken" ma:hidden="true" ma:internalName="MediaServiceDateTaken" ma:readOnly="true">
      <xsd:simpleType>
        <xsd:restriction base="dms:Text"/>
      </xsd:simpleType>
    </xsd:element>
    <xsd:element name="MediaServiceLocation" ma:index="13" nillable="true" ma:displayName="MediaServiceLocation" ma:internalName="MediaServiceLocation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5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78f5c59-aec9-459c-acf8-8cf941473193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72BAB1D7-0253-4579-8856-F8B17F9D2A0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bdd78157-346c-4767-bfdd-352789a5c5f1"/>
    <ds:schemaRef ds:uri="878f5c59-aec9-459c-acf8-8cf94147319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C46D2F-2B5C-4945-B9A0-8F53F9D5C4C6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1F6E5432-22C9-4DE3-B7FA-038EA267B234}">
  <ds:schemaRefs>
    <ds:schemaRef ds:uri="http://schemas.microsoft.com/office/2006/metadata/properties"/>
    <ds:schemaRef ds:uri="http://schemas.microsoft.com/office/2006/documentManagement/types"/>
    <ds:schemaRef ds:uri="http://purl.org/dc/dcmitype/"/>
    <ds:schemaRef ds:uri="http://purl.org/dc/elements/1.1/"/>
    <ds:schemaRef ds:uri="http://purl.org/dc/terms/"/>
    <ds:schemaRef ds:uri="http://schemas.microsoft.com/office/infopath/2007/PartnerControls"/>
    <ds:schemaRef ds:uri="http://schemas.openxmlformats.org/package/2006/metadata/core-properties"/>
    <ds:schemaRef ds:uri="878f5c59-aec9-459c-acf8-8cf941473193"/>
    <ds:schemaRef ds:uri="bdd78157-346c-4767-bfdd-352789a5c5f1"/>
    <ds:schemaRef ds:uri="http://www.w3.org/XML/1998/namespace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3270</TotalTime>
  <Words>1130</Words>
  <Application>Microsoft Office PowerPoint</Application>
  <PresentationFormat>全屏显示(4:3)</PresentationFormat>
  <Paragraphs>119</Paragraphs>
  <Slides>8</Slides>
  <Notes>8</Notes>
  <HiddenSlides>0</HiddenSlides>
  <MMClips>0</MMClips>
  <ScaleCrop>false</ScaleCrop>
  <HeadingPairs>
    <vt:vector size="6" baseType="variant">
      <vt:variant>
        <vt:lpstr>已用的字体</vt:lpstr>
      </vt:variant>
      <vt:variant>
        <vt:i4>6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8</vt:i4>
      </vt:variant>
    </vt:vector>
  </HeadingPairs>
  <TitlesOfParts>
    <vt:vector size="15" baseType="lpstr">
      <vt:lpstr>Malgun Gothic</vt:lpstr>
      <vt:lpstr>ＭＳ Ｐゴシック</vt:lpstr>
      <vt:lpstr>宋体</vt:lpstr>
      <vt:lpstr>Arial</vt:lpstr>
      <vt:lpstr>Calibri</vt:lpstr>
      <vt:lpstr>Times New Roman</vt:lpstr>
      <vt:lpstr>Office 主题</vt:lpstr>
      <vt:lpstr>WF on NR MIMO OTA</vt:lpstr>
      <vt:lpstr>Test methods</vt:lpstr>
      <vt:lpstr>System validation limits</vt:lpstr>
      <vt:lpstr>Test Parameters for requirements </vt:lpstr>
      <vt:lpstr>NR MIMO OTA requirements</vt:lpstr>
      <vt:lpstr>Framework on perf. requirements </vt:lpstr>
      <vt:lpstr>Framework on perf. requirements (con.)</vt:lpstr>
      <vt:lpstr>Next steps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on NR MU and test tolerance</dc:title>
  <dc:creator>Ruixin Wang（CATR）</dc:creator>
  <cp:keywords>CTPClassification=CTP_PUBLIC:VisualMarkings=</cp:keywords>
  <cp:lastModifiedBy>Ruixin Wang (vivo)</cp:lastModifiedBy>
  <cp:revision>1077</cp:revision>
  <dcterms:created xsi:type="dcterms:W3CDTF">2016-04-12T20:58:18Z</dcterms:created>
  <dcterms:modified xsi:type="dcterms:W3CDTF">2020-11-11T04:01:30Z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2015_ms_pID_725343">
    <vt:lpwstr>(3)DLo9HkvC3yY/Xy8r03PqJp9TX88XxETegBF9ewcX5jPQtbYUbRtHsCX7h/BCuCUtIEIZ0iPe
0LMW/oV7eAPGqTTYi6ddNaF6clMTU/HlAc/fHHy7XOTgVhBZTEUJxohQTLzhanWXhu2WCf8x
qmOeNVSimdcIybobjArl3LxYVXTyLMZZUq/rYsMIsWvCujsBKk45MWyfZ6/tc/XM30n/yZBo
aizk8TlCdSzRGisPI7</vt:lpwstr>
  </property>
  <property fmtid="{D5CDD505-2E9C-101B-9397-08002B2CF9AE}" pid="3" name="_2015_ms_pID_7253431">
    <vt:lpwstr>RP7bxxUd00Cblz5xBlm4xnRLyH6mjuLJVfOxwd9rzff1l0B6JM8Geu
gAwSdpi8tbNxmROQcYseKdGlB44hI2/JZmdIDlw/jBhaVqixsZ7C7e2fEABtJLRcrW2Mw8vA
zhQ2PbnAd6jmUkjQ2VOT6nEZksQC90wKEQCjzWvx1549EWlHBnpw6SBKRVhGcTTZL+ZsXFad
PPqFWT3i09fimpuZT3LG1f7/QtBh0IWpWAl3</vt:lpwstr>
  </property>
  <property fmtid="{D5CDD505-2E9C-101B-9397-08002B2CF9AE}" pid="4" name="_2015_ms_pID_7253432">
    <vt:lpwstr>UCnXK11tINg2/enhd63zDopqkKr4je24vhQZ
FENOiF9z3D5E48p3E3faj6j+BaZ2pktVmOkHLaS/nqAVuFEulc5k6FxkM0gHR8gjT/Elz5I5
Y+cv2eJ2pyasjOkg5K+mGg==</vt:lpwstr>
  </property>
  <property fmtid="{D5CDD505-2E9C-101B-9397-08002B2CF9AE}" pid="5" name="_readonly">
    <vt:lpwstr/>
  </property>
  <property fmtid="{D5CDD505-2E9C-101B-9397-08002B2CF9AE}" pid="6" name="_change">
    <vt:lpwstr/>
  </property>
  <property fmtid="{D5CDD505-2E9C-101B-9397-08002B2CF9AE}" pid="7" name="_full-control">
    <vt:lpwstr/>
  </property>
  <property fmtid="{D5CDD505-2E9C-101B-9397-08002B2CF9AE}" pid="8" name="sflag">
    <vt:lpwstr>1464005430</vt:lpwstr>
  </property>
  <property fmtid="{D5CDD505-2E9C-101B-9397-08002B2CF9AE}" pid="9" name="TitusGUID">
    <vt:lpwstr>7ae9abdc-947a-4699-bc5a-913cc8dc90e2</vt:lpwstr>
  </property>
  <property fmtid="{D5CDD505-2E9C-101B-9397-08002B2CF9AE}" pid="10" name="CTP_TimeStamp">
    <vt:lpwstr>2016-11-19 00:27:52Z</vt:lpwstr>
  </property>
  <property fmtid="{D5CDD505-2E9C-101B-9397-08002B2CF9AE}" pid="11" name="CTP_BU">
    <vt:lpwstr>NA</vt:lpwstr>
  </property>
  <property fmtid="{D5CDD505-2E9C-101B-9397-08002B2CF9AE}" pid="12" name="CTP_IDSID">
    <vt:lpwstr>NA</vt:lpwstr>
  </property>
  <property fmtid="{D5CDD505-2E9C-101B-9397-08002B2CF9AE}" pid="13" name="CTP_WWID">
    <vt:lpwstr>NA</vt:lpwstr>
  </property>
  <property fmtid="{D5CDD505-2E9C-101B-9397-08002B2CF9AE}" pid="14" name="CTPClassification">
    <vt:lpwstr>CTP_PUBLIC</vt:lpwstr>
  </property>
  <property fmtid="{D5CDD505-2E9C-101B-9397-08002B2CF9AE}" pid="15" name="RS_Classification">
    <vt:lpwstr>UNRESTRICTED</vt:lpwstr>
  </property>
  <property fmtid="{D5CDD505-2E9C-101B-9397-08002B2CF9AE}" pid="16" name="RS_ClassificationID">
    <vt:i4>0</vt:i4>
  </property>
  <property fmtid="{D5CDD505-2E9C-101B-9397-08002B2CF9AE}" pid="17" name="ContentTypeId">
    <vt:lpwstr>0x01010017CD74E91CD4AF408185E1FC416F4AC4</vt:lpwstr>
  </property>
  <property fmtid="{D5CDD505-2E9C-101B-9397-08002B2CF9AE}" pid="18" name="NSCPROP_SA">
    <vt:lpwstr>D:\RAN4 Meeting Doc\RAN4_95e\draft  WF on FR2 MIMO OTA v1.pptx</vt:lpwstr>
  </property>
</Properties>
</file>